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61" r:id="rId3"/>
    <p:sldId id="263" r:id="rId4"/>
    <p:sldId id="262" r:id="rId5"/>
    <p:sldId id="264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E5042-2FF0-42D6-B285-1CABA9E48C2C}" type="datetimeFigureOut">
              <a:rPr lang="sv-SE" smtClean="0"/>
              <a:t>2014-10-15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B79E5-B505-4641-A332-AEE241EE4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5510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Inte 6 procent i lönsamhet och under en i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9982E-6C4F-B544-A9F1-051AB0E728E0}" type="slidenum">
              <a:rPr lang="sv-SE" smtClean="0">
                <a:solidFill>
                  <a:prstClr val="black"/>
                </a:solidFill>
              </a:rPr>
              <a:pPr/>
              <a:t>1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135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Avkastning under 8 procent och </a:t>
            </a:r>
            <a:r>
              <a:rPr lang="sv-SE" dirty="0" err="1" smtClean="0"/>
              <a:t>Rm</a:t>
            </a:r>
            <a:r>
              <a:rPr lang="sv-SE" baseline="0" dirty="0" smtClean="0"/>
              <a:t> under 3.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9982E-6C4F-B544-A9F1-051AB0E728E0}" type="slidenum">
              <a:rPr lang="sv-SE" smtClean="0">
                <a:solidFill>
                  <a:prstClr val="black"/>
                </a:solidFill>
              </a:rPr>
              <a:pPr/>
              <a:t>2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258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Inte 6 procent i lönsamhet och under en i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9982E-6C4F-B544-A9F1-051AB0E728E0}" type="slidenum">
              <a:rPr lang="sv-SE" smtClean="0">
                <a:solidFill>
                  <a:prstClr val="black"/>
                </a:solidFill>
              </a:rPr>
              <a:pPr/>
              <a:t>3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135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Inte 6 procent i lönsamhet och under en i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9982E-6C4F-B544-A9F1-051AB0E728E0}" type="slidenum">
              <a:rPr lang="sv-SE" smtClean="0">
                <a:solidFill>
                  <a:prstClr val="black"/>
                </a:solidFill>
              </a:rPr>
              <a:pPr/>
              <a:t>4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135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9982E-6C4F-B544-A9F1-051AB0E728E0}" type="slidenum">
              <a:rPr lang="sv-SE" smtClean="0">
                <a:solidFill>
                  <a:prstClr val="black"/>
                </a:solidFill>
              </a:rPr>
              <a:pPr/>
              <a:t>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135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ctrTitle" hasCustomPrompt="1"/>
          </p:nvPr>
        </p:nvSpPr>
        <p:spPr>
          <a:xfrm>
            <a:off x="594518" y="1980000"/>
            <a:ext cx="7954963" cy="610800"/>
          </a:xfrm>
        </p:spPr>
        <p:txBody>
          <a:bodyPr anchor="t" anchorCtr="0">
            <a:noAutofit/>
          </a:bodyPr>
          <a:lstStyle>
            <a:lvl1pPr algn="ctr">
              <a:defRPr sz="4000"/>
            </a:lvl1pPr>
          </a:lstStyle>
          <a:p>
            <a:r>
              <a:rPr lang="sv-SE" noProof="0" dirty="0" smtClean="0"/>
              <a:t>Rubrik</a:t>
            </a:r>
            <a:br>
              <a:rPr lang="sv-SE" noProof="0" dirty="0" smtClean="0"/>
            </a:br>
            <a:endParaRPr lang="sv-SE" noProof="0" dirty="0"/>
          </a:p>
        </p:txBody>
      </p:sp>
      <p:sp>
        <p:nvSpPr>
          <p:cNvPr id="5" name="textruta 4"/>
          <p:cNvSpPr txBox="1"/>
          <p:nvPr userDrawn="1"/>
        </p:nvSpPr>
        <p:spPr>
          <a:xfrm>
            <a:off x="1835324" y="30359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 err="1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Platshållare för text 21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2667000"/>
            <a:ext cx="7924800" cy="457200"/>
          </a:xfrm>
        </p:spPr>
        <p:txBody>
          <a:bodyPr/>
          <a:lstStyle>
            <a:lvl1pPr algn="ctr">
              <a:buNone/>
              <a:defRPr kumimoji="0" lang="sv-SE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kumimoji="0" lang="sv-SE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Datum</a:t>
            </a:r>
            <a:endParaRPr lang="sv-SE" dirty="0"/>
          </a:p>
        </p:txBody>
      </p:sp>
      <p:pic>
        <p:nvPicPr>
          <p:cNvPr id="10" name="Bildobjekt 9" descr="TF_LOGO_NEG_5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15264" y="3810000"/>
            <a:ext cx="2113472" cy="224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90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buClr>
                <a:srgbClr val="CC0033"/>
              </a:buClr>
              <a:buSzPct val="150000"/>
              <a:buFontTx/>
              <a:buBlip>
                <a:blip r:embed="rId2"/>
              </a:buBlip>
              <a:defRPr/>
            </a:lvl1pPr>
            <a:lvl2pPr>
              <a:lnSpc>
                <a:spcPct val="100000"/>
              </a:lnSpc>
              <a:buSzPct val="140000"/>
              <a:buFontTx/>
              <a:buBlip>
                <a:blip r:embed="rId3"/>
              </a:buBlip>
              <a:defRPr/>
            </a:lvl2pPr>
            <a:lvl3pPr>
              <a:lnSpc>
                <a:spcPct val="100000"/>
              </a:lnSpc>
              <a:buSzPct val="140000"/>
              <a:buFontTx/>
              <a:buBlip>
                <a:blip r:embed="rId4"/>
              </a:buBlip>
              <a:defRPr/>
            </a:lvl3pPr>
            <a:lvl4pPr>
              <a:lnSpc>
                <a:spcPct val="100000"/>
              </a:lnSpc>
              <a:buSzPct val="140000"/>
              <a:buFontTx/>
              <a:buBlip>
                <a:blip r:embed="rId5"/>
              </a:buBlip>
              <a:defRPr/>
            </a:lvl4pPr>
            <a:lvl5pPr>
              <a:lnSpc>
                <a:spcPct val="100000"/>
              </a:lnSpc>
              <a:buSzPct val="140000"/>
              <a:buFontTx/>
              <a:buBlip>
                <a:blip r:embed="rId6"/>
              </a:buBlip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35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buClr>
                <a:srgbClr val="33C5F2"/>
              </a:buClr>
              <a:buSzPct val="150000"/>
              <a:buFontTx/>
              <a:buBlip>
                <a:blip r:embed="rId2"/>
              </a:buBlip>
              <a:defRPr/>
            </a:lvl1pPr>
            <a:lvl2pPr>
              <a:lnSpc>
                <a:spcPct val="100000"/>
              </a:lnSpc>
              <a:buClr>
                <a:schemeClr val="accent4"/>
              </a:buClr>
              <a:buSzPct val="140000"/>
              <a:buFontTx/>
              <a:buBlip>
                <a:blip r:embed="rId3"/>
              </a:buBlip>
              <a:defRPr/>
            </a:lvl2pPr>
            <a:lvl3pPr>
              <a:lnSpc>
                <a:spcPct val="100000"/>
              </a:lnSpc>
              <a:buClr>
                <a:schemeClr val="accent3"/>
              </a:buClr>
              <a:buSzPct val="140000"/>
              <a:buFontTx/>
              <a:buBlip>
                <a:blip r:embed="rId4"/>
              </a:buBlip>
              <a:defRPr/>
            </a:lvl3pPr>
            <a:lvl4pPr>
              <a:lnSpc>
                <a:spcPct val="100000"/>
              </a:lnSpc>
              <a:buClr>
                <a:schemeClr val="accent2"/>
              </a:buClr>
              <a:buSzPct val="140000"/>
              <a:buFontTx/>
              <a:buBlip>
                <a:blip r:embed="rId5"/>
              </a:buBlip>
              <a:defRPr/>
            </a:lvl4pPr>
            <a:lvl5pPr>
              <a:lnSpc>
                <a:spcPct val="100000"/>
              </a:lnSpc>
              <a:buClr>
                <a:schemeClr val="accent1"/>
              </a:buClr>
              <a:buSzPct val="140000"/>
              <a:buFontTx/>
              <a:buBlip>
                <a:blip r:embed="rId5"/>
              </a:buBlip>
              <a:defRPr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0398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56000" y="864000"/>
            <a:ext cx="7956000" cy="1080000"/>
          </a:xfr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756000" y="1980000"/>
            <a:ext cx="7956000" cy="403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Clr>
                <a:srgbClr val="CC0033"/>
              </a:buClr>
              <a:buNone/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699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TF_LOGO_NEG_5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7754" y="2247900"/>
            <a:ext cx="2228491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21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56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992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7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32" cy="6188400"/>
          </a:xfrm>
        </p:spPr>
        <p:txBody>
          <a:bodyPr rtlCol="0" anchor="ctr" anchorCtr="1">
            <a:norm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sv-SE" noProof="0" smtClean="0"/>
              <a:t>Klicka på ikonen för att lägga till en bild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3767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56000" y="864000"/>
            <a:ext cx="795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56000" y="1980000"/>
            <a:ext cx="7956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4644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/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1600"/>
        </a:spcBef>
        <a:buClr>
          <a:srgbClr val="CC0033"/>
        </a:buClr>
        <a:buSzPct val="150000"/>
        <a:buFontTx/>
        <a:buBlip>
          <a:blip r:embed="rId10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3888" indent="-268288" algn="l" defTabSz="914400" rtl="0" eaLnBrk="1" latinLnBrk="0" hangingPunct="1">
        <a:lnSpc>
          <a:spcPct val="100000"/>
        </a:lnSpc>
        <a:spcBef>
          <a:spcPct val="20000"/>
        </a:spcBef>
        <a:buClr>
          <a:srgbClr val="F11486"/>
        </a:buClr>
        <a:buSzPct val="140000"/>
        <a:buFontTx/>
        <a:buBlip>
          <a:blip r:embed="rId11"/>
        </a:buBlip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00113" indent="-276225" algn="l" defTabSz="914400" rtl="0" eaLnBrk="1" latinLnBrk="0" hangingPunct="1">
        <a:lnSpc>
          <a:spcPct val="100000"/>
        </a:lnSpc>
        <a:spcBef>
          <a:spcPts val="480"/>
        </a:spcBef>
        <a:buClr>
          <a:srgbClr val="81017E"/>
        </a:buClr>
        <a:buSzPct val="140000"/>
        <a:buFontTx/>
        <a:buBlip>
          <a:blip r:embed="rId12"/>
        </a:buBlip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68400" indent="-268288" algn="l" defTabSz="914400" rtl="0" eaLnBrk="1" latinLnBrk="0" hangingPunct="1">
        <a:lnSpc>
          <a:spcPct val="100000"/>
        </a:lnSpc>
        <a:spcBef>
          <a:spcPct val="20000"/>
        </a:spcBef>
        <a:buClr>
          <a:srgbClr val="0055A8"/>
        </a:buClr>
        <a:buSzPct val="140000"/>
        <a:buFontTx/>
        <a:buBlip>
          <a:blip r:embed="rId13"/>
        </a:buBlip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36688" indent="-268288" algn="l" defTabSz="914400" rtl="0" eaLnBrk="1" latinLnBrk="0" hangingPunct="1">
        <a:lnSpc>
          <a:spcPct val="100000"/>
        </a:lnSpc>
        <a:spcBef>
          <a:spcPct val="20000"/>
        </a:spcBef>
        <a:buClr>
          <a:srgbClr val="4573B3"/>
        </a:buClr>
        <a:buSzPct val="140000"/>
        <a:buFontTx/>
        <a:buBlip>
          <a:blip r:embed="rId14"/>
        </a:buBlip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56000" cy="792088"/>
          </a:xfrm>
        </p:spPr>
        <p:txBody>
          <a:bodyPr/>
          <a:lstStyle/>
          <a:p>
            <a:r>
              <a:rPr lang="sv-SE" dirty="0" smtClean="0"/>
              <a:t>Mot</a:t>
            </a:r>
            <a:endParaRPr lang="sv-SE" dirty="0"/>
          </a:p>
        </p:txBody>
      </p:sp>
      <p:sp>
        <p:nvSpPr>
          <p:cNvPr id="6" name="Rubrik 1"/>
          <p:cNvSpPr txBox="1">
            <a:spLocks/>
          </p:cNvSpPr>
          <p:nvPr/>
        </p:nvSpPr>
        <p:spPr>
          <a:xfrm>
            <a:off x="0" y="0"/>
            <a:ext cx="9164645" cy="836712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sv-SE" dirty="0" smtClean="0">
                <a:solidFill>
                  <a:prstClr val="white"/>
                </a:solidFill>
              </a:rPr>
              <a:t>   </a:t>
            </a:r>
          </a:p>
          <a:p>
            <a:r>
              <a:rPr lang="sv-SE" dirty="0">
                <a:solidFill>
                  <a:prstClr val="white"/>
                </a:solidFill>
              </a:rPr>
              <a:t> </a:t>
            </a:r>
            <a:r>
              <a:rPr lang="sv-SE" dirty="0" smtClean="0">
                <a:solidFill>
                  <a:prstClr val="white"/>
                </a:solidFill>
              </a:rPr>
              <a:t>     </a:t>
            </a:r>
            <a:r>
              <a:rPr lang="sv-SE" sz="3900" dirty="0" smtClean="0">
                <a:solidFill>
                  <a:prstClr val="white"/>
                </a:solidFill>
              </a:rPr>
              <a:t>Leverantörer till bilindustrin 2013</a:t>
            </a:r>
            <a:endParaRPr lang="sv-SE" sz="3900" dirty="0">
              <a:solidFill>
                <a:prstClr val="white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61" y="920804"/>
            <a:ext cx="8192322" cy="5849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32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56000" cy="81935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Lönsamheten pressades ytterligare 2013</a:t>
            </a:r>
            <a:endParaRPr lang="sv-SE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1031"/>
            <a:ext cx="9144000" cy="5976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740648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56000" cy="792088"/>
          </a:xfrm>
        </p:spPr>
        <p:txBody>
          <a:bodyPr/>
          <a:lstStyle/>
          <a:p>
            <a:r>
              <a:rPr lang="sv-SE" dirty="0" smtClean="0"/>
              <a:t>Mot</a:t>
            </a:r>
            <a:endParaRPr lang="sv-SE" dirty="0"/>
          </a:p>
        </p:txBody>
      </p:sp>
      <p:sp>
        <p:nvSpPr>
          <p:cNvPr id="6" name="Rubrik 1"/>
          <p:cNvSpPr txBox="1">
            <a:spLocks/>
          </p:cNvSpPr>
          <p:nvPr/>
        </p:nvSpPr>
        <p:spPr>
          <a:xfrm>
            <a:off x="0" y="0"/>
            <a:ext cx="9164645" cy="836712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sv-SE" dirty="0" smtClean="0">
                <a:solidFill>
                  <a:prstClr val="white"/>
                </a:solidFill>
              </a:rPr>
              <a:t>   </a:t>
            </a:r>
          </a:p>
          <a:p>
            <a:r>
              <a:rPr lang="sv-SE" dirty="0">
                <a:solidFill>
                  <a:prstClr val="white"/>
                </a:solidFill>
              </a:rPr>
              <a:t> </a:t>
            </a:r>
            <a:r>
              <a:rPr lang="sv-SE" dirty="0" smtClean="0">
                <a:solidFill>
                  <a:prstClr val="white"/>
                </a:solidFill>
              </a:rPr>
              <a:t>     </a:t>
            </a:r>
            <a:r>
              <a:rPr lang="sv-SE" sz="3900" dirty="0" smtClean="0">
                <a:solidFill>
                  <a:prstClr val="white"/>
                </a:solidFill>
              </a:rPr>
              <a:t>Fordonsindustrin 2013 i sammandrag </a:t>
            </a:r>
            <a:endParaRPr lang="sv-SE" sz="3900" dirty="0">
              <a:solidFill>
                <a:prstClr val="white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908720"/>
            <a:ext cx="9115425" cy="568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209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56000" cy="792088"/>
          </a:xfrm>
        </p:spPr>
        <p:txBody>
          <a:bodyPr/>
          <a:lstStyle/>
          <a:p>
            <a:r>
              <a:rPr lang="sv-SE" dirty="0" smtClean="0"/>
              <a:t>Mot</a:t>
            </a:r>
            <a:endParaRPr lang="sv-SE" dirty="0"/>
          </a:p>
        </p:txBody>
      </p:sp>
      <p:sp>
        <p:nvSpPr>
          <p:cNvPr id="6" name="Rubrik 1"/>
          <p:cNvSpPr txBox="1">
            <a:spLocks/>
          </p:cNvSpPr>
          <p:nvPr/>
        </p:nvSpPr>
        <p:spPr>
          <a:xfrm>
            <a:off x="0" y="0"/>
            <a:ext cx="9164645" cy="836712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sv-SE" dirty="0" smtClean="0">
                <a:solidFill>
                  <a:prstClr val="white"/>
                </a:solidFill>
              </a:rPr>
              <a:t>   </a:t>
            </a:r>
          </a:p>
          <a:p>
            <a:r>
              <a:rPr lang="sv-SE" dirty="0">
                <a:solidFill>
                  <a:prstClr val="white"/>
                </a:solidFill>
              </a:rPr>
              <a:t> </a:t>
            </a:r>
            <a:r>
              <a:rPr lang="sv-SE" dirty="0" smtClean="0">
                <a:solidFill>
                  <a:prstClr val="white"/>
                </a:solidFill>
              </a:rPr>
              <a:t>     </a:t>
            </a:r>
            <a:r>
              <a:rPr lang="sv-SE" sz="3900" dirty="0">
                <a:solidFill>
                  <a:prstClr val="white"/>
                </a:solidFill>
              </a:rPr>
              <a:t>F</a:t>
            </a:r>
            <a:r>
              <a:rPr lang="sv-SE" sz="3900" dirty="0" smtClean="0">
                <a:solidFill>
                  <a:prstClr val="white"/>
                </a:solidFill>
              </a:rPr>
              <a:t>ordonsindustrin än mer pressad </a:t>
            </a:r>
            <a:endParaRPr lang="sv-SE" sz="3900" dirty="0">
              <a:solidFill>
                <a:prstClr val="white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01" y="1196752"/>
            <a:ext cx="8904042" cy="5433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377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56000" cy="792088"/>
          </a:xfrm>
        </p:spPr>
        <p:txBody>
          <a:bodyPr/>
          <a:lstStyle/>
          <a:p>
            <a:r>
              <a:rPr lang="sv-SE" dirty="0" smtClean="0"/>
              <a:t>Mot</a:t>
            </a:r>
            <a:endParaRPr lang="sv-SE" dirty="0"/>
          </a:p>
        </p:txBody>
      </p:sp>
      <p:sp>
        <p:nvSpPr>
          <p:cNvPr id="6" name="Rubrik 1"/>
          <p:cNvSpPr txBox="1">
            <a:spLocks/>
          </p:cNvSpPr>
          <p:nvPr/>
        </p:nvSpPr>
        <p:spPr>
          <a:xfrm>
            <a:off x="0" y="0"/>
            <a:ext cx="9164645" cy="836712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 anchorCtr="0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sv-SE" dirty="0" smtClean="0">
                <a:solidFill>
                  <a:prstClr val="white"/>
                </a:solidFill>
              </a:rPr>
              <a:t>   </a:t>
            </a:r>
          </a:p>
          <a:p>
            <a:r>
              <a:rPr lang="sv-SE" dirty="0">
                <a:solidFill>
                  <a:prstClr val="white"/>
                </a:solidFill>
              </a:rPr>
              <a:t> </a:t>
            </a:r>
            <a:r>
              <a:rPr lang="sv-SE" dirty="0" smtClean="0">
                <a:solidFill>
                  <a:prstClr val="white"/>
                </a:solidFill>
              </a:rPr>
              <a:t>    D</a:t>
            </a:r>
            <a:r>
              <a:rPr lang="sv-SE" sz="3900" dirty="0" smtClean="0">
                <a:solidFill>
                  <a:prstClr val="white"/>
                </a:solidFill>
              </a:rPr>
              <a:t>ämpad fordonsproduktion sammantaget</a:t>
            </a:r>
            <a:endParaRPr lang="sv-SE" sz="3900" dirty="0">
              <a:solidFill>
                <a:prstClr val="white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68" y="908720"/>
            <a:ext cx="8932528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82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knikföretagen_Grundmall">
  <a:themeElements>
    <a:clrScheme name="Teknikföretagen - 1">
      <a:dk1>
        <a:sysClr val="windowText" lastClr="000000"/>
      </a:dk1>
      <a:lt1>
        <a:sysClr val="window" lastClr="FFFFFF"/>
      </a:lt1>
      <a:dk2>
        <a:srgbClr val="4573B3"/>
      </a:dk2>
      <a:lt2>
        <a:srgbClr val="FFFFFF"/>
      </a:lt2>
      <a:accent1>
        <a:srgbClr val="F5F634"/>
      </a:accent1>
      <a:accent2>
        <a:srgbClr val="CCCC00"/>
      </a:accent2>
      <a:accent3>
        <a:srgbClr val="99CF16"/>
      </a:accent3>
      <a:accent4>
        <a:srgbClr val="3A9625"/>
      </a:accent4>
      <a:accent5>
        <a:srgbClr val="3366CC"/>
      </a:accent5>
      <a:accent6>
        <a:srgbClr val="4573B3"/>
      </a:accent6>
      <a:hlink>
        <a:srgbClr val="0055A8"/>
      </a:hlink>
      <a:folHlink>
        <a:srgbClr val="8101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A9625"/>
        </a:solidFill>
        <a:ln>
          <a:solidFill>
            <a:srgbClr val="3A962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226</TotalTime>
  <Words>75</Words>
  <Application>Microsoft Office PowerPoint</Application>
  <PresentationFormat>Bildspel på skärmen (4:3)</PresentationFormat>
  <Paragraphs>22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Teknikföretagen_Grundmall</vt:lpstr>
      <vt:lpstr>Mot</vt:lpstr>
      <vt:lpstr>Lönsamheten pressades ytterligare 2013</vt:lpstr>
      <vt:lpstr>Mot</vt:lpstr>
      <vt:lpstr>Mot</vt:lpstr>
      <vt:lpstr>Mot</vt:lpstr>
    </vt:vector>
  </TitlesOfParts>
  <Company>Svenskt Naringsliv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Rune, Anders</dc:creator>
  <cp:lastModifiedBy>Rune, Anders</cp:lastModifiedBy>
  <cp:revision>5</cp:revision>
  <dcterms:created xsi:type="dcterms:W3CDTF">2014-10-13T09:02:27Z</dcterms:created>
  <dcterms:modified xsi:type="dcterms:W3CDTF">2014-10-15T10:56:07Z</dcterms:modified>
</cp:coreProperties>
</file>