
<file path=[Content_Types].xml><?xml version="1.0" encoding="utf-8"?>
<Types xmlns="http://schemas.openxmlformats.org/package/2006/content-types">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charts/chart13.xml" ContentType="application/vnd.openxmlformats-officedocument.drawingml.chart+xml"/>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charts/chart7.xml" ContentType="application/vnd.openxmlformats-officedocument.drawingml.chart+xml"/>
  <Override PartName="/ppt/tags/tag34.xml" ContentType="application/vnd.openxmlformats-officedocument.presentationml.tags+xml"/>
  <Default Extension="xlsx" ContentType="application/vnd.openxmlformats-officedocument.spreadsheetml.sheet"/>
  <Override PartName="/ppt/tags/tag12.xml" ContentType="application/vnd.openxmlformats-officedocument.presentationml.tags+xml"/>
  <Override PartName="/ppt/notesSlides/notesSlide7.xml" ContentType="application/vnd.openxmlformats-officedocument.presentationml.notesSlide+xml"/>
  <Override PartName="/ppt/charts/chart3.xml" ContentType="application/vnd.openxmlformats-officedocument.drawingml.chart+xml"/>
  <Override PartName="/ppt/tags/tag23.xml" ContentType="application/vnd.openxmlformats-officedocument.presentationml.tags+xml"/>
  <Override PartName="/ppt/diagrams/layout1.xml" ContentType="application/vnd.openxmlformats-officedocument.drawingml.diagramLayout+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emf" ContentType="image/x-emf"/>
  <Override PartName="/ppt/tags/tag3.xml" ContentType="application/vnd.openxmlformats-officedocument.presentationml.tags+xml"/>
  <Default Extension="jpeg" ContentType="image/jpeg"/>
  <Override PartName="/ppt/notesSlides/notesSlide17.xml" ContentType="application/vnd.openxmlformats-officedocument.presentationml.notesSlide+xml"/>
  <Override PartName="/ppt/tags/tag39.xml" ContentType="application/vnd.openxmlformats-officedocument.presentationml.tags+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tags/tag17.xml" ContentType="application/vnd.openxmlformats-officedocument.presentationml.tags+xml"/>
  <Override PartName="/ppt/tags/tag26.xml" ContentType="application/vnd.openxmlformats-officedocument.presentationml.tags+xml"/>
  <Override PartName="/ppt/charts/chart8.xml" ContentType="application/vnd.openxmlformats-officedocument.drawingml.chart+xml"/>
  <Override PartName="/ppt/charts/chart12.xml" ContentType="application/vnd.openxmlformats-officedocument.drawingml.chart+xml"/>
  <Override PartName="/ppt/notesSlides/notesSlide22.xml" ContentType="application/vnd.openxmlformats-officedocument.presentationml.notesSlide+xml"/>
  <Override PartName="/ppt/tags/tag35.xml" ContentType="application/vnd.openxmlformats-officedocument.presentationml.tags+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tags/tag15.xml" ContentType="application/vnd.openxmlformats-officedocument.presentationml.tags+xml"/>
  <Override PartName="/ppt/notesSlides/notesSlide11.xml" ContentType="application/vnd.openxmlformats-officedocument.presentationml.notesSlide+xml"/>
  <Default Extension="gif" ContentType="image/gif"/>
  <Override PartName="/ppt/charts/chart6.xml" ContentType="application/vnd.openxmlformats-officedocument.drawingml.chart+xml"/>
  <Override PartName="/ppt/tags/tag24.xml" ContentType="application/vnd.openxmlformats-officedocument.presentationml.tags+xml"/>
  <Override PartName="/ppt/charts/chart10.xml" ContentType="application/vnd.openxmlformats-officedocument.drawingml.chart+xml"/>
  <Override PartName="/ppt/notesSlides/notesSlide20.xml" ContentType="application/vnd.openxmlformats-officedocument.presentationml.notesSlide+xml"/>
  <Override PartName="/ppt/tags/tag33.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charts/chart4.xml" ContentType="application/vnd.openxmlformats-officedocument.drawingml.chart+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tags/tag11.xml" ContentType="application/vnd.openxmlformats-officedocument.presentationml.tags+xml"/>
  <Override PartName="/ppt/charts/chart2.xml" ContentType="application/vnd.openxmlformats-officedocument.drawingml.chart+xml"/>
  <Override PartName="/ppt/tags/tag20.xml" ContentType="application/vnd.openxmlformats-officedocument.presentationml.tags+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Default Extension="wmf" ContentType="image/x-wmf"/>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tags/tag29.xml" ContentType="application/vnd.openxmlformats-officedocument.presentationml.tags+xml"/>
  <Override PartName="/ppt/notesSlides/notesSlide25.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tags/tag18.xml" ContentType="application/vnd.openxmlformats-officedocument.presentationml.tags+xml"/>
  <Override PartName="/ppt/charts/chart9.xml" ContentType="application/vnd.openxmlformats-officedocument.drawingml.chart+xml"/>
  <Override PartName="/ppt/charts/chart11.xml" ContentType="application/vnd.openxmlformats-officedocument.drawingml.chart+xml"/>
  <Override PartName="/ppt/tags/tag36.xml" ContentType="application/vnd.openxmlformats-officedocument.presentationml.tags+xml"/>
  <Override PartName="/ppt/commentAuthors.xml" ContentType="application/vnd.openxmlformats-officedocument.presentationml.commentAuthors+xml"/>
  <Override PartName="/ppt/tags/tag1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charts/chart5.xml" ContentType="application/vnd.openxmlformats-officedocument.drawingml.chart+xml"/>
  <Override PartName="/ppt/tags/tag32.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notesSlides/notesSlide5.xml" ContentType="application/vnd.openxmlformats-officedocument.presentationml.notesSlide+xml"/>
  <Override PartName="/ppt/charts/chart1.xml" ContentType="application/vnd.openxmlformats-officedocument.drawingml.chart+xml"/>
  <Override PartName="/ppt/tags/tag21.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29"/>
  </p:notesMasterIdLst>
  <p:handoutMasterIdLst>
    <p:handoutMasterId r:id="rId30"/>
  </p:handoutMasterIdLst>
  <p:sldIdLst>
    <p:sldId id="256" r:id="rId2"/>
    <p:sldId id="554" r:id="rId3"/>
    <p:sldId id="555" r:id="rId4"/>
    <p:sldId id="556" r:id="rId5"/>
    <p:sldId id="544" r:id="rId6"/>
    <p:sldId id="563" r:id="rId7"/>
    <p:sldId id="524" r:id="rId8"/>
    <p:sldId id="558" r:id="rId9"/>
    <p:sldId id="548" r:id="rId10"/>
    <p:sldId id="539" r:id="rId11"/>
    <p:sldId id="559" r:id="rId12"/>
    <p:sldId id="553" r:id="rId13"/>
    <p:sldId id="508" r:id="rId14"/>
    <p:sldId id="560" r:id="rId15"/>
    <p:sldId id="547" r:id="rId16"/>
    <p:sldId id="557" r:id="rId17"/>
    <p:sldId id="565" r:id="rId18"/>
    <p:sldId id="529" r:id="rId19"/>
    <p:sldId id="542" r:id="rId20"/>
    <p:sldId id="545" r:id="rId21"/>
    <p:sldId id="552" r:id="rId22"/>
    <p:sldId id="561" r:id="rId23"/>
    <p:sldId id="531" r:id="rId24"/>
    <p:sldId id="550" r:id="rId25"/>
    <p:sldId id="549" r:id="rId26"/>
    <p:sldId id="282" r:id="rId27"/>
    <p:sldId id="281" r:id="rId28"/>
  </p:sldIdLst>
  <p:sldSz cx="9144000" cy="6858000" type="screen4x3"/>
  <p:notesSz cx="6669088" cy="9926638"/>
  <p:defaultTextStyle>
    <a:defPPr>
      <a:defRPr lang="nb-NO"/>
    </a:defPPr>
    <a:lvl1pPr algn="l" rtl="0" fontAlgn="base">
      <a:spcBef>
        <a:spcPct val="0"/>
      </a:spcBef>
      <a:spcAft>
        <a:spcPct val="0"/>
      </a:spcAft>
      <a:defRPr sz="1400" kern="1200">
        <a:solidFill>
          <a:schemeClr val="tx1"/>
        </a:solidFill>
        <a:latin typeface="Verdana" pitchFamily="34" charset="0"/>
        <a:ea typeface="+mn-ea"/>
        <a:cs typeface="+mn-cs"/>
      </a:defRPr>
    </a:lvl1pPr>
    <a:lvl2pPr marL="457200" algn="l" rtl="0" fontAlgn="base">
      <a:spcBef>
        <a:spcPct val="0"/>
      </a:spcBef>
      <a:spcAft>
        <a:spcPct val="0"/>
      </a:spcAft>
      <a:defRPr sz="1400" kern="1200">
        <a:solidFill>
          <a:schemeClr val="tx1"/>
        </a:solidFill>
        <a:latin typeface="Verdana" pitchFamily="34" charset="0"/>
        <a:ea typeface="+mn-ea"/>
        <a:cs typeface="+mn-cs"/>
      </a:defRPr>
    </a:lvl2pPr>
    <a:lvl3pPr marL="914400" algn="l" rtl="0" fontAlgn="base">
      <a:spcBef>
        <a:spcPct val="0"/>
      </a:spcBef>
      <a:spcAft>
        <a:spcPct val="0"/>
      </a:spcAft>
      <a:defRPr sz="1400" kern="1200">
        <a:solidFill>
          <a:schemeClr val="tx1"/>
        </a:solidFill>
        <a:latin typeface="Verdana" pitchFamily="34" charset="0"/>
        <a:ea typeface="+mn-ea"/>
        <a:cs typeface="+mn-cs"/>
      </a:defRPr>
    </a:lvl3pPr>
    <a:lvl4pPr marL="1371600" algn="l" rtl="0" fontAlgn="base">
      <a:spcBef>
        <a:spcPct val="0"/>
      </a:spcBef>
      <a:spcAft>
        <a:spcPct val="0"/>
      </a:spcAft>
      <a:defRPr sz="1400" kern="1200">
        <a:solidFill>
          <a:schemeClr val="tx1"/>
        </a:solidFill>
        <a:latin typeface="Verdana" pitchFamily="34" charset="0"/>
        <a:ea typeface="+mn-ea"/>
        <a:cs typeface="+mn-cs"/>
      </a:defRPr>
    </a:lvl4pPr>
    <a:lvl5pPr marL="1828800" algn="l" rtl="0" fontAlgn="base">
      <a:spcBef>
        <a:spcPct val="0"/>
      </a:spcBef>
      <a:spcAft>
        <a:spcPct val="0"/>
      </a:spcAft>
      <a:defRPr sz="1400" kern="1200">
        <a:solidFill>
          <a:schemeClr val="tx1"/>
        </a:solidFill>
        <a:latin typeface="Verdana" pitchFamily="34" charset="0"/>
        <a:ea typeface="+mn-ea"/>
        <a:cs typeface="+mn-cs"/>
      </a:defRPr>
    </a:lvl5pPr>
    <a:lvl6pPr marL="2286000" algn="l" defTabSz="914400" rtl="0" eaLnBrk="1" latinLnBrk="0" hangingPunct="1">
      <a:defRPr sz="1400" kern="1200">
        <a:solidFill>
          <a:schemeClr val="tx1"/>
        </a:solidFill>
        <a:latin typeface="Verdana" pitchFamily="34" charset="0"/>
        <a:ea typeface="+mn-ea"/>
        <a:cs typeface="+mn-cs"/>
      </a:defRPr>
    </a:lvl6pPr>
    <a:lvl7pPr marL="2743200" algn="l" defTabSz="914400" rtl="0" eaLnBrk="1" latinLnBrk="0" hangingPunct="1">
      <a:defRPr sz="1400" kern="1200">
        <a:solidFill>
          <a:schemeClr val="tx1"/>
        </a:solidFill>
        <a:latin typeface="Verdana" pitchFamily="34" charset="0"/>
        <a:ea typeface="+mn-ea"/>
        <a:cs typeface="+mn-cs"/>
      </a:defRPr>
    </a:lvl7pPr>
    <a:lvl8pPr marL="3200400" algn="l" defTabSz="914400" rtl="0" eaLnBrk="1" latinLnBrk="0" hangingPunct="1">
      <a:defRPr sz="1400" kern="1200">
        <a:solidFill>
          <a:schemeClr val="tx1"/>
        </a:solidFill>
        <a:latin typeface="Verdana" pitchFamily="34" charset="0"/>
        <a:ea typeface="+mn-ea"/>
        <a:cs typeface="+mn-cs"/>
      </a:defRPr>
    </a:lvl8pPr>
    <a:lvl9pPr marL="3657600" algn="l" defTabSz="914400" rtl="0" eaLnBrk="1" latinLnBrk="0" hangingPunct="1">
      <a:defRPr sz="1400" kern="1200">
        <a:solidFill>
          <a:schemeClr val="tx1"/>
        </a:solidFill>
        <a:latin typeface="Verdana"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p2" initials="" lastIdx="25"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45745"/>
    <a:srgbClr val="808080"/>
    <a:srgbClr val="667D78"/>
    <a:srgbClr val="229E54"/>
    <a:srgbClr val="00CC00"/>
    <a:srgbClr val="FFFF66"/>
    <a:srgbClr val="FF3300"/>
    <a:srgbClr val="CC3300"/>
  </p:clrMru>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0236" autoAdjust="0"/>
    <p:restoredTop sz="94675" autoAdjust="0"/>
  </p:normalViewPr>
  <p:slideViewPr>
    <p:cSldViewPr>
      <p:cViewPr>
        <p:scale>
          <a:sx n="80" d="100"/>
          <a:sy n="80" d="100"/>
        </p:scale>
        <p:origin x="-990" y="-156"/>
      </p:cViewPr>
      <p:guideLst>
        <p:guide orient="horz" pos="2704"/>
        <p:guide orient="horz" pos="1344"/>
        <p:guide pos="2971"/>
        <p:guide pos="612"/>
        <p:guide pos="3334"/>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0"/>
    </p:cViewPr>
  </p:sorterViewPr>
  <p:notesViewPr>
    <p:cSldViewPr>
      <p:cViewPr>
        <p:scale>
          <a:sx n="100" d="100"/>
          <a:sy n="100" d="100"/>
        </p:scale>
        <p:origin x="-2088" y="1110"/>
      </p:cViewPr>
      <p:guideLst>
        <p:guide orient="horz" pos="2854"/>
        <p:guide pos="376"/>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Office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Office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Office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Office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Office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Office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Office_Excel_Worksheet13.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nb-NO"/>
  <c:chart>
    <c:plotArea>
      <c:layout>
        <c:manualLayout>
          <c:layoutTarget val="inner"/>
          <c:xMode val="edge"/>
          <c:yMode val="edge"/>
          <c:x val="3.9909017723946352E-2"/>
          <c:y val="4.9577368020219885E-2"/>
          <c:w val="0.92018196455210766"/>
          <c:h val="0.59221731449397419"/>
        </c:manualLayout>
      </c:layout>
      <c:barChart>
        <c:barDir val="col"/>
        <c:grouping val="stacked"/>
        <c:ser>
          <c:idx val="0"/>
          <c:order val="0"/>
          <c:tx>
            <c:strRef>
              <c:f>'Ark1'!$B$1</c:f>
              <c:strCache>
                <c:ptCount val="1"/>
                <c:pt idx="0">
                  <c:v>Garanterte produkter løpende premier</c:v>
                </c:pt>
              </c:strCache>
            </c:strRef>
          </c:tx>
          <c:dLbls>
            <c:numFmt formatCode="_ * #,##0_ ;_ * \-#,##0_ ;_ * &quot;-&quot;_ ;_ @_ " sourceLinked="0"/>
            <c:txPr>
              <a:bodyPr/>
              <a:lstStyle/>
              <a:p>
                <a:pPr>
                  <a:defRPr sz="700"/>
                </a:pPr>
                <a:endParaRPr lang="nb-NO"/>
              </a:p>
            </c:txPr>
            <c:showVal val="1"/>
          </c:dLbls>
          <c:cat>
            <c:strRef>
              <c:f>'Ark1'!$A$2:$A$6</c:f>
              <c:strCache>
                <c:ptCount val="5"/>
                <c:pt idx="0">
                  <c:v>4. kv 2008</c:v>
                </c:pt>
                <c:pt idx="1">
                  <c:v>1. kv 2009</c:v>
                </c:pt>
                <c:pt idx="2">
                  <c:v>2. kv 2009</c:v>
                </c:pt>
                <c:pt idx="3">
                  <c:v>3. kv 2009</c:v>
                </c:pt>
                <c:pt idx="4">
                  <c:v>4. kv 2009</c:v>
                </c:pt>
              </c:strCache>
            </c:strRef>
          </c:cat>
          <c:val>
            <c:numRef>
              <c:f>'Ark1'!$B$2:$B$6</c:f>
              <c:numCache>
                <c:formatCode>_ * #,##0_ ;_ * \-#,##0_ ;_ * "-"??_ ;_ @_ </c:formatCode>
                <c:ptCount val="5"/>
                <c:pt idx="0">
                  <c:v>6537.4</c:v>
                </c:pt>
                <c:pt idx="1">
                  <c:v>6760.9</c:v>
                </c:pt>
                <c:pt idx="2">
                  <c:v>6705.2394121899988</c:v>
                </c:pt>
                <c:pt idx="3">
                  <c:v>6705.7</c:v>
                </c:pt>
                <c:pt idx="4">
                  <c:v>6181</c:v>
                </c:pt>
              </c:numCache>
            </c:numRef>
          </c:val>
        </c:ser>
        <c:ser>
          <c:idx val="1"/>
          <c:order val="1"/>
          <c:tx>
            <c:strRef>
              <c:f>'Ark1'!$C$1</c:f>
              <c:strCache>
                <c:ptCount val="1"/>
                <c:pt idx="0">
                  <c:v>Garanterte produkter enganspremier</c:v>
                </c:pt>
              </c:strCache>
            </c:strRef>
          </c:tx>
          <c:spPr>
            <a:solidFill>
              <a:schemeClr val="accent1">
                <a:lumMod val="75000"/>
              </a:schemeClr>
            </a:solidFill>
          </c:spPr>
          <c:dLbls>
            <c:numFmt formatCode="_ * #,##0_ ;_ * \-#,##0_ ;_ * &quot;-&quot;_ ;_ @_ " sourceLinked="0"/>
            <c:txPr>
              <a:bodyPr/>
              <a:lstStyle/>
              <a:p>
                <a:pPr>
                  <a:defRPr sz="700">
                    <a:solidFill>
                      <a:schemeClr val="tx1"/>
                    </a:solidFill>
                  </a:defRPr>
                </a:pPr>
                <a:endParaRPr lang="nb-NO"/>
              </a:p>
            </c:txPr>
            <c:showVal val="1"/>
          </c:dLbls>
          <c:cat>
            <c:strRef>
              <c:f>'Ark1'!$A$2:$A$6</c:f>
              <c:strCache>
                <c:ptCount val="5"/>
                <c:pt idx="0">
                  <c:v>4. kv 2008</c:v>
                </c:pt>
                <c:pt idx="1">
                  <c:v>1. kv 2009</c:v>
                </c:pt>
                <c:pt idx="2">
                  <c:v>2. kv 2009</c:v>
                </c:pt>
                <c:pt idx="3">
                  <c:v>3. kv 2009</c:v>
                </c:pt>
                <c:pt idx="4">
                  <c:v>4. kv 2009</c:v>
                </c:pt>
              </c:strCache>
            </c:strRef>
          </c:cat>
          <c:val>
            <c:numRef>
              <c:f>'Ark1'!$C$2:$C$6</c:f>
              <c:numCache>
                <c:formatCode>_ * #,##0_ ;_ * \-#,##0_ ;_ * "-"??_ ;_ @_ </c:formatCode>
                <c:ptCount val="5"/>
                <c:pt idx="0">
                  <c:v>5144.5</c:v>
                </c:pt>
                <c:pt idx="1">
                  <c:v>4924.4000000000005</c:v>
                </c:pt>
                <c:pt idx="2">
                  <c:v>4979.2</c:v>
                </c:pt>
                <c:pt idx="3">
                  <c:v>4420.8</c:v>
                </c:pt>
                <c:pt idx="4">
                  <c:v>3712.3</c:v>
                </c:pt>
              </c:numCache>
            </c:numRef>
          </c:val>
        </c:ser>
        <c:ser>
          <c:idx val="2"/>
          <c:order val="2"/>
          <c:tx>
            <c:strRef>
              <c:f>'Ark1'!$D$1</c:f>
              <c:strCache>
                <c:ptCount val="1"/>
                <c:pt idx="0">
                  <c:v>Innskuddspensjon / UL</c:v>
                </c:pt>
              </c:strCache>
            </c:strRef>
          </c:tx>
          <c:spPr>
            <a:solidFill>
              <a:schemeClr val="accent2"/>
            </a:solidFill>
          </c:spPr>
          <c:dLbls>
            <c:numFmt formatCode="_ * #,##0_ ;_ * \-#,##0_ ;_ * &quot;-&quot;_ ;_ @_ " sourceLinked="0"/>
            <c:txPr>
              <a:bodyPr/>
              <a:lstStyle/>
              <a:p>
                <a:pPr>
                  <a:defRPr sz="700">
                    <a:solidFill>
                      <a:schemeClr val="bg1"/>
                    </a:solidFill>
                  </a:defRPr>
                </a:pPr>
                <a:endParaRPr lang="nb-NO"/>
              </a:p>
            </c:txPr>
            <c:showVal val="1"/>
          </c:dLbls>
          <c:cat>
            <c:strRef>
              <c:f>'Ark1'!$A$2:$A$6</c:f>
              <c:strCache>
                <c:ptCount val="5"/>
                <c:pt idx="0">
                  <c:v>4. kv 2008</c:v>
                </c:pt>
                <c:pt idx="1">
                  <c:v>1. kv 2009</c:v>
                </c:pt>
                <c:pt idx="2">
                  <c:v>2. kv 2009</c:v>
                </c:pt>
                <c:pt idx="3">
                  <c:v>3. kv 2009</c:v>
                </c:pt>
                <c:pt idx="4">
                  <c:v>4. kv 2009</c:v>
                </c:pt>
              </c:strCache>
            </c:strRef>
          </c:cat>
          <c:val>
            <c:numRef>
              <c:f>'Ark1'!$D$2:$D$6</c:f>
              <c:numCache>
                <c:formatCode>_ * #,##0_ ;_ * \-#,##0_ ;_ * "-"??_ ;_ @_ </c:formatCode>
                <c:ptCount val="5"/>
                <c:pt idx="0">
                  <c:v>3281.4</c:v>
                </c:pt>
                <c:pt idx="1">
                  <c:v>3147.1</c:v>
                </c:pt>
                <c:pt idx="2">
                  <c:v>3188.7137711200003</c:v>
                </c:pt>
                <c:pt idx="3">
                  <c:v>3854.4</c:v>
                </c:pt>
                <c:pt idx="4">
                  <c:v>4697</c:v>
                </c:pt>
              </c:numCache>
            </c:numRef>
          </c:val>
        </c:ser>
        <c:ser>
          <c:idx val="3"/>
          <c:order val="3"/>
          <c:tx>
            <c:strRef>
              <c:f>'Ark1'!$E$1</c:f>
              <c:strCache>
                <c:ptCount val="1"/>
                <c:pt idx="0">
                  <c:v>Risiko produkter</c:v>
                </c:pt>
              </c:strCache>
            </c:strRef>
          </c:tx>
          <c:spPr>
            <a:solidFill>
              <a:srgbClr val="245745"/>
            </a:solidFill>
          </c:spPr>
          <c:dLbls>
            <c:txPr>
              <a:bodyPr/>
              <a:lstStyle/>
              <a:p>
                <a:pPr>
                  <a:defRPr sz="700">
                    <a:solidFill>
                      <a:schemeClr val="bg1"/>
                    </a:solidFill>
                  </a:defRPr>
                </a:pPr>
                <a:endParaRPr lang="nb-NO"/>
              </a:p>
            </c:txPr>
            <c:showVal val="1"/>
          </c:dLbls>
          <c:cat>
            <c:strRef>
              <c:f>'Ark1'!$A$2:$A$6</c:f>
              <c:strCache>
                <c:ptCount val="5"/>
                <c:pt idx="0">
                  <c:v>4. kv 2008</c:v>
                </c:pt>
                <c:pt idx="1">
                  <c:v>1. kv 2009</c:v>
                </c:pt>
                <c:pt idx="2">
                  <c:v>2. kv 2009</c:v>
                </c:pt>
                <c:pt idx="3">
                  <c:v>3. kv 2009</c:v>
                </c:pt>
                <c:pt idx="4">
                  <c:v>4. kv 2009</c:v>
                </c:pt>
              </c:strCache>
            </c:strRef>
          </c:cat>
          <c:val>
            <c:numRef>
              <c:f>'Ark1'!$E$2:$E$6</c:f>
              <c:numCache>
                <c:formatCode>_ * #,##0_ ;_ * \-#,##0_ ;_ * "-"??_ ;_ @_ </c:formatCode>
                <c:ptCount val="5"/>
                <c:pt idx="0">
                  <c:v>1338.5</c:v>
                </c:pt>
                <c:pt idx="1">
                  <c:v>1368.1</c:v>
                </c:pt>
                <c:pt idx="2">
                  <c:v>1408.9688680000006</c:v>
                </c:pt>
                <c:pt idx="3">
                  <c:v>1323.2</c:v>
                </c:pt>
                <c:pt idx="4">
                  <c:v>1484</c:v>
                </c:pt>
              </c:numCache>
            </c:numRef>
          </c:val>
        </c:ser>
        <c:dLbls>
          <c:showVal val="1"/>
        </c:dLbls>
        <c:overlap val="100"/>
        <c:axId val="130114304"/>
        <c:axId val="130115840"/>
      </c:barChart>
      <c:catAx>
        <c:axId val="130114304"/>
        <c:scaling>
          <c:orientation val="minMax"/>
        </c:scaling>
        <c:axPos val="b"/>
        <c:majorTickMark val="none"/>
        <c:tickLblPos val="nextTo"/>
        <c:spPr>
          <a:ln w="12700"/>
        </c:spPr>
        <c:txPr>
          <a:bodyPr/>
          <a:lstStyle/>
          <a:p>
            <a:pPr>
              <a:defRPr sz="800" b="0"/>
            </a:pPr>
            <a:endParaRPr lang="nb-NO"/>
          </a:p>
        </c:txPr>
        <c:crossAx val="130115840"/>
        <c:crosses val="autoZero"/>
        <c:auto val="1"/>
        <c:lblAlgn val="ctr"/>
        <c:lblOffset val="100"/>
      </c:catAx>
      <c:valAx>
        <c:axId val="130115840"/>
        <c:scaling>
          <c:orientation val="minMax"/>
        </c:scaling>
        <c:delete val="1"/>
        <c:axPos val="l"/>
        <c:numFmt formatCode="_ * #,##0_ ;_ * \-#,##0_ ;_ * &quot;-&quot;??_ ;_ @_ " sourceLinked="1"/>
        <c:tickLblPos val="none"/>
        <c:crossAx val="130114304"/>
        <c:crosses val="autoZero"/>
        <c:crossBetween val="between"/>
      </c:valAx>
    </c:plotArea>
    <c:legend>
      <c:legendPos val="b"/>
      <c:layout>
        <c:manualLayout>
          <c:xMode val="edge"/>
          <c:yMode val="edge"/>
          <c:x val="0"/>
          <c:y val="0.72028138439572142"/>
          <c:w val="1"/>
          <c:h val="0.22844015359203407"/>
        </c:manualLayout>
      </c:layout>
      <c:txPr>
        <a:bodyPr/>
        <a:lstStyle/>
        <a:p>
          <a:pPr>
            <a:defRPr sz="1000"/>
          </a:pPr>
          <a:endParaRPr lang="nb-NO"/>
        </a:p>
      </c:txPr>
    </c:legend>
    <c:plotVisOnly val="1"/>
    <c:dispBlanksAs val="gap"/>
  </c:chart>
  <c:txPr>
    <a:bodyPr/>
    <a:lstStyle/>
    <a:p>
      <a:pPr>
        <a:defRPr sz="1800"/>
      </a:pPr>
      <a:endParaRPr lang="nb-NO"/>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nb-NO"/>
  <c:chart>
    <c:plotArea>
      <c:layout>
        <c:manualLayout>
          <c:layoutTarget val="inner"/>
          <c:xMode val="edge"/>
          <c:yMode val="edge"/>
          <c:x val="3.9909017723946359E-2"/>
          <c:y val="4.9577368020219885E-2"/>
          <c:w val="0.92018196455210766"/>
          <c:h val="0.59221731449397397"/>
        </c:manualLayout>
      </c:layout>
      <c:barChart>
        <c:barDir val="col"/>
        <c:grouping val="stacked"/>
        <c:ser>
          <c:idx val="0"/>
          <c:order val="0"/>
          <c:tx>
            <c:strRef>
              <c:f>'Ark1'!$B$1</c:f>
              <c:strCache>
                <c:ptCount val="1"/>
                <c:pt idx="0">
                  <c:v>Garanterte produkter løpende premier</c:v>
                </c:pt>
              </c:strCache>
            </c:strRef>
          </c:tx>
          <c:dLbls>
            <c:numFmt formatCode="_ * #,##0_ ;_ * \-#,##0_ ;_ * &quot;-&quot;_ ;_ @_ " sourceLinked="0"/>
            <c:txPr>
              <a:bodyPr/>
              <a:lstStyle/>
              <a:p>
                <a:pPr>
                  <a:defRPr sz="700"/>
                </a:pPr>
                <a:endParaRPr lang="nb-NO"/>
              </a:p>
            </c:txPr>
            <c:showVal val="1"/>
          </c:dLbls>
          <c:cat>
            <c:strRef>
              <c:f>'Ark1'!$A$2:$A$6</c:f>
              <c:strCache>
                <c:ptCount val="5"/>
                <c:pt idx="0">
                  <c:v>4. kv 2008</c:v>
                </c:pt>
                <c:pt idx="1">
                  <c:v>1. kv 2009</c:v>
                </c:pt>
                <c:pt idx="2">
                  <c:v>2. kv 2009</c:v>
                </c:pt>
                <c:pt idx="3">
                  <c:v>3. kv 2009</c:v>
                </c:pt>
                <c:pt idx="4">
                  <c:v>4. kv 2009</c:v>
                </c:pt>
              </c:strCache>
            </c:strRef>
          </c:cat>
          <c:val>
            <c:numRef>
              <c:f>'Ark1'!$B$2:$B$6</c:f>
              <c:numCache>
                <c:formatCode>_ * #,##0_ ;_ * \-#,##0_ ;_ * "-"??_ ;_ @_ </c:formatCode>
                <c:ptCount val="5"/>
                <c:pt idx="0">
                  <c:v>6537.4</c:v>
                </c:pt>
                <c:pt idx="1">
                  <c:v>6760.9</c:v>
                </c:pt>
                <c:pt idx="2">
                  <c:v>6705.2394121899988</c:v>
                </c:pt>
                <c:pt idx="3">
                  <c:v>6705.7</c:v>
                </c:pt>
                <c:pt idx="4">
                  <c:v>6181</c:v>
                </c:pt>
              </c:numCache>
            </c:numRef>
          </c:val>
        </c:ser>
        <c:ser>
          <c:idx val="1"/>
          <c:order val="1"/>
          <c:tx>
            <c:strRef>
              <c:f>'Ark1'!$C$1</c:f>
              <c:strCache>
                <c:ptCount val="1"/>
                <c:pt idx="0">
                  <c:v>Garanterte produkter enganspremier</c:v>
                </c:pt>
              </c:strCache>
            </c:strRef>
          </c:tx>
          <c:spPr>
            <a:solidFill>
              <a:schemeClr val="accent1">
                <a:lumMod val="75000"/>
              </a:schemeClr>
            </a:solidFill>
          </c:spPr>
          <c:dLbls>
            <c:numFmt formatCode="_ * #,##0_ ;_ * \-#,##0_ ;_ * &quot;-&quot;_ ;_ @_ " sourceLinked="0"/>
            <c:txPr>
              <a:bodyPr/>
              <a:lstStyle/>
              <a:p>
                <a:pPr>
                  <a:defRPr sz="700">
                    <a:solidFill>
                      <a:schemeClr val="tx1"/>
                    </a:solidFill>
                  </a:defRPr>
                </a:pPr>
                <a:endParaRPr lang="nb-NO"/>
              </a:p>
            </c:txPr>
            <c:showVal val="1"/>
          </c:dLbls>
          <c:cat>
            <c:strRef>
              <c:f>'Ark1'!$A$2:$A$6</c:f>
              <c:strCache>
                <c:ptCount val="5"/>
                <c:pt idx="0">
                  <c:v>4. kv 2008</c:v>
                </c:pt>
                <c:pt idx="1">
                  <c:v>1. kv 2009</c:v>
                </c:pt>
                <c:pt idx="2">
                  <c:v>2. kv 2009</c:v>
                </c:pt>
                <c:pt idx="3">
                  <c:v>3. kv 2009</c:v>
                </c:pt>
                <c:pt idx="4">
                  <c:v>4. kv 2009</c:v>
                </c:pt>
              </c:strCache>
            </c:strRef>
          </c:cat>
          <c:val>
            <c:numRef>
              <c:f>'Ark1'!$C$2:$C$6</c:f>
              <c:numCache>
                <c:formatCode>_ * #,##0_ ;_ * \-#,##0_ ;_ * "-"??_ ;_ @_ </c:formatCode>
                <c:ptCount val="5"/>
                <c:pt idx="0">
                  <c:v>5144.5</c:v>
                </c:pt>
                <c:pt idx="1">
                  <c:v>4924.4000000000005</c:v>
                </c:pt>
                <c:pt idx="2">
                  <c:v>4979.2</c:v>
                </c:pt>
                <c:pt idx="3">
                  <c:v>4420.8</c:v>
                </c:pt>
                <c:pt idx="4">
                  <c:v>3712.3</c:v>
                </c:pt>
              </c:numCache>
            </c:numRef>
          </c:val>
        </c:ser>
        <c:ser>
          <c:idx val="2"/>
          <c:order val="2"/>
          <c:tx>
            <c:strRef>
              <c:f>'Ark1'!$D$1</c:f>
              <c:strCache>
                <c:ptCount val="1"/>
                <c:pt idx="0">
                  <c:v>Innskuddspensjon / UL</c:v>
                </c:pt>
              </c:strCache>
            </c:strRef>
          </c:tx>
          <c:spPr>
            <a:solidFill>
              <a:schemeClr val="accent2"/>
            </a:solidFill>
          </c:spPr>
          <c:dLbls>
            <c:numFmt formatCode="_ * #,##0_ ;_ * \-#,##0_ ;_ * &quot;-&quot;_ ;_ @_ " sourceLinked="0"/>
            <c:txPr>
              <a:bodyPr/>
              <a:lstStyle/>
              <a:p>
                <a:pPr>
                  <a:defRPr sz="700">
                    <a:solidFill>
                      <a:schemeClr val="bg1"/>
                    </a:solidFill>
                  </a:defRPr>
                </a:pPr>
                <a:endParaRPr lang="nb-NO"/>
              </a:p>
            </c:txPr>
            <c:showVal val="1"/>
          </c:dLbls>
          <c:cat>
            <c:strRef>
              <c:f>'Ark1'!$A$2:$A$6</c:f>
              <c:strCache>
                <c:ptCount val="5"/>
                <c:pt idx="0">
                  <c:v>4. kv 2008</c:v>
                </c:pt>
                <c:pt idx="1">
                  <c:v>1. kv 2009</c:v>
                </c:pt>
                <c:pt idx="2">
                  <c:v>2. kv 2009</c:v>
                </c:pt>
                <c:pt idx="3">
                  <c:v>3. kv 2009</c:v>
                </c:pt>
                <c:pt idx="4">
                  <c:v>4. kv 2009</c:v>
                </c:pt>
              </c:strCache>
            </c:strRef>
          </c:cat>
          <c:val>
            <c:numRef>
              <c:f>'Ark1'!$D$2:$D$6</c:f>
              <c:numCache>
                <c:formatCode>_ * #,##0_ ;_ * \-#,##0_ ;_ * "-"??_ ;_ @_ </c:formatCode>
                <c:ptCount val="5"/>
                <c:pt idx="0">
                  <c:v>3281.4</c:v>
                </c:pt>
                <c:pt idx="1">
                  <c:v>3147.1</c:v>
                </c:pt>
                <c:pt idx="2">
                  <c:v>3188.7137711200003</c:v>
                </c:pt>
                <c:pt idx="3">
                  <c:v>3854.4</c:v>
                </c:pt>
                <c:pt idx="4">
                  <c:v>4697</c:v>
                </c:pt>
              </c:numCache>
            </c:numRef>
          </c:val>
        </c:ser>
        <c:ser>
          <c:idx val="3"/>
          <c:order val="3"/>
          <c:tx>
            <c:strRef>
              <c:f>'Ark1'!$E$1</c:f>
              <c:strCache>
                <c:ptCount val="1"/>
                <c:pt idx="0">
                  <c:v>Risiko produkter</c:v>
                </c:pt>
              </c:strCache>
            </c:strRef>
          </c:tx>
          <c:spPr>
            <a:solidFill>
              <a:srgbClr val="245745"/>
            </a:solidFill>
          </c:spPr>
          <c:dLbls>
            <c:txPr>
              <a:bodyPr/>
              <a:lstStyle/>
              <a:p>
                <a:pPr>
                  <a:defRPr sz="700">
                    <a:solidFill>
                      <a:schemeClr val="bg1"/>
                    </a:solidFill>
                  </a:defRPr>
                </a:pPr>
                <a:endParaRPr lang="nb-NO"/>
              </a:p>
            </c:txPr>
            <c:showVal val="1"/>
          </c:dLbls>
          <c:cat>
            <c:strRef>
              <c:f>'Ark1'!$A$2:$A$6</c:f>
              <c:strCache>
                <c:ptCount val="5"/>
                <c:pt idx="0">
                  <c:v>4. kv 2008</c:v>
                </c:pt>
                <c:pt idx="1">
                  <c:v>1. kv 2009</c:v>
                </c:pt>
                <c:pt idx="2">
                  <c:v>2. kv 2009</c:v>
                </c:pt>
                <c:pt idx="3">
                  <c:v>3. kv 2009</c:v>
                </c:pt>
                <c:pt idx="4">
                  <c:v>4. kv 2009</c:v>
                </c:pt>
              </c:strCache>
            </c:strRef>
          </c:cat>
          <c:val>
            <c:numRef>
              <c:f>'Ark1'!$E$2:$E$6</c:f>
              <c:numCache>
                <c:formatCode>_ * #,##0_ ;_ * \-#,##0_ ;_ * "-"??_ ;_ @_ </c:formatCode>
                <c:ptCount val="5"/>
                <c:pt idx="0">
                  <c:v>1338.5</c:v>
                </c:pt>
                <c:pt idx="1">
                  <c:v>1368.1</c:v>
                </c:pt>
                <c:pt idx="2">
                  <c:v>1408.9688680000011</c:v>
                </c:pt>
                <c:pt idx="3">
                  <c:v>1323.2</c:v>
                </c:pt>
                <c:pt idx="4">
                  <c:v>1484</c:v>
                </c:pt>
              </c:numCache>
            </c:numRef>
          </c:val>
        </c:ser>
        <c:dLbls>
          <c:showVal val="1"/>
        </c:dLbls>
        <c:overlap val="100"/>
        <c:axId val="140796672"/>
        <c:axId val="140798208"/>
      </c:barChart>
      <c:catAx>
        <c:axId val="140796672"/>
        <c:scaling>
          <c:orientation val="minMax"/>
        </c:scaling>
        <c:axPos val="b"/>
        <c:majorTickMark val="none"/>
        <c:tickLblPos val="nextTo"/>
        <c:spPr>
          <a:ln w="12700"/>
        </c:spPr>
        <c:txPr>
          <a:bodyPr/>
          <a:lstStyle/>
          <a:p>
            <a:pPr>
              <a:defRPr sz="800" b="0"/>
            </a:pPr>
            <a:endParaRPr lang="nb-NO"/>
          </a:p>
        </c:txPr>
        <c:crossAx val="140798208"/>
        <c:crosses val="autoZero"/>
        <c:auto val="1"/>
        <c:lblAlgn val="ctr"/>
        <c:lblOffset val="100"/>
      </c:catAx>
      <c:valAx>
        <c:axId val="140798208"/>
        <c:scaling>
          <c:orientation val="minMax"/>
        </c:scaling>
        <c:delete val="1"/>
        <c:axPos val="l"/>
        <c:numFmt formatCode="_ * #,##0_ ;_ * \-#,##0_ ;_ * &quot;-&quot;??_ ;_ @_ " sourceLinked="1"/>
        <c:tickLblPos val="none"/>
        <c:crossAx val="140796672"/>
        <c:crosses val="autoZero"/>
        <c:crossBetween val="between"/>
      </c:valAx>
    </c:plotArea>
    <c:legend>
      <c:legendPos val="b"/>
      <c:layout>
        <c:manualLayout>
          <c:xMode val="edge"/>
          <c:yMode val="edge"/>
          <c:x val="0"/>
          <c:y val="0.72028138439572142"/>
          <c:w val="1"/>
          <c:h val="0.22844015359203415"/>
        </c:manualLayout>
      </c:layout>
      <c:txPr>
        <a:bodyPr/>
        <a:lstStyle/>
        <a:p>
          <a:pPr>
            <a:defRPr sz="1000"/>
          </a:pPr>
          <a:endParaRPr lang="nb-NO"/>
        </a:p>
      </c:txPr>
    </c:legend>
    <c:plotVisOnly val="1"/>
    <c:dispBlanksAs val="gap"/>
  </c:chart>
  <c:txPr>
    <a:bodyPr/>
    <a:lstStyle/>
    <a:p>
      <a:pPr>
        <a:defRPr sz="1800"/>
      </a:pPr>
      <a:endParaRPr lang="nb-NO"/>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lineChart>
        <c:grouping val="standard"/>
        <c:ser>
          <c:idx val="0"/>
          <c:order val="0"/>
          <c:tx>
            <c:strRef>
              <c:f>'Ark1'!$B$1</c:f>
              <c:strCache>
                <c:ptCount val="1"/>
                <c:pt idx="0">
                  <c:v>Serie 1</c:v>
                </c:pt>
              </c:strCache>
            </c:strRef>
          </c:tx>
          <c:spPr>
            <a:ln>
              <a:solidFill>
                <a:schemeClr val="accent2"/>
              </a:solidFill>
            </a:ln>
          </c:spPr>
          <c:marker>
            <c:symbol val="none"/>
          </c:marker>
          <c:dLbls>
            <c:dLbl>
              <c:idx val="2"/>
              <c:layout>
                <c:manualLayout>
                  <c:x val="0"/>
                  <c:y val="-7.1110613399031491E-2"/>
                </c:manualLayout>
              </c:layout>
              <c:showVal val="1"/>
            </c:dLbl>
            <c:dLbl>
              <c:idx val="3"/>
              <c:layout>
                <c:manualLayout>
                  <c:x val="-1.1851631988774598E-16"/>
                  <c:y val="5.0793295285022522E-2"/>
                </c:manualLayout>
              </c:layout>
              <c:showVal val="1"/>
            </c:dLbl>
            <c:txPr>
              <a:bodyPr/>
              <a:lstStyle/>
              <a:p>
                <a:pPr>
                  <a:defRPr sz="1050"/>
                </a:pPr>
                <a:endParaRPr lang="nb-NO"/>
              </a:p>
            </c:txPr>
            <c:showVal val="1"/>
          </c:dLbls>
          <c:cat>
            <c:numRef>
              <c:f>'Ark1'!$A$2:$A$5</c:f>
              <c:numCache>
                <c:formatCode>General</c:formatCode>
                <c:ptCount val="4"/>
                <c:pt idx="0">
                  <c:v>2006</c:v>
                </c:pt>
                <c:pt idx="1">
                  <c:v>2007</c:v>
                </c:pt>
                <c:pt idx="2">
                  <c:v>2008</c:v>
                </c:pt>
                <c:pt idx="3">
                  <c:v>2009</c:v>
                </c:pt>
              </c:numCache>
            </c:numRef>
          </c:cat>
          <c:val>
            <c:numRef>
              <c:f>'Ark1'!$B$2:$B$5</c:f>
              <c:numCache>
                <c:formatCode>0.00\ %</c:formatCode>
                <c:ptCount val="4"/>
                <c:pt idx="0">
                  <c:v>1.0100000000000001E-2</c:v>
                </c:pt>
                <c:pt idx="1">
                  <c:v>1.0600000000000021E-2</c:v>
                </c:pt>
                <c:pt idx="2">
                  <c:v>8.8000000000000213E-3</c:v>
                </c:pt>
                <c:pt idx="3">
                  <c:v>8.6000000000000191E-3</c:v>
                </c:pt>
              </c:numCache>
            </c:numRef>
          </c:val>
        </c:ser>
        <c:marker val="1"/>
        <c:axId val="148118144"/>
        <c:axId val="148138240"/>
      </c:lineChart>
      <c:catAx>
        <c:axId val="148118144"/>
        <c:scaling>
          <c:orientation val="minMax"/>
        </c:scaling>
        <c:axPos val="b"/>
        <c:numFmt formatCode="General" sourceLinked="1"/>
        <c:tickLblPos val="nextTo"/>
        <c:txPr>
          <a:bodyPr/>
          <a:lstStyle/>
          <a:p>
            <a:pPr>
              <a:defRPr sz="1100"/>
            </a:pPr>
            <a:endParaRPr lang="nb-NO"/>
          </a:p>
        </c:txPr>
        <c:crossAx val="148138240"/>
        <c:crosses val="autoZero"/>
        <c:auto val="1"/>
        <c:lblAlgn val="ctr"/>
        <c:lblOffset val="100"/>
      </c:catAx>
      <c:valAx>
        <c:axId val="148138240"/>
        <c:scaling>
          <c:orientation val="minMax"/>
          <c:min val="4.0000000000000114E-3"/>
        </c:scaling>
        <c:axPos val="l"/>
        <c:numFmt formatCode="0.00\ %" sourceLinked="1"/>
        <c:tickLblPos val="nextTo"/>
        <c:txPr>
          <a:bodyPr/>
          <a:lstStyle/>
          <a:p>
            <a:pPr>
              <a:defRPr sz="1050"/>
            </a:pPr>
            <a:endParaRPr lang="nb-NO"/>
          </a:p>
        </c:txPr>
        <c:crossAx val="148118144"/>
        <c:crosses val="autoZero"/>
        <c:crossBetween val="between"/>
        <c:majorUnit val="2.0000000000000052E-3"/>
      </c:valAx>
    </c:plotArea>
    <c:plotVisOnly val="1"/>
  </c:chart>
  <c:txPr>
    <a:bodyPr/>
    <a:lstStyle/>
    <a:p>
      <a:pPr>
        <a:defRPr sz="1800"/>
      </a:pPr>
      <a:endParaRPr lang="nb-NO"/>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barChart>
        <c:barDir val="bar"/>
        <c:grouping val="clustered"/>
        <c:ser>
          <c:idx val="0"/>
          <c:order val="0"/>
          <c:tx>
            <c:strRef>
              <c:f>'Ark1'!$B$1</c:f>
              <c:strCache>
                <c:ptCount val="1"/>
                <c:pt idx="0">
                  <c:v>Serie 1</c:v>
                </c:pt>
              </c:strCache>
            </c:strRef>
          </c:tx>
          <c:dPt>
            <c:idx val="7"/>
            <c:spPr>
              <a:solidFill>
                <a:schemeClr val="accent2"/>
              </a:solidFill>
            </c:spPr>
          </c:dPt>
          <c:dLbls>
            <c:txPr>
              <a:bodyPr/>
              <a:lstStyle/>
              <a:p>
                <a:pPr>
                  <a:defRPr sz="1200"/>
                </a:pPr>
                <a:endParaRPr lang="nb-NO"/>
              </a:p>
            </c:txPr>
            <c:showVal val="1"/>
          </c:dLbls>
          <c:cat>
            <c:strRef>
              <c:f>'Ark1'!$A$2:$A$11</c:f>
              <c:strCache>
                <c:ptCount val="10"/>
                <c:pt idx="0">
                  <c:v>SEB</c:v>
                </c:pt>
                <c:pt idx="1">
                  <c:v>Nordea</c:v>
                </c:pt>
                <c:pt idx="2">
                  <c:v>Swedbank</c:v>
                </c:pt>
                <c:pt idx="3">
                  <c:v>LF</c:v>
                </c:pt>
                <c:pt idx="4">
                  <c:v>KPA</c:v>
                </c:pt>
                <c:pt idx="5">
                  <c:v>Skandia</c:v>
                </c:pt>
                <c:pt idx="6">
                  <c:v>Folksam</c:v>
                </c:pt>
                <c:pt idx="7">
                  <c:v>SPP</c:v>
                </c:pt>
                <c:pt idx="8">
                  <c:v>Alecta</c:v>
                </c:pt>
                <c:pt idx="9">
                  <c:v>AMF</c:v>
                </c:pt>
              </c:strCache>
            </c:strRef>
          </c:cat>
          <c:val>
            <c:numRef>
              <c:f>'Ark1'!$B$2:$B$11</c:f>
              <c:numCache>
                <c:formatCode>General</c:formatCode>
                <c:ptCount val="10"/>
                <c:pt idx="0">
                  <c:v>2.8</c:v>
                </c:pt>
                <c:pt idx="1">
                  <c:v>3</c:v>
                </c:pt>
                <c:pt idx="2">
                  <c:v>3.3</c:v>
                </c:pt>
                <c:pt idx="3">
                  <c:v>3.5</c:v>
                </c:pt>
                <c:pt idx="4">
                  <c:v>3.6</c:v>
                </c:pt>
                <c:pt idx="5">
                  <c:v>4.2</c:v>
                </c:pt>
                <c:pt idx="6">
                  <c:v>5.8</c:v>
                </c:pt>
                <c:pt idx="7">
                  <c:v>6.2</c:v>
                </c:pt>
                <c:pt idx="8">
                  <c:v>8.7000000000000011</c:v>
                </c:pt>
                <c:pt idx="9">
                  <c:v>25</c:v>
                </c:pt>
              </c:numCache>
            </c:numRef>
          </c:val>
        </c:ser>
        <c:axId val="148855040"/>
        <c:axId val="148856832"/>
      </c:barChart>
      <c:catAx>
        <c:axId val="148855040"/>
        <c:scaling>
          <c:orientation val="minMax"/>
        </c:scaling>
        <c:axPos val="l"/>
        <c:tickLblPos val="nextTo"/>
        <c:txPr>
          <a:bodyPr/>
          <a:lstStyle/>
          <a:p>
            <a:pPr>
              <a:defRPr sz="1200"/>
            </a:pPr>
            <a:endParaRPr lang="nb-NO"/>
          </a:p>
        </c:txPr>
        <c:crossAx val="148856832"/>
        <c:crosses val="autoZero"/>
        <c:auto val="1"/>
        <c:lblAlgn val="ctr"/>
        <c:lblOffset val="100"/>
      </c:catAx>
      <c:valAx>
        <c:axId val="148856832"/>
        <c:scaling>
          <c:orientation val="minMax"/>
          <c:max val="15"/>
        </c:scaling>
        <c:delete val="1"/>
        <c:axPos val="b"/>
        <c:numFmt formatCode="General" sourceLinked="1"/>
        <c:tickLblPos val="none"/>
        <c:crossAx val="148855040"/>
        <c:crosses val="autoZero"/>
        <c:crossBetween val="between"/>
      </c:valAx>
    </c:plotArea>
    <c:plotVisOnly val="1"/>
  </c:chart>
  <c:txPr>
    <a:bodyPr/>
    <a:lstStyle/>
    <a:p>
      <a:pPr>
        <a:defRPr sz="1800"/>
      </a:pPr>
      <a:endParaRPr lang="nb-NO"/>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nb-NO"/>
  <c:chart>
    <c:plotArea>
      <c:layout/>
      <c:barChart>
        <c:barDir val="col"/>
        <c:grouping val="stacked"/>
        <c:ser>
          <c:idx val="0"/>
          <c:order val="0"/>
          <c:tx>
            <c:strRef>
              <c:f>'Ark1'!$B$1</c:f>
              <c:strCache>
                <c:ptCount val="1"/>
                <c:pt idx="0">
                  <c:v>Serie 1</c:v>
                </c:pt>
              </c:strCache>
            </c:strRef>
          </c:tx>
          <c:dPt>
            <c:idx val="1"/>
            <c:spPr>
              <a:noFill/>
              <a:ln>
                <a:noFill/>
              </a:ln>
            </c:spPr>
          </c:dPt>
          <c:dPt>
            <c:idx val="2"/>
            <c:spPr>
              <a:noFill/>
              <a:ln>
                <a:noFill/>
              </a:ln>
            </c:spPr>
          </c:dPt>
          <c:dPt>
            <c:idx val="3"/>
            <c:spPr>
              <a:noFill/>
              <a:ln>
                <a:noFill/>
              </a:ln>
            </c:spPr>
          </c:dPt>
          <c:dPt>
            <c:idx val="4"/>
            <c:spPr>
              <a:solidFill>
                <a:schemeClr val="accent2"/>
              </a:solidFill>
            </c:spPr>
          </c:dPt>
          <c:dLbls>
            <c:dLbl>
              <c:idx val="4"/>
              <c:layout/>
              <c:showVal val="1"/>
            </c:dLbl>
            <c:delete val="1"/>
            <c:txPr>
              <a:bodyPr/>
              <a:lstStyle/>
              <a:p>
                <a:pPr>
                  <a:defRPr sz="1200"/>
                </a:pPr>
                <a:endParaRPr lang="nb-NO"/>
              </a:p>
            </c:txPr>
          </c:dLbls>
          <c:cat>
            <c:strRef>
              <c:f>'Ark1'!$A$2:$A$6</c:f>
              <c:strCache>
                <c:ptCount val="5"/>
                <c:pt idx="0">
                  <c:v>Lean</c:v>
                </c:pt>
                <c:pt idx="1">
                  <c:v>Kapital-
forvaltning</c:v>
                </c:pt>
                <c:pt idx="2">
                  <c:v>Innkjøp</c:v>
                </c:pt>
                <c:pt idx="3">
                  <c:v>IT-
infrastruktur</c:v>
                </c:pt>
                <c:pt idx="4">
                  <c:v>4.kv 2009</c:v>
                </c:pt>
              </c:strCache>
            </c:strRef>
          </c:cat>
          <c:val>
            <c:numRef>
              <c:f>'Ark1'!$B$2:$B$6</c:f>
              <c:numCache>
                <c:formatCode>General</c:formatCode>
                <c:ptCount val="5"/>
                <c:pt idx="1">
                  <c:v>47</c:v>
                </c:pt>
                <c:pt idx="2">
                  <c:v>119</c:v>
                </c:pt>
                <c:pt idx="3">
                  <c:v>141</c:v>
                </c:pt>
                <c:pt idx="4">
                  <c:v>153</c:v>
                </c:pt>
              </c:numCache>
            </c:numRef>
          </c:val>
        </c:ser>
        <c:ser>
          <c:idx val="1"/>
          <c:order val="1"/>
          <c:tx>
            <c:strRef>
              <c:f>'Ark1'!$C$1</c:f>
              <c:strCache>
                <c:ptCount val="1"/>
                <c:pt idx="0">
                  <c:v>Serie 2</c:v>
                </c:pt>
              </c:strCache>
            </c:strRef>
          </c:tx>
          <c:spPr>
            <a:solidFill>
              <a:srgbClr val="808080"/>
            </a:solidFill>
          </c:spPr>
          <c:dLbls>
            <c:txPr>
              <a:bodyPr/>
              <a:lstStyle/>
              <a:p>
                <a:pPr>
                  <a:defRPr sz="1200"/>
                </a:pPr>
                <a:endParaRPr lang="nb-NO"/>
              </a:p>
            </c:txPr>
            <c:showVal val="1"/>
          </c:dLbls>
          <c:cat>
            <c:strRef>
              <c:f>'Ark1'!$A$2:$A$6</c:f>
              <c:strCache>
                <c:ptCount val="5"/>
                <c:pt idx="0">
                  <c:v>Lean</c:v>
                </c:pt>
                <c:pt idx="1">
                  <c:v>Kapital-
forvaltning</c:v>
                </c:pt>
                <c:pt idx="2">
                  <c:v>Innkjøp</c:v>
                </c:pt>
                <c:pt idx="3">
                  <c:v>IT-
infrastruktur</c:v>
                </c:pt>
                <c:pt idx="4">
                  <c:v>4.kv 2009</c:v>
                </c:pt>
              </c:strCache>
            </c:strRef>
          </c:cat>
          <c:val>
            <c:numRef>
              <c:f>'Ark1'!$C$2:$C$6</c:f>
              <c:numCache>
                <c:formatCode>General</c:formatCode>
                <c:ptCount val="5"/>
                <c:pt idx="0">
                  <c:v>47</c:v>
                </c:pt>
                <c:pt idx="1">
                  <c:v>72</c:v>
                </c:pt>
                <c:pt idx="2">
                  <c:v>22</c:v>
                </c:pt>
                <c:pt idx="3">
                  <c:v>12</c:v>
                </c:pt>
              </c:numCache>
            </c:numRef>
          </c:val>
        </c:ser>
        <c:gapWidth val="60"/>
        <c:overlap val="100"/>
        <c:axId val="148334464"/>
        <c:axId val="148336000"/>
      </c:barChart>
      <c:catAx>
        <c:axId val="148334464"/>
        <c:scaling>
          <c:orientation val="minMax"/>
        </c:scaling>
        <c:axPos val="b"/>
        <c:tickLblPos val="nextTo"/>
        <c:txPr>
          <a:bodyPr/>
          <a:lstStyle/>
          <a:p>
            <a:pPr>
              <a:defRPr sz="1200"/>
            </a:pPr>
            <a:endParaRPr lang="nb-NO"/>
          </a:p>
        </c:txPr>
        <c:crossAx val="148336000"/>
        <c:crosses val="autoZero"/>
        <c:auto val="1"/>
        <c:lblAlgn val="ctr"/>
        <c:lblOffset val="100"/>
      </c:catAx>
      <c:valAx>
        <c:axId val="148336000"/>
        <c:scaling>
          <c:orientation val="minMax"/>
          <c:max val="200"/>
          <c:min val="0"/>
        </c:scaling>
        <c:axPos val="l"/>
        <c:numFmt formatCode="General" sourceLinked="1"/>
        <c:tickLblPos val="nextTo"/>
        <c:txPr>
          <a:bodyPr/>
          <a:lstStyle/>
          <a:p>
            <a:pPr>
              <a:defRPr sz="1100"/>
            </a:pPr>
            <a:endParaRPr lang="nb-NO"/>
          </a:p>
        </c:txPr>
        <c:crossAx val="148334464"/>
        <c:crosses val="autoZero"/>
        <c:crossBetween val="between"/>
        <c:majorUnit val="50"/>
        <c:minorUnit val="4"/>
      </c:valAx>
    </c:plotArea>
    <c:plotVisOnly val="1"/>
  </c:chart>
  <c:txPr>
    <a:bodyPr/>
    <a:lstStyle/>
    <a:p>
      <a:pPr>
        <a:defRPr sz="1800"/>
      </a:pPr>
      <a:endParaRPr lang="nb-NO"/>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barChart>
        <c:barDir val="bar"/>
        <c:grouping val="clustered"/>
        <c:ser>
          <c:idx val="0"/>
          <c:order val="0"/>
          <c:tx>
            <c:strRef>
              <c:f>'Ark1'!$B$1</c:f>
              <c:strCache>
                <c:ptCount val="1"/>
                <c:pt idx="0">
                  <c:v>Index</c:v>
                </c:pt>
              </c:strCache>
            </c:strRef>
          </c:tx>
          <c:dLbls>
            <c:numFmt formatCode="0.0\ %" sourceLinked="0"/>
            <c:txPr>
              <a:bodyPr/>
              <a:lstStyle/>
              <a:p>
                <a:pPr>
                  <a:defRPr sz="900"/>
                </a:pPr>
                <a:endParaRPr lang="nb-NO"/>
              </a:p>
            </c:txPr>
            <c:showVal val="1"/>
          </c:dLbls>
          <c:cat>
            <c:strRef>
              <c:f>'Ark1'!$A$2:$A$10</c:f>
              <c:strCache>
                <c:ptCount val="9"/>
                <c:pt idx="0">
                  <c:v>AGFIX</c:v>
                </c:pt>
                <c:pt idx="1">
                  <c:v>Obligasjoner Utland</c:v>
                </c:pt>
                <c:pt idx="2">
                  <c:v>Kreditt Utland</c:v>
                </c:pt>
                <c:pt idx="3">
                  <c:v>Obligasjoner Norge</c:v>
                </c:pt>
                <c:pt idx="4">
                  <c:v>Pengemarked Norge</c:v>
                </c:pt>
                <c:pt idx="5">
                  <c:v>L/S Energi</c:v>
                </c:pt>
                <c:pt idx="6">
                  <c:v>L/S Europa</c:v>
                </c:pt>
                <c:pt idx="7">
                  <c:v>Globale aksjer</c:v>
                </c:pt>
                <c:pt idx="8">
                  <c:v>Norske aksjer</c:v>
                </c:pt>
              </c:strCache>
            </c:strRef>
          </c:cat>
          <c:val>
            <c:numRef>
              <c:f>'Ark1'!$B$2:$B$10</c:f>
              <c:numCache>
                <c:formatCode>0.0\ %</c:formatCode>
                <c:ptCount val="9"/>
                <c:pt idx="0">
                  <c:v>2.1000000000000012E-2</c:v>
                </c:pt>
                <c:pt idx="1">
                  <c:v>1.9000000000000013E-2</c:v>
                </c:pt>
                <c:pt idx="2">
                  <c:v>6.1000000000000013E-2</c:v>
                </c:pt>
                <c:pt idx="3">
                  <c:v>2.9000000000000001E-2</c:v>
                </c:pt>
                <c:pt idx="4">
                  <c:v>4.2000000000000023E-2</c:v>
                </c:pt>
                <c:pt idx="5">
                  <c:v>3.0000000000000018E-3</c:v>
                </c:pt>
                <c:pt idx="6">
                  <c:v>8.0000000000000088E-3</c:v>
                </c:pt>
                <c:pt idx="7">
                  <c:v>7.1999999999999995E-2</c:v>
                </c:pt>
                <c:pt idx="8">
                  <c:v>0.63700000000000045</c:v>
                </c:pt>
              </c:numCache>
            </c:numRef>
          </c:val>
        </c:ser>
        <c:ser>
          <c:idx val="1"/>
          <c:order val="1"/>
          <c:tx>
            <c:strRef>
              <c:f>'Ark1'!$C$1</c:f>
              <c:strCache>
                <c:ptCount val="1"/>
                <c:pt idx="0">
                  <c:v>Portefølje</c:v>
                </c:pt>
              </c:strCache>
            </c:strRef>
          </c:tx>
          <c:dLbls>
            <c:dLbl>
              <c:idx val="0"/>
              <c:layout>
                <c:manualLayout>
                  <c:x val="-0.15012240606462171"/>
                  <c:y val="0"/>
                </c:manualLayout>
              </c:layout>
              <c:showVal val="1"/>
            </c:dLbl>
            <c:numFmt formatCode="0.0\ %" sourceLinked="0"/>
            <c:txPr>
              <a:bodyPr/>
              <a:lstStyle/>
              <a:p>
                <a:pPr>
                  <a:defRPr sz="900"/>
                </a:pPr>
                <a:endParaRPr lang="nb-NO"/>
              </a:p>
            </c:txPr>
            <c:showVal val="1"/>
          </c:dLbls>
          <c:cat>
            <c:strRef>
              <c:f>'Ark1'!$A$2:$A$10</c:f>
              <c:strCache>
                <c:ptCount val="9"/>
                <c:pt idx="0">
                  <c:v>AGFIX</c:v>
                </c:pt>
                <c:pt idx="1">
                  <c:v>Obligasjoner Utland</c:v>
                </c:pt>
                <c:pt idx="2">
                  <c:v>Kreditt Utland</c:v>
                </c:pt>
                <c:pt idx="3">
                  <c:v>Obligasjoner Norge</c:v>
                </c:pt>
                <c:pt idx="4">
                  <c:v>Pengemarked Norge</c:v>
                </c:pt>
                <c:pt idx="5">
                  <c:v>L/S Energi</c:v>
                </c:pt>
                <c:pt idx="6">
                  <c:v>L/S Europa</c:v>
                </c:pt>
                <c:pt idx="7">
                  <c:v>Globale aksjer</c:v>
                </c:pt>
                <c:pt idx="8">
                  <c:v>Norske aksjer</c:v>
                </c:pt>
              </c:strCache>
            </c:strRef>
          </c:cat>
          <c:val>
            <c:numRef>
              <c:f>'Ark1'!$C$2:$C$10</c:f>
              <c:numCache>
                <c:formatCode>0.00\ %</c:formatCode>
                <c:ptCount val="9"/>
                <c:pt idx="0">
                  <c:v>8.6000000000000021E-2</c:v>
                </c:pt>
                <c:pt idx="1">
                  <c:v>3.0000000000000002E-2</c:v>
                </c:pt>
                <c:pt idx="2">
                  <c:v>8.5000000000000006E-2</c:v>
                </c:pt>
                <c:pt idx="3">
                  <c:v>3.500000000000001E-2</c:v>
                </c:pt>
                <c:pt idx="4">
                  <c:v>5.6000000000000001E-2</c:v>
                </c:pt>
                <c:pt idx="5">
                  <c:v>4.8000000000000001E-2</c:v>
                </c:pt>
                <c:pt idx="6">
                  <c:v>4.8000000000000001E-2</c:v>
                </c:pt>
                <c:pt idx="7">
                  <c:v>0.10100000000000002</c:v>
                </c:pt>
                <c:pt idx="8">
                  <c:v>0.69699999999999995</c:v>
                </c:pt>
              </c:numCache>
            </c:numRef>
          </c:val>
        </c:ser>
        <c:axId val="149922176"/>
        <c:axId val="149923712"/>
      </c:barChart>
      <c:catAx>
        <c:axId val="149922176"/>
        <c:scaling>
          <c:orientation val="minMax"/>
        </c:scaling>
        <c:axPos val="l"/>
        <c:tickLblPos val="nextTo"/>
        <c:txPr>
          <a:bodyPr/>
          <a:lstStyle/>
          <a:p>
            <a:pPr>
              <a:defRPr sz="1100" baseline="0"/>
            </a:pPr>
            <a:endParaRPr lang="nb-NO"/>
          </a:p>
        </c:txPr>
        <c:crossAx val="149923712"/>
        <c:crosses val="autoZero"/>
        <c:auto val="1"/>
        <c:lblAlgn val="ctr"/>
        <c:lblOffset val="100"/>
      </c:catAx>
      <c:valAx>
        <c:axId val="149923712"/>
        <c:scaling>
          <c:orientation val="minMax"/>
          <c:max val="0.30000000000000032"/>
        </c:scaling>
        <c:delete val="1"/>
        <c:axPos val="b"/>
        <c:numFmt formatCode="0.0\ %" sourceLinked="1"/>
        <c:tickLblPos val="none"/>
        <c:crossAx val="149922176"/>
        <c:crosses val="autoZero"/>
        <c:crossBetween val="between"/>
      </c:valAx>
    </c:plotArea>
    <c:legend>
      <c:legendPos val="b"/>
      <c:layout/>
      <c:txPr>
        <a:bodyPr/>
        <a:lstStyle/>
        <a:p>
          <a:pPr>
            <a:defRPr sz="1000"/>
          </a:pPr>
          <a:endParaRPr lang="nb-NO"/>
        </a:p>
      </c:txPr>
    </c:legend>
    <c:plotVisOnly val="1"/>
  </c:chart>
  <c:txPr>
    <a:bodyPr/>
    <a:lstStyle/>
    <a:p>
      <a:pPr>
        <a:defRPr sz="1800"/>
      </a:pPr>
      <a:endParaRPr lang="nb-NO"/>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manualLayout>
          <c:layoutTarget val="inner"/>
          <c:xMode val="edge"/>
          <c:yMode val="edge"/>
          <c:x val="2.3703537799677116E-2"/>
          <c:y val="3.8094971463766801E-2"/>
          <c:w val="0.88543290063489399"/>
          <c:h val="0.74750782896657664"/>
        </c:manualLayout>
      </c:layout>
      <c:barChart>
        <c:barDir val="col"/>
        <c:grouping val="stacked"/>
        <c:ser>
          <c:idx val="0"/>
          <c:order val="0"/>
          <c:tx>
            <c:strRef>
              <c:f>'Ark1'!$B$1</c:f>
              <c:strCache>
                <c:ptCount val="1"/>
                <c:pt idx="0">
                  <c:v>Storebrand Fondene</c:v>
                </c:pt>
              </c:strCache>
            </c:strRef>
          </c:tx>
          <c:dPt>
            <c:idx val="1"/>
            <c:spPr>
              <a:noFill/>
            </c:spPr>
          </c:dPt>
          <c:dPt>
            <c:idx val="2"/>
            <c:spPr>
              <a:noFill/>
            </c:spPr>
          </c:dPt>
          <c:dPt>
            <c:idx val="3"/>
            <c:spPr>
              <a:noFill/>
            </c:spPr>
          </c:dPt>
          <c:dPt>
            <c:idx val="4"/>
            <c:spPr>
              <a:noFill/>
            </c:spPr>
          </c:dPt>
          <c:dPt>
            <c:idx val="5"/>
            <c:spPr>
              <a:noFill/>
            </c:spPr>
          </c:dPt>
          <c:dLbls>
            <c:dLbl>
              <c:idx val="0"/>
              <c:layout/>
              <c:showVal val="1"/>
            </c:dLbl>
            <c:dLbl>
              <c:idx val="6"/>
              <c:layout/>
              <c:showVal val="1"/>
            </c:dLbl>
            <c:delete val="1"/>
            <c:txPr>
              <a:bodyPr/>
              <a:lstStyle/>
              <a:p>
                <a:pPr>
                  <a:defRPr sz="900"/>
                </a:pPr>
                <a:endParaRPr lang="nb-NO"/>
              </a:p>
            </c:txPr>
          </c:dLbls>
          <c:cat>
            <c:strRef>
              <c:f>'Ark1'!$A$2:$A$8</c:f>
              <c:strCache>
                <c:ptCount val="6"/>
                <c:pt idx="0">
                  <c:v>1. kv 2009</c:v>
                </c:pt>
                <c:pt idx="1">
                  <c:v>2. kv 2009</c:v>
                </c:pt>
                <c:pt idx="2">
                  <c:v>Netto tegning Storebrand</c:v>
                </c:pt>
                <c:pt idx="3">
                  <c:v>Netto tegning SPP</c:v>
                </c:pt>
                <c:pt idx="4">
                  <c:v>Verdiøkning Storebrand</c:v>
                </c:pt>
                <c:pt idx="5">
                  <c:v>Verdiøkning SPP</c:v>
                </c:pt>
              </c:strCache>
            </c:strRef>
          </c:cat>
          <c:val>
            <c:numRef>
              <c:f>'Ark1'!$B$2:$B$8</c:f>
              <c:numCache>
                <c:formatCode>General</c:formatCode>
                <c:ptCount val="7"/>
                <c:pt idx="0">
                  <c:v>21.9</c:v>
                </c:pt>
                <c:pt idx="1">
                  <c:v>21.9</c:v>
                </c:pt>
                <c:pt idx="2">
                  <c:v>53</c:v>
                </c:pt>
                <c:pt idx="3">
                  <c:v>55</c:v>
                </c:pt>
                <c:pt idx="4">
                  <c:v>58.4</c:v>
                </c:pt>
                <c:pt idx="5">
                  <c:v>62.20000000000001</c:v>
                </c:pt>
                <c:pt idx="6">
                  <c:v>27.7</c:v>
                </c:pt>
              </c:numCache>
            </c:numRef>
          </c:val>
        </c:ser>
        <c:ser>
          <c:idx val="1"/>
          <c:order val="1"/>
          <c:tx>
            <c:strRef>
              <c:f>'Ark1'!$C$1</c:f>
              <c:strCache>
                <c:ptCount val="1"/>
                <c:pt idx="0">
                  <c:v>SPP Fonder</c:v>
                </c:pt>
              </c:strCache>
            </c:strRef>
          </c:tx>
          <c:dPt>
            <c:idx val="2"/>
            <c:spPr>
              <a:solidFill>
                <a:schemeClr val="accent1"/>
              </a:solidFill>
            </c:spPr>
          </c:dPt>
          <c:dPt>
            <c:idx val="4"/>
            <c:spPr>
              <a:solidFill>
                <a:srgbClr val="DBD9D1"/>
              </a:solidFill>
            </c:spPr>
          </c:dPt>
          <c:dLbls>
            <c:dLbl>
              <c:idx val="1"/>
              <c:layout>
                <c:manualLayout>
                  <c:x val="3.8647072499473634E-3"/>
                  <c:y val="-0.18962830239741704"/>
                </c:manualLayout>
              </c:layout>
              <c:showVal val="1"/>
            </c:dLbl>
            <c:dLbl>
              <c:idx val="2"/>
              <c:layout>
                <c:manualLayout>
                  <c:x val="0"/>
                  <c:y val="-6.518472894911212E-2"/>
                </c:manualLayout>
              </c:layout>
              <c:showVal val="1"/>
            </c:dLbl>
            <c:dLbl>
              <c:idx val="3"/>
              <c:layout>
                <c:manualLayout>
                  <c:x val="3.8647072499473634E-3"/>
                  <c:y val="-4.7407075599354219E-2"/>
                </c:manualLayout>
              </c:layout>
              <c:showVal val="1"/>
            </c:dLbl>
            <c:dLbl>
              <c:idx val="4"/>
              <c:layout>
                <c:manualLayout>
                  <c:x val="7.7294144998947146E-3"/>
                  <c:y val="-5.9258844499192775E-2"/>
                </c:manualLayout>
              </c:layout>
              <c:showVal val="1"/>
            </c:dLbl>
            <c:dLbl>
              <c:idx val="5"/>
              <c:layout>
                <c:manualLayout>
                  <c:x val="1.1594121749842094E-2"/>
                  <c:y val="-5.3332960049273577E-2"/>
                </c:manualLayout>
              </c:layout>
              <c:showVal val="1"/>
            </c:dLbl>
            <c:dLbl>
              <c:idx val="6"/>
              <c:numFmt formatCode="#,##0.0" sourceLinked="0"/>
              <c:spPr/>
              <c:txPr>
                <a:bodyPr/>
                <a:lstStyle/>
                <a:p>
                  <a:pPr>
                    <a:defRPr sz="800">
                      <a:solidFill>
                        <a:schemeClr val="bg1"/>
                      </a:solidFill>
                    </a:defRPr>
                  </a:pPr>
                  <a:endParaRPr lang="nb-NO"/>
                </a:p>
              </c:txPr>
            </c:dLbl>
            <c:numFmt formatCode="#,##0.0" sourceLinked="0"/>
            <c:txPr>
              <a:bodyPr/>
              <a:lstStyle/>
              <a:p>
                <a:pPr>
                  <a:defRPr sz="800"/>
                </a:pPr>
                <a:endParaRPr lang="nb-NO"/>
              </a:p>
            </c:txPr>
            <c:showVal val="1"/>
          </c:dLbls>
          <c:cat>
            <c:strRef>
              <c:f>'Ark1'!$A$2:$A$8</c:f>
              <c:strCache>
                <c:ptCount val="6"/>
                <c:pt idx="0">
                  <c:v>1. kv 2009</c:v>
                </c:pt>
                <c:pt idx="1">
                  <c:v>2. kv 2009</c:v>
                </c:pt>
                <c:pt idx="2">
                  <c:v>Netto tegning Storebrand</c:v>
                </c:pt>
                <c:pt idx="3">
                  <c:v>Netto tegning SPP</c:v>
                </c:pt>
                <c:pt idx="4">
                  <c:v>Verdiøkning Storebrand</c:v>
                </c:pt>
                <c:pt idx="5">
                  <c:v>Verdiøkning SPP</c:v>
                </c:pt>
              </c:strCache>
            </c:strRef>
          </c:cat>
          <c:val>
            <c:numRef>
              <c:f>'Ark1'!$C$2:$C$8</c:f>
              <c:numCache>
                <c:formatCode>General</c:formatCode>
                <c:ptCount val="7"/>
                <c:pt idx="1">
                  <c:v>31.1</c:v>
                </c:pt>
                <c:pt idx="2">
                  <c:v>2</c:v>
                </c:pt>
                <c:pt idx="3">
                  <c:v>3.4</c:v>
                </c:pt>
                <c:pt idx="4">
                  <c:v>3.8</c:v>
                </c:pt>
                <c:pt idx="5">
                  <c:v>5.3</c:v>
                </c:pt>
                <c:pt idx="6">
                  <c:v>39.800000000000004</c:v>
                </c:pt>
              </c:numCache>
            </c:numRef>
          </c:val>
        </c:ser>
        <c:gapWidth val="75"/>
        <c:overlap val="100"/>
        <c:axId val="149998208"/>
        <c:axId val="150368640"/>
      </c:barChart>
      <c:catAx>
        <c:axId val="149998208"/>
        <c:scaling>
          <c:orientation val="minMax"/>
        </c:scaling>
        <c:axPos val="b"/>
        <c:majorTickMark val="none"/>
        <c:tickLblPos val="none"/>
        <c:txPr>
          <a:bodyPr/>
          <a:lstStyle/>
          <a:p>
            <a:pPr>
              <a:defRPr sz="1000" baseline="0"/>
            </a:pPr>
            <a:endParaRPr lang="nb-NO"/>
          </a:p>
        </c:txPr>
        <c:crossAx val="150368640"/>
        <c:crosses val="autoZero"/>
        <c:auto val="1"/>
        <c:lblAlgn val="ctr"/>
        <c:lblOffset val="100"/>
      </c:catAx>
      <c:valAx>
        <c:axId val="150368640"/>
        <c:scaling>
          <c:orientation val="minMax"/>
        </c:scaling>
        <c:axPos val="l"/>
        <c:numFmt formatCode="General" sourceLinked="1"/>
        <c:majorTickMark val="none"/>
        <c:tickLblPos val="none"/>
        <c:spPr>
          <a:ln w="9525">
            <a:noFill/>
          </a:ln>
        </c:spPr>
        <c:crossAx val="149998208"/>
        <c:crosses val="autoZero"/>
        <c:crossBetween val="between"/>
      </c:valAx>
    </c:plotArea>
    <c:legend>
      <c:legendPos val="b"/>
      <c:layout/>
      <c:txPr>
        <a:bodyPr/>
        <a:lstStyle/>
        <a:p>
          <a:pPr>
            <a:defRPr sz="800"/>
          </a:pPr>
          <a:endParaRPr lang="nb-NO"/>
        </a:p>
      </c:txPr>
    </c:legend>
    <c:plotVisOnly val="1"/>
  </c:chart>
  <c:txPr>
    <a:bodyPr/>
    <a:lstStyle/>
    <a:p>
      <a:pPr>
        <a:defRPr sz="1800"/>
      </a:pPr>
      <a:endParaRPr lang="nb-NO"/>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barChart>
        <c:barDir val="col"/>
        <c:grouping val="clustered"/>
        <c:ser>
          <c:idx val="0"/>
          <c:order val="0"/>
          <c:tx>
            <c:strRef>
              <c:f>'Ark1'!$B$1</c:f>
              <c:strCache>
                <c:ptCount val="1"/>
                <c:pt idx="0">
                  <c:v>Kolonne1</c:v>
                </c:pt>
              </c:strCache>
            </c:strRef>
          </c:tx>
          <c:dLbls>
            <c:numFmt formatCode="_ * #,##0_ ;_ * \-#,##0_ ;_ * &quot;-&quot;_ ;_ @_ " sourceLinked="0"/>
            <c:showVal val="1"/>
          </c:dLbls>
          <c:cat>
            <c:strRef>
              <c:f>'Ark1'!$A$2:$A$4</c:f>
              <c:strCache>
                <c:ptCount val="3"/>
                <c:pt idx="0">
                  <c:v>P250</c:v>
                </c:pt>
                <c:pt idx="1">
                  <c:v>P300</c:v>
                </c:pt>
                <c:pt idx="2">
                  <c:v>P520</c:v>
                </c:pt>
              </c:strCache>
            </c:strRef>
          </c:cat>
          <c:val>
            <c:numRef>
              <c:f>'Ark1'!$B$2:$B$4</c:f>
              <c:numCache>
                <c:formatCode>General</c:formatCode>
                <c:ptCount val="3"/>
                <c:pt idx="0">
                  <c:v>67</c:v>
                </c:pt>
                <c:pt idx="1">
                  <c:v>611</c:v>
                </c:pt>
                <c:pt idx="2">
                  <c:v>1548</c:v>
                </c:pt>
              </c:numCache>
            </c:numRef>
          </c:val>
        </c:ser>
        <c:axId val="151416832"/>
        <c:axId val="151418368"/>
      </c:barChart>
      <c:catAx>
        <c:axId val="151416832"/>
        <c:scaling>
          <c:orientation val="minMax"/>
        </c:scaling>
        <c:axPos val="b"/>
        <c:numFmt formatCode="General" sourceLinked="1"/>
        <c:tickLblPos val="nextTo"/>
        <c:crossAx val="151418368"/>
        <c:crosses val="autoZero"/>
        <c:auto val="1"/>
        <c:lblAlgn val="ctr"/>
        <c:lblOffset val="100"/>
      </c:catAx>
      <c:valAx>
        <c:axId val="151418368"/>
        <c:scaling>
          <c:orientation val="minMax"/>
        </c:scaling>
        <c:delete val="1"/>
        <c:axPos val="l"/>
        <c:numFmt formatCode="General" sourceLinked="1"/>
        <c:tickLblPos val="none"/>
        <c:crossAx val="151416832"/>
        <c:crosses val="autoZero"/>
        <c:crossBetween val="between"/>
      </c:valAx>
    </c:plotArea>
    <c:plotVisOnly val="1"/>
  </c:chart>
  <c:txPr>
    <a:bodyPr/>
    <a:lstStyle/>
    <a:p>
      <a:pPr>
        <a:defRPr sz="900"/>
      </a:pPr>
      <a:endParaRPr lang="nb-NO"/>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manualLayout>
          <c:layoutTarget val="inner"/>
          <c:xMode val="edge"/>
          <c:yMode val="edge"/>
          <c:x val="6.6289554863503783E-2"/>
          <c:y val="3.0710129425865682E-2"/>
          <c:w val="0.9337104451364967"/>
          <c:h val="0.88739619210515919"/>
        </c:manualLayout>
      </c:layout>
      <c:scatterChart>
        <c:scatterStyle val="lineMarker"/>
        <c:ser>
          <c:idx val="0"/>
          <c:order val="0"/>
          <c:tx>
            <c:strRef>
              <c:f>'Ark1'!$B$1</c:f>
              <c:strCache>
                <c:ptCount val="1"/>
                <c:pt idx="0">
                  <c:v>Y-verdier</c:v>
                </c:pt>
              </c:strCache>
            </c:strRef>
          </c:tx>
          <c:spPr>
            <a:ln w="28575">
              <a:noFill/>
            </a:ln>
          </c:spPr>
          <c:marker>
            <c:symbol val="square"/>
            <c:size val="8"/>
            <c:spPr>
              <a:solidFill>
                <a:schemeClr val="accent2"/>
              </a:solidFill>
            </c:spPr>
          </c:marker>
          <c:dPt>
            <c:idx val="0"/>
            <c:marker>
              <c:symbol val="diamond"/>
              <c:size val="8"/>
              <c:spPr>
                <a:solidFill>
                  <a:srgbClr val="FF0000"/>
                </a:solidFill>
              </c:spPr>
            </c:marker>
          </c:dPt>
          <c:dPt>
            <c:idx val="3"/>
            <c:marker>
              <c:symbol val="diamond"/>
              <c:size val="8"/>
              <c:spPr>
                <a:solidFill>
                  <a:srgbClr val="FF0000"/>
                </a:solidFill>
              </c:spPr>
            </c:marker>
          </c:dPt>
          <c:dPt>
            <c:idx val="4"/>
            <c:marker>
              <c:symbol val="diamond"/>
              <c:size val="8"/>
              <c:spPr>
                <a:solidFill>
                  <a:srgbClr val="FF0000"/>
                </a:solidFill>
              </c:spPr>
            </c:marker>
          </c:dPt>
          <c:dLbls>
            <c:dLbl>
              <c:idx val="0"/>
              <c:layout/>
              <c:showVal val="1"/>
            </c:dLbl>
            <c:dLbl>
              <c:idx val="1"/>
              <c:layout/>
              <c:showVal val="1"/>
            </c:dLbl>
            <c:dLbl>
              <c:idx val="2"/>
              <c:layout/>
              <c:showVal val="1"/>
            </c:dLbl>
            <c:dLbl>
              <c:idx val="3"/>
              <c:layout/>
              <c:showVal val="1"/>
            </c:dLbl>
            <c:dLbl>
              <c:idx val="4"/>
              <c:layout/>
              <c:showVal val="1"/>
            </c:dLbl>
            <c:delete val="1"/>
            <c:numFmt formatCode="0.0\ %" sourceLinked="0"/>
          </c:dLbls>
          <c:xVal>
            <c:numRef>
              <c:f>'Ark1'!$A$2:$A$7</c:f>
              <c:numCache>
                <c:formatCode>General</c:formatCode>
                <c:ptCount val="6"/>
                <c:pt idx="0">
                  <c:v>1</c:v>
                </c:pt>
                <c:pt idx="1">
                  <c:v>1</c:v>
                </c:pt>
                <c:pt idx="2">
                  <c:v>2</c:v>
                </c:pt>
                <c:pt idx="3">
                  <c:v>2</c:v>
                </c:pt>
                <c:pt idx="4">
                  <c:v>3</c:v>
                </c:pt>
                <c:pt idx="5">
                  <c:v>3</c:v>
                </c:pt>
              </c:numCache>
            </c:numRef>
          </c:xVal>
          <c:yVal>
            <c:numRef>
              <c:f>'Ark1'!$B$2:$B$7</c:f>
              <c:numCache>
                <c:formatCode>0.00\ %</c:formatCode>
                <c:ptCount val="6"/>
                <c:pt idx="0">
                  <c:v>5.900000000000015E-2</c:v>
                </c:pt>
                <c:pt idx="1">
                  <c:v>3.2000000000000042E-2</c:v>
                </c:pt>
                <c:pt idx="2">
                  <c:v>3.1000000000000052E-2</c:v>
                </c:pt>
                <c:pt idx="3">
                  <c:v>4.8000000000000001E-2</c:v>
                </c:pt>
                <c:pt idx="4" formatCode="0\ %">
                  <c:v>4.0000000000000022E-2</c:v>
                </c:pt>
                <c:pt idx="5">
                  <c:v>3.9000000000000014E-2</c:v>
                </c:pt>
              </c:numCache>
            </c:numRef>
          </c:yVal>
        </c:ser>
        <c:axId val="151664512"/>
        <c:axId val="151666048"/>
      </c:scatterChart>
      <c:valAx>
        <c:axId val="151664512"/>
        <c:scaling>
          <c:orientation val="minMax"/>
        </c:scaling>
        <c:delete val="1"/>
        <c:axPos val="b"/>
        <c:numFmt formatCode="General" sourceLinked="1"/>
        <c:majorTickMark val="none"/>
        <c:tickLblPos val="none"/>
        <c:crossAx val="151666048"/>
        <c:crosses val="autoZero"/>
        <c:crossBetween val="midCat"/>
      </c:valAx>
      <c:valAx>
        <c:axId val="151666048"/>
        <c:scaling>
          <c:orientation val="minMax"/>
        </c:scaling>
        <c:delete val="1"/>
        <c:axPos val="l"/>
        <c:numFmt formatCode="0\ %" sourceLinked="0"/>
        <c:tickLblPos val="none"/>
        <c:crossAx val="151664512"/>
        <c:crosses val="autoZero"/>
        <c:crossBetween val="midCat"/>
      </c:valAx>
    </c:plotArea>
    <c:plotVisOnly val="1"/>
  </c:chart>
  <c:txPr>
    <a:bodyPr/>
    <a:lstStyle/>
    <a:p>
      <a:pPr>
        <a:defRPr sz="800"/>
      </a:pPr>
      <a:endParaRPr lang="nb-NO"/>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barChart>
        <c:barDir val="col"/>
        <c:grouping val="clustered"/>
        <c:ser>
          <c:idx val="0"/>
          <c:order val="0"/>
          <c:tx>
            <c:strRef>
              <c:f>'Ark1'!$B$1</c:f>
              <c:strCache>
                <c:ptCount val="1"/>
                <c:pt idx="0">
                  <c:v>Serie 3</c:v>
                </c:pt>
              </c:strCache>
            </c:strRef>
          </c:tx>
          <c:spPr>
            <a:solidFill>
              <a:schemeClr val="accent2"/>
            </a:solidFill>
          </c:spPr>
          <c:cat>
            <c:numRef>
              <c:f>'Ark1'!$A$2:$A$4</c:f>
              <c:numCache>
                <c:formatCode>General</c:formatCode>
                <c:ptCount val="3"/>
                <c:pt idx="0">
                  <c:v>2010</c:v>
                </c:pt>
                <c:pt idx="1">
                  <c:v>2011</c:v>
                </c:pt>
                <c:pt idx="2">
                  <c:v>2012</c:v>
                </c:pt>
              </c:numCache>
            </c:numRef>
          </c:cat>
          <c:val>
            <c:numRef>
              <c:f>'Ark1'!$B$2:$B$4</c:f>
              <c:numCache>
                <c:formatCode>General</c:formatCode>
                <c:ptCount val="3"/>
                <c:pt idx="0">
                  <c:v>136</c:v>
                </c:pt>
                <c:pt idx="1">
                  <c:v>134</c:v>
                </c:pt>
                <c:pt idx="2">
                  <c:v>121</c:v>
                </c:pt>
              </c:numCache>
            </c:numRef>
          </c:val>
        </c:ser>
        <c:axId val="151693568"/>
        <c:axId val="151998464"/>
      </c:barChart>
      <c:catAx>
        <c:axId val="151693568"/>
        <c:scaling>
          <c:orientation val="minMax"/>
        </c:scaling>
        <c:axPos val="b"/>
        <c:numFmt formatCode="General" sourceLinked="1"/>
        <c:tickLblPos val="nextTo"/>
        <c:txPr>
          <a:bodyPr/>
          <a:lstStyle/>
          <a:p>
            <a:pPr>
              <a:defRPr sz="900"/>
            </a:pPr>
            <a:endParaRPr lang="nb-NO"/>
          </a:p>
        </c:txPr>
        <c:crossAx val="151998464"/>
        <c:crosses val="autoZero"/>
        <c:auto val="1"/>
        <c:lblAlgn val="ctr"/>
        <c:lblOffset val="100"/>
      </c:catAx>
      <c:valAx>
        <c:axId val="151998464"/>
        <c:scaling>
          <c:orientation val="minMax"/>
          <c:max val="150"/>
        </c:scaling>
        <c:axPos val="l"/>
        <c:numFmt formatCode="General" sourceLinked="1"/>
        <c:tickLblPos val="nextTo"/>
        <c:txPr>
          <a:bodyPr/>
          <a:lstStyle/>
          <a:p>
            <a:pPr>
              <a:defRPr sz="900"/>
            </a:pPr>
            <a:endParaRPr lang="nb-NO"/>
          </a:p>
        </c:txPr>
        <c:crossAx val="151693568"/>
        <c:crosses val="autoZero"/>
        <c:crossBetween val="between"/>
        <c:majorUnit val="50"/>
      </c:valAx>
    </c:plotArea>
    <c:plotVisOnly val="1"/>
  </c:chart>
  <c:txPr>
    <a:bodyPr/>
    <a:lstStyle/>
    <a:p>
      <a:pPr>
        <a:defRPr sz="1100"/>
      </a:pPr>
      <a:endParaRPr lang="nb-NO"/>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pieChart>
        <c:varyColors val="1"/>
        <c:ser>
          <c:idx val="0"/>
          <c:order val="0"/>
          <c:tx>
            <c:strRef>
              <c:f>'Ark1'!$B$1</c:f>
              <c:strCache>
                <c:ptCount val="1"/>
                <c:pt idx="0">
                  <c:v>Individual</c:v>
                </c:pt>
              </c:strCache>
            </c:strRef>
          </c:tx>
          <c:dPt>
            <c:idx val="0"/>
            <c:spPr>
              <a:solidFill>
                <a:srgbClr val="FF0000"/>
              </a:solidFill>
            </c:spPr>
          </c:dPt>
          <c:dPt>
            <c:idx val="2"/>
            <c:spPr>
              <a:solidFill>
                <a:schemeClr val="accent2">
                  <a:lumMod val="60000"/>
                  <a:lumOff val="40000"/>
                </a:schemeClr>
              </a:solidFill>
            </c:spPr>
          </c:dPt>
          <c:dLbls>
            <c:dLbl>
              <c:idx val="1"/>
              <c:spPr/>
              <c:txPr>
                <a:bodyPr/>
                <a:lstStyle/>
                <a:p>
                  <a:pPr>
                    <a:defRPr sz="1000">
                      <a:solidFill>
                        <a:schemeClr val="bg1"/>
                      </a:solidFill>
                    </a:defRPr>
                  </a:pPr>
                  <a:endParaRPr lang="nb-NO"/>
                </a:p>
              </c:txPr>
            </c:dLbl>
            <c:dLbl>
              <c:idx val="3"/>
              <c:spPr/>
              <c:txPr>
                <a:bodyPr/>
                <a:lstStyle/>
                <a:p>
                  <a:pPr>
                    <a:defRPr sz="1000">
                      <a:solidFill>
                        <a:schemeClr val="bg1"/>
                      </a:solidFill>
                    </a:defRPr>
                  </a:pPr>
                  <a:endParaRPr lang="nb-NO"/>
                </a:p>
              </c:txPr>
            </c:dLbl>
            <c:txPr>
              <a:bodyPr/>
              <a:lstStyle/>
              <a:p>
                <a:pPr>
                  <a:defRPr sz="1000"/>
                </a:pPr>
                <a:endParaRPr lang="nb-NO"/>
              </a:p>
            </c:txPr>
            <c:showVal val="1"/>
            <c:showLeaderLines val="1"/>
          </c:dLbls>
          <c:cat>
            <c:strRef>
              <c:f>'Ark1'!$A$2:$A$4</c:f>
              <c:strCache>
                <c:ptCount val="3"/>
                <c:pt idx="0">
                  <c:v>Aksjer </c:v>
                </c:pt>
                <c:pt idx="1">
                  <c:v>Rentebærende</c:v>
                </c:pt>
                <c:pt idx="2">
                  <c:v>Annet </c:v>
                </c:pt>
              </c:strCache>
            </c:strRef>
          </c:cat>
          <c:val>
            <c:numRef>
              <c:f>'Ark1'!$B$2:$B$4</c:f>
              <c:numCache>
                <c:formatCode>0\ %</c:formatCode>
                <c:ptCount val="3"/>
                <c:pt idx="0">
                  <c:v>0.27</c:v>
                </c:pt>
                <c:pt idx="1">
                  <c:v>0.67000000000000115</c:v>
                </c:pt>
                <c:pt idx="2">
                  <c:v>6.0000000000000032E-2</c:v>
                </c:pt>
              </c:numCache>
            </c:numRef>
          </c:val>
        </c:ser>
        <c:firstSliceAng val="0"/>
      </c:pieChart>
    </c:plotArea>
    <c:legend>
      <c:legendPos val="b"/>
      <c:layout/>
      <c:txPr>
        <a:bodyPr/>
        <a:lstStyle/>
        <a:p>
          <a:pPr>
            <a:defRPr sz="1100"/>
          </a:pPr>
          <a:endParaRPr lang="nb-NO"/>
        </a:p>
      </c:txPr>
    </c:legend>
    <c:plotVisOnly val="1"/>
  </c:chart>
  <c:txPr>
    <a:bodyPr/>
    <a:lstStyle/>
    <a:p>
      <a:pPr>
        <a:defRPr sz="1800"/>
      </a:pPr>
      <a:endParaRPr lang="nb-NO"/>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manualLayout>
          <c:layoutTarget val="inner"/>
          <c:xMode val="edge"/>
          <c:yMode val="edge"/>
          <c:x val="0.12530712530712534"/>
          <c:y val="5.3571428571428555E-2"/>
          <c:w val="0.78624078624078664"/>
          <c:h val="0.66836734693877564"/>
        </c:manualLayout>
      </c:layout>
      <c:barChart>
        <c:barDir val="col"/>
        <c:grouping val="clustered"/>
        <c:ser>
          <c:idx val="0"/>
          <c:order val="0"/>
          <c:tx>
            <c:strRef>
              <c:f>Sheet1!$A$2</c:f>
              <c:strCache>
                <c:ptCount val="1"/>
                <c:pt idx="0">
                  <c:v>Tilleggsavsetninger i % av kundefond</c:v>
                </c:pt>
              </c:strCache>
            </c:strRef>
          </c:tx>
          <c:spPr>
            <a:solidFill>
              <a:schemeClr val="accent2"/>
            </a:solidFill>
            <a:ln w="11410">
              <a:solidFill>
                <a:schemeClr val="tx1"/>
              </a:solidFill>
              <a:prstDash val="solid"/>
            </a:ln>
          </c:spPr>
          <c:dLbls>
            <c:numFmt formatCode="0.0\ %" sourceLinked="0"/>
            <c:spPr>
              <a:noFill/>
              <a:ln w="22821">
                <a:noFill/>
              </a:ln>
            </c:spPr>
            <c:txPr>
              <a:bodyPr/>
              <a:lstStyle/>
              <a:p>
                <a:pPr>
                  <a:defRPr sz="1078" b="0" i="0" u="none" strike="noStrike" baseline="0">
                    <a:solidFill>
                      <a:srgbClr val="FFFFFF"/>
                    </a:solidFill>
                    <a:latin typeface="Arial"/>
                    <a:ea typeface="Arial"/>
                    <a:cs typeface="Arial"/>
                  </a:defRPr>
                </a:pPr>
                <a:endParaRPr lang="nb-NO"/>
              </a:p>
            </c:txPr>
            <c:dLblPos val="ctr"/>
            <c:showVal val="1"/>
          </c:dLbls>
          <c:cat>
            <c:strRef>
              <c:f>Sheet1!$B$1:$G$1</c:f>
              <c:strCache>
                <c:ptCount val="5"/>
                <c:pt idx="0">
                  <c:v>4. kv 2008</c:v>
                </c:pt>
                <c:pt idx="1">
                  <c:v>1. kv 2009</c:v>
                </c:pt>
                <c:pt idx="2">
                  <c:v>2. kv 2009</c:v>
                </c:pt>
                <c:pt idx="3">
                  <c:v>3. kv 2009</c:v>
                </c:pt>
                <c:pt idx="4">
                  <c:v>4. kv 2009</c:v>
                </c:pt>
              </c:strCache>
            </c:strRef>
          </c:cat>
          <c:val>
            <c:numRef>
              <c:f>Sheet1!$B$2:$G$2</c:f>
              <c:numCache>
                <c:formatCode>0.00\ %</c:formatCode>
                <c:ptCount val="5"/>
                <c:pt idx="0">
                  <c:v>2.3E-2</c:v>
                </c:pt>
                <c:pt idx="1">
                  <c:v>1.7000000000000001E-2</c:v>
                </c:pt>
                <c:pt idx="2">
                  <c:v>1.9000000000000065E-2</c:v>
                </c:pt>
                <c:pt idx="3">
                  <c:v>2.1000000000000012E-2</c:v>
                </c:pt>
                <c:pt idx="4">
                  <c:v>2.9000000000000001E-2</c:v>
                </c:pt>
              </c:numCache>
            </c:numRef>
          </c:val>
        </c:ser>
        <c:gapWidth val="50"/>
        <c:axId val="151910272"/>
        <c:axId val="151911808"/>
      </c:barChart>
      <c:lineChart>
        <c:grouping val="standard"/>
        <c:ser>
          <c:idx val="2"/>
          <c:order val="1"/>
          <c:tx>
            <c:strRef>
              <c:f>Sheet1!$A$3</c:f>
              <c:strCache>
                <c:ptCount val="1"/>
                <c:pt idx="0">
                  <c:v>Solvensmargin Storebrand Liv Konsern</c:v>
                </c:pt>
              </c:strCache>
            </c:strRef>
          </c:tx>
          <c:spPr>
            <a:ln w="34231">
              <a:solidFill>
                <a:srgbClr val="FF0000"/>
              </a:solidFill>
              <a:prstDash val="solid"/>
            </a:ln>
          </c:spPr>
          <c:marker>
            <c:symbol val="circle"/>
            <c:size val="6"/>
            <c:spPr>
              <a:solidFill>
                <a:srgbClr val="FF0000"/>
              </a:solidFill>
              <a:ln>
                <a:solidFill>
                  <a:srgbClr val="FF0000"/>
                </a:solidFill>
                <a:prstDash val="solid"/>
              </a:ln>
            </c:spPr>
          </c:marker>
          <c:dLbls>
            <c:dLbl>
              <c:idx val="1"/>
              <c:layout>
                <c:manualLayout>
                  <c:x val="-7.2830307514646767E-2"/>
                  <c:y val="-4.4979131024866573E-2"/>
                </c:manualLayout>
              </c:layout>
              <c:dLblPos val="r"/>
              <c:showVal val="1"/>
            </c:dLbl>
            <c:numFmt formatCode="0\ %" sourceLinked="0"/>
            <c:spPr>
              <a:noFill/>
              <a:ln w="22821">
                <a:noFill/>
              </a:ln>
            </c:spPr>
            <c:txPr>
              <a:bodyPr/>
              <a:lstStyle/>
              <a:p>
                <a:pPr>
                  <a:defRPr sz="1078" b="0" i="0" u="none" strike="noStrike" baseline="0">
                    <a:solidFill>
                      <a:schemeClr val="tx1"/>
                    </a:solidFill>
                    <a:latin typeface="Arial"/>
                    <a:ea typeface="Arial"/>
                    <a:cs typeface="Arial"/>
                  </a:defRPr>
                </a:pPr>
                <a:endParaRPr lang="nb-NO"/>
              </a:p>
            </c:txPr>
            <c:dLblPos val="t"/>
            <c:showVal val="1"/>
          </c:dLbls>
          <c:cat>
            <c:strRef>
              <c:f>Sheet1!$B$1:$G$1</c:f>
              <c:strCache>
                <c:ptCount val="5"/>
                <c:pt idx="0">
                  <c:v>4. kv 2008</c:v>
                </c:pt>
                <c:pt idx="1">
                  <c:v>1. kv 2009</c:v>
                </c:pt>
                <c:pt idx="2">
                  <c:v>2. kv 2009</c:v>
                </c:pt>
                <c:pt idx="3">
                  <c:v>3. kv 2009</c:v>
                </c:pt>
                <c:pt idx="4">
                  <c:v>4. kv 2009</c:v>
                </c:pt>
              </c:strCache>
            </c:strRef>
          </c:cat>
          <c:val>
            <c:numRef>
              <c:f>Sheet1!$B$3:$G$3</c:f>
              <c:numCache>
                <c:formatCode>0.00\ %</c:formatCode>
                <c:ptCount val="5"/>
                <c:pt idx="0" formatCode="0\ %">
                  <c:v>1.6</c:v>
                </c:pt>
                <c:pt idx="1">
                  <c:v>1.4749999999999952</c:v>
                </c:pt>
                <c:pt idx="2" formatCode="0\ %">
                  <c:v>1.54</c:v>
                </c:pt>
                <c:pt idx="3" formatCode="0\ %">
                  <c:v>1.61</c:v>
                </c:pt>
                <c:pt idx="4" formatCode="0\ %">
                  <c:v>1.7</c:v>
                </c:pt>
              </c:numCache>
            </c:numRef>
          </c:val>
        </c:ser>
        <c:marker val="1"/>
        <c:axId val="152118400"/>
        <c:axId val="152119936"/>
      </c:lineChart>
      <c:catAx>
        <c:axId val="151910272"/>
        <c:scaling>
          <c:orientation val="minMax"/>
        </c:scaling>
        <c:axPos val="b"/>
        <c:numFmt formatCode="General" sourceLinked="1"/>
        <c:tickLblPos val="nextTo"/>
        <c:spPr>
          <a:ln w="2853">
            <a:solidFill>
              <a:schemeClr val="tx1"/>
            </a:solidFill>
            <a:prstDash val="solid"/>
          </a:ln>
        </c:spPr>
        <c:txPr>
          <a:bodyPr rot="0" vert="horz"/>
          <a:lstStyle/>
          <a:p>
            <a:pPr>
              <a:defRPr sz="1078" b="0" i="0" u="none" strike="noStrike" baseline="0">
                <a:solidFill>
                  <a:schemeClr val="tx1"/>
                </a:solidFill>
                <a:latin typeface="Arial"/>
                <a:ea typeface="Arial"/>
                <a:cs typeface="Arial"/>
              </a:defRPr>
            </a:pPr>
            <a:endParaRPr lang="nb-NO"/>
          </a:p>
        </c:txPr>
        <c:crossAx val="151911808"/>
        <c:crosses val="autoZero"/>
        <c:auto val="1"/>
        <c:lblAlgn val="ctr"/>
        <c:lblOffset val="100"/>
        <c:tickLblSkip val="1"/>
        <c:tickMarkSkip val="1"/>
      </c:catAx>
      <c:valAx>
        <c:axId val="151911808"/>
        <c:scaling>
          <c:orientation val="minMax"/>
          <c:max val="4.0000000000000022E-2"/>
        </c:scaling>
        <c:axPos val="l"/>
        <c:numFmt formatCode="0.00\ %" sourceLinked="1"/>
        <c:majorTickMark val="none"/>
        <c:tickLblPos val="nextTo"/>
        <c:spPr>
          <a:ln w="8558">
            <a:noFill/>
          </a:ln>
        </c:spPr>
        <c:txPr>
          <a:bodyPr rot="0" vert="horz"/>
          <a:lstStyle/>
          <a:p>
            <a:pPr>
              <a:defRPr sz="719" b="1" i="0" u="none" strike="noStrike" baseline="0">
                <a:solidFill>
                  <a:srgbClr val="FFFFFF"/>
                </a:solidFill>
                <a:latin typeface="Arial"/>
                <a:ea typeface="Arial"/>
                <a:cs typeface="Arial"/>
              </a:defRPr>
            </a:pPr>
            <a:endParaRPr lang="nb-NO"/>
          </a:p>
        </c:txPr>
        <c:crossAx val="151910272"/>
        <c:crosses val="autoZero"/>
        <c:crossBetween val="between"/>
      </c:valAx>
      <c:catAx>
        <c:axId val="152118400"/>
        <c:scaling>
          <c:orientation val="minMax"/>
        </c:scaling>
        <c:delete val="1"/>
        <c:axPos val="b"/>
        <c:tickLblPos val="none"/>
        <c:crossAx val="152119936"/>
        <c:crosses val="autoZero"/>
        <c:auto val="1"/>
        <c:lblAlgn val="ctr"/>
        <c:lblOffset val="100"/>
      </c:catAx>
      <c:valAx>
        <c:axId val="152119936"/>
        <c:scaling>
          <c:orientation val="minMax"/>
          <c:max val="2"/>
        </c:scaling>
        <c:axPos val="r"/>
        <c:numFmt formatCode="0\ %" sourceLinked="1"/>
        <c:majorTickMark val="none"/>
        <c:tickLblPos val="nextTo"/>
        <c:spPr>
          <a:ln w="8558">
            <a:noFill/>
          </a:ln>
        </c:spPr>
        <c:txPr>
          <a:bodyPr rot="0" vert="horz"/>
          <a:lstStyle/>
          <a:p>
            <a:pPr>
              <a:defRPr sz="719" b="1" i="0" u="none" strike="noStrike" baseline="0">
                <a:solidFill>
                  <a:srgbClr val="FFFFFF"/>
                </a:solidFill>
                <a:latin typeface="Arial"/>
                <a:ea typeface="Arial"/>
                <a:cs typeface="Arial"/>
              </a:defRPr>
            </a:pPr>
            <a:endParaRPr lang="nb-NO"/>
          </a:p>
        </c:txPr>
        <c:crossAx val="152118400"/>
        <c:crosses val="max"/>
        <c:crossBetween val="between"/>
      </c:valAx>
      <c:spPr>
        <a:noFill/>
        <a:ln w="22821">
          <a:noFill/>
        </a:ln>
      </c:spPr>
    </c:plotArea>
    <c:legend>
      <c:legendPos val="b"/>
      <c:layout>
        <c:manualLayout>
          <c:xMode val="edge"/>
          <c:yMode val="edge"/>
          <c:x val="8.5995085995086956E-2"/>
          <c:y val="0.84948979591836737"/>
          <c:w val="0.90417690417690133"/>
          <c:h val="0.14795918367347069"/>
        </c:manualLayout>
      </c:layout>
      <c:spPr>
        <a:noFill/>
        <a:ln w="22821">
          <a:noFill/>
        </a:ln>
      </c:spPr>
      <c:txPr>
        <a:bodyPr/>
        <a:lstStyle/>
        <a:p>
          <a:pPr>
            <a:defRPr sz="988" b="1" i="0" u="none" strike="noStrike" baseline="0">
              <a:solidFill>
                <a:schemeClr val="tx1"/>
              </a:solidFill>
              <a:latin typeface="Arial"/>
              <a:ea typeface="Arial"/>
              <a:cs typeface="Arial"/>
            </a:defRPr>
          </a:pPr>
          <a:endParaRPr lang="nb-NO"/>
        </a:p>
      </c:txPr>
    </c:legend>
    <c:plotVisOnly val="1"/>
    <c:dispBlanksAs val="gap"/>
  </c:chart>
  <c:spPr>
    <a:noFill/>
    <a:ln>
      <a:noFill/>
    </a:ln>
  </c:spPr>
  <c:txPr>
    <a:bodyPr/>
    <a:lstStyle/>
    <a:p>
      <a:pPr>
        <a:defRPr sz="1056" b="1" i="0" u="none" strike="noStrike" baseline="0">
          <a:solidFill>
            <a:schemeClr val="tx1"/>
          </a:solidFill>
          <a:latin typeface="Arial"/>
          <a:ea typeface="Arial"/>
          <a:cs typeface="Arial"/>
        </a:defRPr>
      </a:pPr>
      <a:endParaRPr lang="nb-NO"/>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manualLayout>
          <c:layoutTarget val="inner"/>
          <c:xMode val="edge"/>
          <c:yMode val="edge"/>
          <c:x val="3.9373562949505454E-2"/>
          <c:y val="0.20884303779243013"/>
          <c:w val="0.53861878555810394"/>
          <c:h val="0.66143498533878664"/>
        </c:manualLayout>
      </c:layout>
      <c:pieChart>
        <c:varyColors val="1"/>
        <c:ser>
          <c:idx val="0"/>
          <c:order val="0"/>
          <c:tx>
            <c:strRef>
              <c:f>'Ark1'!$B$1</c:f>
              <c:strCache>
                <c:ptCount val="1"/>
                <c:pt idx="0">
                  <c:v>Salg</c:v>
                </c:pt>
              </c:strCache>
            </c:strRef>
          </c:tx>
          <c:dPt>
            <c:idx val="1"/>
            <c:spPr>
              <a:solidFill>
                <a:srgbClr val="245745"/>
              </a:solidFill>
            </c:spPr>
          </c:dPt>
          <c:dPt>
            <c:idx val="2"/>
            <c:spPr>
              <a:solidFill>
                <a:schemeClr val="accent2"/>
              </a:solidFill>
            </c:spPr>
          </c:dPt>
          <c:dLbls>
            <c:dLbl>
              <c:idx val="2"/>
              <c:spPr/>
              <c:txPr>
                <a:bodyPr/>
                <a:lstStyle/>
                <a:p>
                  <a:pPr>
                    <a:defRPr sz="1000">
                      <a:solidFill>
                        <a:schemeClr val="bg1"/>
                      </a:solidFill>
                    </a:defRPr>
                  </a:pPr>
                  <a:endParaRPr lang="nb-NO"/>
                </a:p>
              </c:txPr>
            </c:dLbl>
            <c:txPr>
              <a:bodyPr/>
              <a:lstStyle/>
              <a:p>
                <a:pPr>
                  <a:defRPr sz="1000"/>
                </a:pPr>
                <a:endParaRPr lang="nb-NO"/>
              </a:p>
            </c:txPr>
            <c:showVal val="1"/>
            <c:showLeaderLines val="1"/>
          </c:dLbls>
          <c:cat>
            <c:strRef>
              <c:f>'Ark1'!$A$2:$A$5</c:f>
              <c:strCache>
                <c:ptCount val="4"/>
                <c:pt idx="0">
                  <c:v>Boliglån</c:v>
                </c:pt>
                <c:pt idx="1">
                  <c:v>Andre privatlån</c:v>
                </c:pt>
                <c:pt idx="2">
                  <c:v>Eiendom</c:v>
                </c:pt>
                <c:pt idx="3">
                  <c:v>Annen næring</c:v>
                </c:pt>
              </c:strCache>
            </c:strRef>
          </c:cat>
          <c:val>
            <c:numRef>
              <c:f>'Ark1'!$B$2:$B$5</c:f>
              <c:numCache>
                <c:formatCode>0\ %</c:formatCode>
                <c:ptCount val="4"/>
                <c:pt idx="0">
                  <c:v>0.67000000000000148</c:v>
                </c:pt>
                <c:pt idx="1">
                  <c:v>2.0000000000000011E-2</c:v>
                </c:pt>
                <c:pt idx="2">
                  <c:v>0.26</c:v>
                </c:pt>
                <c:pt idx="3">
                  <c:v>0.05</c:v>
                </c:pt>
              </c:numCache>
            </c:numRef>
          </c:val>
        </c:ser>
        <c:firstSliceAng val="0"/>
      </c:pieChart>
    </c:plotArea>
    <c:legend>
      <c:legendPos val="r"/>
      <c:txPr>
        <a:bodyPr/>
        <a:lstStyle/>
        <a:p>
          <a:pPr>
            <a:defRPr sz="1100"/>
          </a:pPr>
          <a:endParaRPr lang="nb-NO"/>
        </a:p>
      </c:txPr>
    </c:legend>
    <c:plotVisOnly val="1"/>
  </c:chart>
  <c:txPr>
    <a:bodyPr/>
    <a:lstStyle/>
    <a:p>
      <a:pPr>
        <a:defRPr sz="1800"/>
      </a:pPr>
      <a:endParaRPr lang="nb-NO"/>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20AA5B-C8F1-406A-8BC1-7C4733416B22}"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nb-NO"/>
        </a:p>
      </dgm:t>
    </dgm:pt>
    <dgm:pt modelId="{D7EC34FA-2EF1-4319-83ED-F1AE7040A5DA}">
      <dgm:prSet phldrT="[Tekst]" custT="1"/>
      <dgm:spPr>
        <a:solidFill>
          <a:schemeClr val="accent1">
            <a:lumMod val="75000"/>
          </a:schemeClr>
        </a:solidFill>
      </dgm:spPr>
      <dgm:t>
        <a:bodyPr/>
        <a:lstStyle/>
        <a:p>
          <a:r>
            <a:rPr lang="nb-NO" sz="1900" dirty="0" smtClean="0">
              <a:solidFill>
                <a:schemeClr val="tx1"/>
              </a:solidFill>
            </a:rPr>
            <a:t>Regelverk</a:t>
          </a:r>
          <a:endParaRPr lang="nb-NO" sz="1900" dirty="0">
            <a:solidFill>
              <a:schemeClr val="tx1"/>
            </a:solidFill>
          </a:endParaRPr>
        </a:p>
      </dgm:t>
    </dgm:pt>
    <dgm:pt modelId="{492174CC-31F4-43C1-B993-06AB4FCD2181}" type="parTrans" cxnId="{302CABFF-E5C4-4F52-A59C-8E55E3895682}">
      <dgm:prSet/>
      <dgm:spPr/>
      <dgm:t>
        <a:bodyPr/>
        <a:lstStyle/>
        <a:p>
          <a:endParaRPr lang="nb-NO"/>
        </a:p>
      </dgm:t>
    </dgm:pt>
    <dgm:pt modelId="{B055AA31-77B2-484E-94F6-FFF8C4682A45}" type="sibTrans" cxnId="{302CABFF-E5C4-4F52-A59C-8E55E3895682}">
      <dgm:prSet/>
      <dgm:spPr/>
      <dgm:t>
        <a:bodyPr/>
        <a:lstStyle/>
        <a:p>
          <a:endParaRPr lang="nb-NO"/>
        </a:p>
      </dgm:t>
    </dgm:pt>
    <dgm:pt modelId="{2249B4BC-5E03-4CCD-A688-A490C4BBE181}">
      <dgm:prSet phldrT="[Tekst]" custT="1"/>
      <dgm:spPr/>
      <dgm:t>
        <a:bodyPr/>
        <a:lstStyle/>
        <a:p>
          <a:pPr marL="182563" indent="-182563"/>
          <a:r>
            <a:rPr lang="nb-NO" sz="1400" dirty="0" smtClean="0"/>
            <a:t>Mulighet for fleksibelt uttak, også fra tjenestepensjonen</a:t>
          </a:r>
          <a:endParaRPr lang="nb-NO" sz="1400" dirty="0"/>
        </a:p>
      </dgm:t>
    </dgm:pt>
    <dgm:pt modelId="{5285D377-F38E-45E0-A541-6764EB0EDB75}" type="parTrans" cxnId="{3F75D430-321E-471D-BA9A-8C4217145FFF}">
      <dgm:prSet/>
      <dgm:spPr/>
      <dgm:t>
        <a:bodyPr/>
        <a:lstStyle/>
        <a:p>
          <a:endParaRPr lang="nb-NO"/>
        </a:p>
      </dgm:t>
    </dgm:pt>
    <dgm:pt modelId="{E3B5356F-3C76-4B8B-8346-3ED663822EDF}" type="sibTrans" cxnId="{3F75D430-321E-471D-BA9A-8C4217145FFF}">
      <dgm:prSet/>
      <dgm:spPr/>
      <dgm:t>
        <a:bodyPr/>
        <a:lstStyle/>
        <a:p>
          <a:endParaRPr lang="nb-NO"/>
        </a:p>
      </dgm:t>
    </dgm:pt>
    <dgm:pt modelId="{7EB0EE73-E0C5-40D4-83DD-5AA035AB0603}">
      <dgm:prSet phldrT="[Tekst]" custT="1"/>
      <dgm:spPr/>
      <dgm:t>
        <a:bodyPr/>
        <a:lstStyle/>
        <a:p>
          <a:pPr marL="182563" indent="-182563"/>
          <a:r>
            <a:rPr lang="nb-NO" sz="1400" dirty="0" smtClean="0"/>
            <a:t>Minimumsendringer for ytelsespensjon</a:t>
          </a:r>
          <a:endParaRPr lang="nb-NO" sz="1400" dirty="0"/>
        </a:p>
      </dgm:t>
    </dgm:pt>
    <dgm:pt modelId="{568F7F38-E22F-4A92-89C5-47CF062ED4D5}" type="parTrans" cxnId="{C75AEC34-AA0A-46F0-86CA-03C0F8868869}">
      <dgm:prSet/>
      <dgm:spPr/>
      <dgm:t>
        <a:bodyPr/>
        <a:lstStyle/>
        <a:p>
          <a:endParaRPr lang="nb-NO"/>
        </a:p>
      </dgm:t>
    </dgm:pt>
    <dgm:pt modelId="{D933254C-3280-4B75-B2BE-D36FD4397893}" type="sibTrans" cxnId="{C75AEC34-AA0A-46F0-86CA-03C0F8868869}">
      <dgm:prSet/>
      <dgm:spPr/>
      <dgm:t>
        <a:bodyPr/>
        <a:lstStyle/>
        <a:p>
          <a:endParaRPr lang="nb-NO"/>
        </a:p>
      </dgm:t>
    </dgm:pt>
    <dgm:pt modelId="{3777CB05-ACB7-4641-A250-7864A1E60E3D}">
      <dgm:prSet phldrT="[Tekst]" custT="1"/>
      <dgm:spPr>
        <a:solidFill>
          <a:schemeClr val="accent1">
            <a:lumMod val="75000"/>
          </a:schemeClr>
        </a:solidFill>
      </dgm:spPr>
      <dgm:t>
        <a:bodyPr/>
        <a:lstStyle/>
        <a:p>
          <a:r>
            <a:rPr lang="nb-NO" sz="1900" dirty="0" smtClean="0">
              <a:solidFill>
                <a:schemeClr val="tx1"/>
              </a:solidFill>
            </a:rPr>
            <a:t>Kommunikasjon</a:t>
          </a:r>
          <a:endParaRPr lang="nb-NO" sz="1900" dirty="0">
            <a:solidFill>
              <a:schemeClr val="tx1"/>
            </a:solidFill>
          </a:endParaRPr>
        </a:p>
      </dgm:t>
    </dgm:pt>
    <dgm:pt modelId="{A352376B-46F6-44E0-8860-76CC9311EE70}" type="parTrans" cxnId="{CA184730-5C3E-4F97-A891-F86989062EDF}">
      <dgm:prSet/>
      <dgm:spPr/>
      <dgm:t>
        <a:bodyPr/>
        <a:lstStyle/>
        <a:p>
          <a:endParaRPr lang="nb-NO"/>
        </a:p>
      </dgm:t>
    </dgm:pt>
    <dgm:pt modelId="{F147AC48-BD14-4671-9B3B-FF3F08AB75F4}" type="sibTrans" cxnId="{CA184730-5C3E-4F97-A891-F86989062EDF}">
      <dgm:prSet/>
      <dgm:spPr/>
      <dgm:t>
        <a:bodyPr/>
        <a:lstStyle/>
        <a:p>
          <a:endParaRPr lang="nb-NO"/>
        </a:p>
      </dgm:t>
    </dgm:pt>
    <dgm:pt modelId="{C7280DDD-7B67-4710-935C-87F10967876B}">
      <dgm:prSet phldrT="[Tekst]" custT="1"/>
      <dgm:spPr/>
      <dgm:t>
        <a:bodyPr/>
        <a:lstStyle/>
        <a:p>
          <a:pPr marL="182563" indent="-182563"/>
          <a:r>
            <a:rPr lang="nb-NO" sz="1400" dirty="0" smtClean="0"/>
            <a:t>Nye simuleringsløsninger på </a:t>
          </a:r>
          <a:r>
            <a:rPr lang="nb-NO" sz="1400" dirty="0" err="1" smtClean="0"/>
            <a:t>storebrand.no</a:t>
          </a:r>
          <a:endParaRPr lang="nb-NO" sz="1400" dirty="0"/>
        </a:p>
      </dgm:t>
    </dgm:pt>
    <dgm:pt modelId="{E9A2E136-5C54-40D0-9DA7-975F09A9F313}" type="parTrans" cxnId="{11538305-76B7-40D9-A7E0-CEB7FE71A7D4}">
      <dgm:prSet/>
      <dgm:spPr/>
      <dgm:t>
        <a:bodyPr/>
        <a:lstStyle/>
        <a:p>
          <a:endParaRPr lang="nb-NO"/>
        </a:p>
      </dgm:t>
    </dgm:pt>
    <dgm:pt modelId="{490EC0F3-2822-4A75-9CA6-A830C9D66613}" type="sibTrans" cxnId="{11538305-76B7-40D9-A7E0-CEB7FE71A7D4}">
      <dgm:prSet/>
      <dgm:spPr/>
      <dgm:t>
        <a:bodyPr/>
        <a:lstStyle/>
        <a:p>
          <a:endParaRPr lang="nb-NO"/>
        </a:p>
      </dgm:t>
    </dgm:pt>
    <dgm:pt modelId="{BCE11799-A7D1-4EC4-9F77-6584621829FA}">
      <dgm:prSet phldrT="[Tekst]" custT="1"/>
      <dgm:spPr>
        <a:solidFill>
          <a:schemeClr val="accent1">
            <a:lumMod val="75000"/>
          </a:schemeClr>
        </a:solidFill>
      </dgm:spPr>
      <dgm:t>
        <a:bodyPr/>
        <a:lstStyle/>
        <a:p>
          <a:r>
            <a:rPr lang="nb-NO" sz="1900" dirty="0" smtClean="0">
              <a:solidFill>
                <a:schemeClr val="tx1"/>
              </a:solidFill>
            </a:rPr>
            <a:t>Produktutvikling og systemtilpasninger</a:t>
          </a:r>
          <a:endParaRPr lang="nb-NO" sz="1900" dirty="0">
            <a:solidFill>
              <a:schemeClr val="tx1"/>
            </a:solidFill>
          </a:endParaRPr>
        </a:p>
      </dgm:t>
    </dgm:pt>
    <dgm:pt modelId="{5953D5C7-19E1-40AF-B6F3-6FEFD75B22CE}" type="parTrans" cxnId="{392130E5-6992-4B2C-B732-30368A7A088A}">
      <dgm:prSet/>
      <dgm:spPr/>
      <dgm:t>
        <a:bodyPr/>
        <a:lstStyle/>
        <a:p>
          <a:endParaRPr lang="nb-NO"/>
        </a:p>
      </dgm:t>
    </dgm:pt>
    <dgm:pt modelId="{466131A1-D332-4A3F-B57C-406AAC26A1EF}" type="sibTrans" cxnId="{392130E5-6992-4B2C-B732-30368A7A088A}">
      <dgm:prSet/>
      <dgm:spPr/>
      <dgm:t>
        <a:bodyPr/>
        <a:lstStyle/>
        <a:p>
          <a:endParaRPr lang="nb-NO"/>
        </a:p>
      </dgm:t>
    </dgm:pt>
    <dgm:pt modelId="{831E8941-6131-40C8-BB82-3EAF58A15B94}">
      <dgm:prSet phldrT="[Tekst]" custT="1"/>
      <dgm:spPr/>
      <dgm:t>
        <a:bodyPr/>
        <a:lstStyle/>
        <a:p>
          <a:pPr marL="182563" indent="-182563"/>
          <a:r>
            <a:rPr lang="nb-NO" sz="1400" dirty="0" smtClean="0"/>
            <a:t>Kan medføre nye produkter</a:t>
          </a:r>
          <a:endParaRPr lang="nb-NO" sz="1400" dirty="0"/>
        </a:p>
      </dgm:t>
    </dgm:pt>
    <dgm:pt modelId="{8F9748BA-39FF-4B6D-B145-F116CB2A57C7}" type="parTrans" cxnId="{10DFBAE6-B734-481F-BB1F-6432BC859672}">
      <dgm:prSet/>
      <dgm:spPr/>
      <dgm:t>
        <a:bodyPr/>
        <a:lstStyle/>
        <a:p>
          <a:endParaRPr lang="nb-NO"/>
        </a:p>
      </dgm:t>
    </dgm:pt>
    <dgm:pt modelId="{65A4CEC2-4586-4550-9504-A123C29D125D}" type="sibTrans" cxnId="{10DFBAE6-B734-481F-BB1F-6432BC859672}">
      <dgm:prSet/>
      <dgm:spPr/>
      <dgm:t>
        <a:bodyPr/>
        <a:lstStyle/>
        <a:p>
          <a:endParaRPr lang="nb-NO"/>
        </a:p>
      </dgm:t>
    </dgm:pt>
    <dgm:pt modelId="{D409B857-547F-4F93-8536-5F5E6C6FC004}">
      <dgm:prSet phldrT="[Tekst]" custT="1"/>
      <dgm:spPr/>
      <dgm:t>
        <a:bodyPr/>
        <a:lstStyle/>
        <a:p>
          <a:pPr marL="182563" indent="-182563"/>
          <a:r>
            <a:rPr lang="nb-NO" sz="1400" dirty="0" smtClean="0"/>
            <a:t>Nye sparesatser for innskuddspensjon </a:t>
          </a:r>
          <a:endParaRPr lang="nb-NO" sz="1400" dirty="0"/>
        </a:p>
      </dgm:t>
    </dgm:pt>
    <dgm:pt modelId="{402F317A-894C-41C4-BE9E-1891B718803B}" type="parTrans" cxnId="{7B88F068-B5DC-47AE-B462-007D7567C9AB}">
      <dgm:prSet/>
      <dgm:spPr/>
      <dgm:t>
        <a:bodyPr/>
        <a:lstStyle/>
        <a:p>
          <a:endParaRPr lang="nb-NO"/>
        </a:p>
      </dgm:t>
    </dgm:pt>
    <dgm:pt modelId="{9527FCB1-9BB5-41BE-9760-F68C1C37DE71}" type="sibTrans" cxnId="{7B88F068-B5DC-47AE-B462-007D7567C9AB}">
      <dgm:prSet/>
      <dgm:spPr/>
      <dgm:t>
        <a:bodyPr/>
        <a:lstStyle/>
        <a:p>
          <a:endParaRPr lang="nb-NO"/>
        </a:p>
      </dgm:t>
    </dgm:pt>
    <dgm:pt modelId="{90E0C716-6301-4CEF-BDD0-BA240CC6723B}">
      <dgm:prSet phldrT="[Tekst]" custT="1"/>
      <dgm:spPr/>
      <dgm:t>
        <a:bodyPr/>
        <a:lstStyle/>
        <a:p>
          <a:pPr marL="182563" indent="-182563"/>
          <a:r>
            <a:rPr lang="nb-NO" sz="1400" dirty="0" smtClean="0"/>
            <a:t>Øvrige produkter lite berørt</a:t>
          </a:r>
          <a:endParaRPr lang="nb-NO" sz="1400" dirty="0"/>
        </a:p>
      </dgm:t>
    </dgm:pt>
    <dgm:pt modelId="{AC9DDA25-CB82-45D2-956B-5E24E9F02DB2}" type="parTrans" cxnId="{174CC807-254A-447B-BEE2-E496C445640C}">
      <dgm:prSet/>
      <dgm:spPr/>
      <dgm:t>
        <a:bodyPr/>
        <a:lstStyle/>
        <a:p>
          <a:endParaRPr lang="nb-NO"/>
        </a:p>
      </dgm:t>
    </dgm:pt>
    <dgm:pt modelId="{16ED3EB5-12C6-467E-9542-0DC8F9A9FDD3}" type="sibTrans" cxnId="{174CC807-254A-447B-BEE2-E496C445640C}">
      <dgm:prSet/>
      <dgm:spPr/>
      <dgm:t>
        <a:bodyPr/>
        <a:lstStyle/>
        <a:p>
          <a:endParaRPr lang="nb-NO"/>
        </a:p>
      </dgm:t>
    </dgm:pt>
    <dgm:pt modelId="{496AECF7-372F-429B-BFBF-35147EBEBF75}">
      <dgm:prSet phldrT="[Tekst]" custT="1"/>
      <dgm:spPr/>
      <dgm:t>
        <a:bodyPr/>
        <a:lstStyle/>
        <a:p>
          <a:pPr marL="182563" indent="-182563"/>
          <a:r>
            <a:rPr lang="nb-NO" sz="1400" dirty="0" smtClean="0"/>
            <a:t>Sterkt fokus  på systemtilpasninger </a:t>
          </a:r>
          <a:endParaRPr lang="nb-NO" sz="1400" dirty="0"/>
        </a:p>
      </dgm:t>
    </dgm:pt>
    <dgm:pt modelId="{579E27CD-B1CA-4769-9570-FD5E6AED6B55}" type="parTrans" cxnId="{0E967C74-E2ED-4C8E-9147-F666D4DA892B}">
      <dgm:prSet/>
      <dgm:spPr/>
      <dgm:t>
        <a:bodyPr/>
        <a:lstStyle/>
        <a:p>
          <a:endParaRPr lang="nb-NO"/>
        </a:p>
      </dgm:t>
    </dgm:pt>
    <dgm:pt modelId="{BAC02D7C-5409-4EEB-801A-F93169CC1486}" type="sibTrans" cxnId="{0E967C74-E2ED-4C8E-9147-F666D4DA892B}">
      <dgm:prSet/>
      <dgm:spPr/>
      <dgm:t>
        <a:bodyPr/>
        <a:lstStyle/>
        <a:p>
          <a:endParaRPr lang="nb-NO"/>
        </a:p>
      </dgm:t>
    </dgm:pt>
    <dgm:pt modelId="{6F069AF5-7C4C-4937-AED5-046F82541FD6}">
      <dgm:prSet phldrT="[Tekst]" custT="1"/>
      <dgm:spPr/>
      <dgm:t>
        <a:bodyPr/>
        <a:lstStyle/>
        <a:p>
          <a:pPr marL="182563" indent="-182563"/>
          <a:r>
            <a:rPr lang="nb-NO" sz="1400" dirty="0" smtClean="0"/>
            <a:t>Løpende veiledning til bedrifter / personer</a:t>
          </a:r>
          <a:endParaRPr lang="nb-NO" sz="1400" dirty="0"/>
        </a:p>
      </dgm:t>
    </dgm:pt>
    <dgm:pt modelId="{BB9D8693-031B-43D8-B313-41B3E57A687B}" type="parTrans" cxnId="{CB9B2B05-2A81-40EA-8360-AF87CBD1F2E8}">
      <dgm:prSet/>
      <dgm:spPr/>
      <dgm:t>
        <a:bodyPr/>
        <a:lstStyle/>
        <a:p>
          <a:endParaRPr lang="nb-NO"/>
        </a:p>
      </dgm:t>
    </dgm:pt>
    <dgm:pt modelId="{F27B86E4-ADE2-475F-95EE-F23977E25DB7}" type="sibTrans" cxnId="{CB9B2B05-2A81-40EA-8360-AF87CBD1F2E8}">
      <dgm:prSet/>
      <dgm:spPr/>
      <dgm:t>
        <a:bodyPr/>
        <a:lstStyle/>
        <a:p>
          <a:endParaRPr lang="nb-NO"/>
        </a:p>
      </dgm:t>
    </dgm:pt>
    <dgm:pt modelId="{6394E586-17AE-4C44-8136-5C4A9D47504E}">
      <dgm:prSet phldrT="[Tekst]" custT="1"/>
      <dgm:spPr/>
      <dgm:t>
        <a:bodyPr/>
        <a:lstStyle/>
        <a:p>
          <a:pPr marL="182563" indent="-182563"/>
          <a:r>
            <a:rPr lang="nb-NO" sz="1400" dirty="0" smtClean="0"/>
            <a:t>Bygger opp kapasitet for økt antall henvendelser og mulige </a:t>
          </a:r>
          <a:r>
            <a:rPr lang="nb-NO" sz="1400" dirty="0" err="1" smtClean="0"/>
            <a:t>tidlig-uttak</a:t>
          </a:r>
          <a:r>
            <a:rPr lang="nb-NO" sz="1400" dirty="0" smtClean="0"/>
            <a:t> av pensjon </a:t>
          </a:r>
          <a:endParaRPr lang="nb-NO" sz="1400" dirty="0"/>
        </a:p>
      </dgm:t>
    </dgm:pt>
    <dgm:pt modelId="{93A3CF22-4200-4146-A0F3-4AFE406047BE}" type="parTrans" cxnId="{AB90473C-75DD-47BB-8B83-B08EC3CA3DBB}">
      <dgm:prSet/>
      <dgm:spPr/>
      <dgm:t>
        <a:bodyPr/>
        <a:lstStyle/>
        <a:p>
          <a:endParaRPr lang="nb-NO"/>
        </a:p>
      </dgm:t>
    </dgm:pt>
    <dgm:pt modelId="{245DB0A4-6925-4125-8FAE-3D66ABF2C83E}" type="sibTrans" cxnId="{AB90473C-75DD-47BB-8B83-B08EC3CA3DBB}">
      <dgm:prSet/>
      <dgm:spPr/>
      <dgm:t>
        <a:bodyPr/>
        <a:lstStyle/>
        <a:p>
          <a:endParaRPr lang="nb-NO"/>
        </a:p>
      </dgm:t>
    </dgm:pt>
    <dgm:pt modelId="{A2E96C31-6878-4724-9A17-74485F62EAAD}" type="pres">
      <dgm:prSet presAssocID="{BB20AA5B-C8F1-406A-8BC1-7C4733416B22}" presName="Name0" presStyleCnt="0">
        <dgm:presLayoutVars>
          <dgm:dir/>
          <dgm:animLvl val="lvl"/>
          <dgm:resizeHandles val="exact"/>
        </dgm:presLayoutVars>
      </dgm:prSet>
      <dgm:spPr/>
      <dgm:t>
        <a:bodyPr/>
        <a:lstStyle/>
        <a:p>
          <a:endParaRPr lang="nb-NO"/>
        </a:p>
      </dgm:t>
    </dgm:pt>
    <dgm:pt modelId="{4FA1CBD5-193C-4266-ADB1-70911D6EF0F3}" type="pres">
      <dgm:prSet presAssocID="{D7EC34FA-2EF1-4319-83ED-F1AE7040A5DA}" presName="linNode" presStyleCnt="0"/>
      <dgm:spPr/>
    </dgm:pt>
    <dgm:pt modelId="{111C94F1-CB8F-4D3D-8D87-9C79646485C1}" type="pres">
      <dgm:prSet presAssocID="{D7EC34FA-2EF1-4319-83ED-F1AE7040A5DA}" presName="parentText" presStyleLbl="node1" presStyleIdx="0" presStyleCnt="3" custScaleY="53697" custLinFactNeighborX="7440">
        <dgm:presLayoutVars>
          <dgm:chMax val="1"/>
          <dgm:bulletEnabled val="1"/>
        </dgm:presLayoutVars>
      </dgm:prSet>
      <dgm:spPr/>
      <dgm:t>
        <a:bodyPr/>
        <a:lstStyle/>
        <a:p>
          <a:endParaRPr lang="nb-NO"/>
        </a:p>
      </dgm:t>
    </dgm:pt>
    <dgm:pt modelId="{BA4D4876-480D-4E89-AF7F-E85229395A2D}" type="pres">
      <dgm:prSet presAssocID="{D7EC34FA-2EF1-4319-83ED-F1AE7040A5DA}" presName="descendantText" presStyleLbl="alignAccFollowNode1" presStyleIdx="0" presStyleCnt="3" custScaleX="93452" custLinFactNeighborX="8466">
        <dgm:presLayoutVars>
          <dgm:bulletEnabled val="1"/>
        </dgm:presLayoutVars>
      </dgm:prSet>
      <dgm:spPr/>
      <dgm:t>
        <a:bodyPr/>
        <a:lstStyle/>
        <a:p>
          <a:endParaRPr lang="nb-NO"/>
        </a:p>
      </dgm:t>
    </dgm:pt>
    <dgm:pt modelId="{9C5DBF34-DD03-4FAA-826E-816C35659E63}" type="pres">
      <dgm:prSet presAssocID="{B055AA31-77B2-484E-94F6-FFF8C4682A45}" presName="sp" presStyleCnt="0"/>
      <dgm:spPr/>
    </dgm:pt>
    <dgm:pt modelId="{FFE8F5A5-FF43-4DFD-AD08-F98924BFCD8C}" type="pres">
      <dgm:prSet presAssocID="{BCE11799-A7D1-4EC4-9F77-6584621829FA}" presName="linNode" presStyleCnt="0"/>
      <dgm:spPr/>
    </dgm:pt>
    <dgm:pt modelId="{A4DAE921-3185-4C1C-9C06-9CB5437C99CF}" type="pres">
      <dgm:prSet presAssocID="{BCE11799-A7D1-4EC4-9F77-6584621829FA}" presName="parentText" presStyleLbl="node1" presStyleIdx="1" presStyleCnt="3" custScaleY="53697" custLinFactNeighborX="7440">
        <dgm:presLayoutVars>
          <dgm:chMax val="1"/>
          <dgm:bulletEnabled val="1"/>
        </dgm:presLayoutVars>
      </dgm:prSet>
      <dgm:spPr/>
      <dgm:t>
        <a:bodyPr/>
        <a:lstStyle/>
        <a:p>
          <a:endParaRPr lang="nb-NO"/>
        </a:p>
      </dgm:t>
    </dgm:pt>
    <dgm:pt modelId="{84373206-C462-4680-9D54-84AD2F3E8F6B}" type="pres">
      <dgm:prSet presAssocID="{BCE11799-A7D1-4EC4-9F77-6584621829FA}" presName="descendantText" presStyleLbl="alignAccFollowNode1" presStyleIdx="1" presStyleCnt="3" custScaleX="93452" custLinFactNeighborX="8466">
        <dgm:presLayoutVars>
          <dgm:bulletEnabled val="1"/>
        </dgm:presLayoutVars>
      </dgm:prSet>
      <dgm:spPr/>
      <dgm:t>
        <a:bodyPr/>
        <a:lstStyle/>
        <a:p>
          <a:endParaRPr lang="nb-NO"/>
        </a:p>
      </dgm:t>
    </dgm:pt>
    <dgm:pt modelId="{D4FA41A8-C3DC-4F86-9F62-2472DBB74752}" type="pres">
      <dgm:prSet presAssocID="{466131A1-D332-4A3F-B57C-406AAC26A1EF}" presName="sp" presStyleCnt="0"/>
      <dgm:spPr/>
    </dgm:pt>
    <dgm:pt modelId="{1D7E411E-A395-4382-902C-974231E578FA}" type="pres">
      <dgm:prSet presAssocID="{3777CB05-ACB7-4641-A250-7864A1E60E3D}" presName="linNode" presStyleCnt="0"/>
      <dgm:spPr/>
    </dgm:pt>
    <dgm:pt modelId="{784EC8DF-62CF-42AB-8A40-072D4982F642}" type="pres">
      <dgm:prSet presAssocID="{3777CB05-ACB7-4641-A250-7864A1E60E3D}" presName="parentText" presStyleLbl="node1" presStyleIdx="2" presStyleCnt="3" custScaleY="53697" custLinFactNeighborX="7440">
        <dgm:presLayoutVars>
          <dgm:chMax val="1"/>
          <dgm:bulletEnabled val="1"/>
        </dgm:presLayoutVars>
      </dgm:prSet>
      <dgm:spPr/>
      <dgm:t>
        <a:bodyPr/>
        <a:lstStyle/>
        <a:p>
          <a:endParaRPr lang="nb-NO"/>
        </a:p>
      </dgm:t>
    </dgm:pt>
    <dgm:pt modelId="{A1D61943-3B15-4DC7-9348-3732303FF1C5}" type="pres">
      <dgm:prSet presAssocID="{3777CB05-ACB7-4641-A250-7864A1E60E3D}" presName="descendantText" presStyleLbl="alignAccFollowNode1" presStyleIdx="2" presStyleCnt="3" custScaleX="93452" custLinFactNeighborX="8466">
        <dgm:presLayoutVars>
          <dgm:bulletEnabled val="1"/>
        </dgm:presLayoutVars>
      </dgm:prSet>
      <dgm:spPr/>
      <dgm:t>
        <a:bodyPr/>
        <a:lstStyle/>
        <a:p>
          <a:endParaRPr lang="nb-NO"/>
        </a:p>
      </dgm:t>
    </dgm:pt>
  </dgm:ptLst>
  <dgm:cxnLst>
    <dgm:cxn modelId="{C75AEC34-AA0A-46F0-86CA-03C0F8868869}" srcId="{D7EC34FA-2EF1-4319-83ED-F1AE7040A5DA}" destId="{7EB0EE73-E0C5-40D4-83DD-5AA035AB0603}" srcOrd="2" destOrd="0" parTransId="{568F7F38-E22F-4A92-89C5-47CF062ED4D5}" sibTransId="{D933254C-3280-4B75-B2BE-D36FD4397893}"/>
    <dgm:cxn modelId="{392130E5-6992-4B2C-B732-30368A7A088A}" srcId="{BB20AA5B-C8F1-406A-8BC1-7C4733416B22}" destId="{BCE11799-A7D1-4EC4-9F77-6584621829FA}" srcOrd="1" destOrd="0" parTransId="{5953D5C7-19E1-40AF-B6F3-6FEFD75B22CE}" sibTransId="{466131A1-D332-4A3F-B57C-406AAC26A1EF}"/>
    <dgm:cxn modelId="{1B2DFEC7-DFE0-4C8E-8CC7-E2EEB2AE409F}" type="presOf" srcId="{7EB0EE73-E0C5-40D4-83DD-5AA035AB0603}" destId="{BA4D4876-480D-4E89-AF7F-E85229395A2D}" srcOrd="0" destOrd="2" presId="urn:microsoft.com/office/officeart/2005/8/layout/vList5"/>
    <dgm:cxn modelId="{10DFBAE6-B734-481F-BB1F-6432BC859672}" srcId="{BCE11799-A7D1-4EC4-9F77-6584621829FA}" destId="{831E8941-6131-40C8-BB82-3EAF58A15B94}" srcOrd="0" destOrd="0" parTransId="{8F9748BA-39FF-4B6D-B145-F116CB2A57C7}" sibTransId="{65A4CEC2-4586-4550-9504-A123C29D125D}"/>
    <dgm:cxn modelId="{11538305-76B7-40D9-A7E0-CEB7FE71A7D4}" srcId="{3777CB05-ACB7-4641-A250-7864A1E60E3D}" destId="{C7280DDD-7B67-4710-935C-87F10967876B}" srcOrd="0" destOrd="0" parTransId="{E9A2E136-5C54-40D0-9DA7-975F09A9F313}" sibTransId="{490EC0F3-2822-4A75-9CA6-A830C9D66613}"/>
    <dgm:cxn modelId="{9D479EAC-C3C8-4BD2-887B-65FB1B4935F2}" type="presOf" srcId="{831E8941-6131-40C8-BB82-3EAF58A15B94}" destId="{84373206-C462-4680-9D54-84AD2F3E8F6B}" srcOrd="0" destOrd="0" presId="urn:microsoft.com/office/officeart/2005/8/layout/vList5"/>
    <dgm:cxn modelId="{E8C3877F-34DF-4AFD-9B3F-A3008A3919F3}" type="presOf" srcId="{BB20AA5B-C8F1-406A-8BC1-7C4733416B22}" destId="{A2E96C31-6878-4724-9A17-74485F62EAAD}" srcOrd="0" destOrd="0" presId="urn:microsoft.com/office/officeart/2005/8/layout/vList5"/>
    <dgm:cxn modelId="{B4F3BCB8-6D00-48D2-B61A-4C59A3925571}" type="presOf" srcId="{C7280DDD-7B67-4710-935C-87F10967876B}" destId="{A1D61943-3B15-4DC7-9348-3732303FF1C5}" srcOrd="0" destOrd="0" presId="urn:microsoft.com/office/officeart/2005/8/layout/vList5"/>
    <dgm:cxn modelId="{174CC807-254A-447B-BEE2-E496C445640C}" srcId="{D7EC34FA-2EF1-4319-83ED-F1AE7040A5DA}" destId="{90E0C716-6301-4CEF-BDD0-BA240CC6723B}" srcOrd="3" destOrd="0" parTransId="{AC9DDA25-CB82-45D2-956B-5E24E9F02DB2}" sibTransId="{16ED3EB5-12C6-467E-9542-0DC8F9A9FDD3}"/>
    <dgm:cxn modelId="{2DD6DCAC-A6BD-4166-A04D-90FEE1E0825E}" type="presOf" srcId="{2249B4BC-5E03-4CCD-A688-A490C4BBE181}" destId="{BA4D4876-480D-4E89-AF7F-E85229395A2D}" srcOrd="0" destOrd="0" presId="urn:microsoft.com/office/officeart/2005/8/layout/vList5"/>
    <dgm:cxn modelId="{0E967C74-E2ED-4C8E-9147-F666D4DA892B}" srcId="{BCE11799-A7D1-4EC4-9F77-6584621829FA}" destId="{496AECF7-372F-429B-BFBF-35147EBEBF75}" srcOrd="1" destOrd="0" parTransId="{579E27CD-B1CA-4769-9570-FD5E6AED6B55}" sibTransId="{BAC02D7C-5409-4EEB-801A-F93169CC1486}"/>
    <dgm:cxn modelId="{CCE2C09C-626A-4A97-AC1F-1657933674AC}" type="presOf" srcId="{D7EC34FA-2EF1-4319-83ED-F1AE7040A5DA}" destId="{111C94F1-CB8F-4D3D-8D87-9C79646485C1}" srcOrd="0" destOrd="0" presId="urn:microsoft.com/office/officeart/2005/8/layout/vList5"/>
    <dgm:cxn modelId="{EA7260EB-8F5A-456F-A11C-F17B3C185924}" type="presOf" srcId="{90E0C716-6301-4CEF-BDD0-BA240CC6723B}" destId="{BA4D4876-480D-4E89-AF7F-E85229395A2D}" srcOrd="0" destOrd="3" presId="urn:microsoft.com/office/officeart/2005/8/layout/vList5"/>
    <dgm:cxn modelId="{6037D1F3-C883-48B1-8826-3A768463B8F4}" type="presOf" srcId="{BCE11799-A7D1-4EC4-9F77-6584621829FA}" destId="{A4DAE921-3185-4C1C-9C06-9CB5437C99CF}" srcOrd="0" destOrd="0" presId="urn:microsoft.com/office/officeart/2005/8/layout/vList5"/>
    <dgm:cxn modelId="{0BF53452-A721-48C6-8B69-5D9956269776}" type="presOf" srcId="{6F069AF5-7C4C-4937-AED5-046F82541FD6}" destId="{A1D61943-3B15-4DC7-9348-3732303FF1C5}" srcOrd="0" destOrd="1" presId="urn:microsoft.com/office/officeart/2005/8/layout/vList5"/>
    <dgm:cxn modelId="{BDFB4385-B46B-4A7F-BEC1-E68D6F02F630}" type="presOf" srcId="{3777CB05-ACB7-4641-A250-7864A1E60E3D}" destId="{784EC8DF-62CF-42AB-8A40-072D4982F642}" srcOrd="0" destOrd="0" presId="urn:microsoft.com/office/officeart/2005/8/layout/vList5"/>
    <dgm:cxn modelId="{6DADF090-5F3C-410D-902B-C3F921B399E5}" type="presOf" srcId="{496AECF7-372F-429B-BFBF-35147EBEBF75}" destId="{84373206-C462-4680-9D54-84AD2F3E8F6B}" srcOrd="0" destOrd="1" presId="urn:microsoft.com/office/officeart/2005/8/layout/vList5"/>
    <dgm:cxn modelId="{15D94162-ECFF-4EB4-B61B-A1215A75C3B8}" type="presOf" srcId="{D409B857-547F-4F93-8536-5F5E6C6FC004}" destId="{BA4D4876-480D-4E89-AF7F-E85229395A2D}" srcOrd="0" destOrd="1" presId="urn:microsoft.com/office/officeart/2005/8/layout/vList5"/>
    <dgm:cxn modelId="{AB90473C-75DD-47BB-8B83-B08EC3CA3DBB}" srcId="{3777CB05-ACB7-4641-A250-7864A1E60E3D}" destId="{6394E586-17AE-4C44-8136-5C4A9D47504E}" srcOrd="2" destOrd="0" parTransId="{93A3CF22-4200-4146-A0F3-4AFE406047BE}" sibTransId="{245DB0A4-6925-4125-8FAE-3D66ABF2C83E}"/>
    <dgm:cxn modelId="{7B88F068-B5DC-47AE-B462-007D7567C9AB}" srcId="{D7EC34FA-2EF1-4319-83ED-F1AE7040A5DA}" destId="{D409B857-547F-4F93-8536-5F5E6C6FC004}" srcOrd="1" destOrd="0" parTransId="{402F317A-894C-41C4-BE9E-1891B718803B}" sibTransId="{9527FCB1-9BB5-41BE-9760-F68C1C37DE71}"/>
    <dgm:cxn modelId="{3F75D430-321E-471D-BA9A-8C4217145FFF}" srcId="{D7EC34FA-2EF1-4319-83ED-F1AE7040A5DA}" destId="{2249B4BC-5E03-4CCD-A688-A490C4BBE181}" srcOrd="0" destOrd="0" parTransId="{5285D377-F38E-45E0-A541-6764EB0EDB75}" sibTransId="{E3B5356F-3C76-4B8B-8346-3ED663822EDF}"/>
    <dgm:cxn modelId="{CA184730-5C3E-4F97-A891-F86989062EDF}" srcId="{BB20AA5B-C8F1-406A-8BC1-7C4733416B22}" destId="{3777CB05-ACB7-4641-A250-7864A1E60E3D}" srcOrd="2" destOrd="0" parTransId="{A352376B-46F6-44E0-8860-76CC9311EE70}" sibTransId="{F147AC48-BD14-4671-9B3B-FF3F08AB75F4}"/>
    <dgm:cxn modelId="{CB9B2B05-2A81-40EA-8360-AF87CBD1F2E8}" srcId="{3777CB05-ACB7-4641-A250-7864A1E60E3D}" destId="{6F069AF5-7C4C-4937-AED5-046F82541FD6}" srcOrd="1" destOrd="0" parTransId="{BB9D8693-031B-43D8-B313-41B3E57A687B}" sibTransId="{F27B86E4-ADE2-475F-95EE-F23977E25DB7}"/>
    <dgm:cxn modelId="{ED821FC4-7C31-46CD-8574-372F7410DDB9}" type="presOf" srcId="{6394E586-17AE-4C44-8136-5C4A9D47504E}" destId="{A1D61943-3B15-4DC7-9348-3732303FF1C5}" srcOrd="0" destOrd="2" presId="urn:microsoft.com/office/officeart/2005/8/layout/vList5"/>
    <dgm:cxn modelId="{302CABFF-E5C4-4F52-A59C-8E55E3895682}" srcId="{BB20AA5B-C8F1-406A-8BC1-7C4733416B22}" destId="{D7EC34FA-2EF1-4319-83ED-F1AE7040A5DA}" srcOrd="0" destOrd="0" parTransId="{492174CC-31F4-43C1-B993-06AB4FCD2181}" sibTransId="{B055AA31-77B2-484E-94F6-FFF8C4682A45}"/>
    <dgm:cxn modelId="{7CF2CCDA-A730-4989-89DD-128960725EBE}" type="presParOf" srcId="{A2E96C31-6878-4724-9A17-74485F62EAAD}" destId="{4FA1CBD5-193C-4266-ADB1-70911D6EF0F3}" srcOrd="0" destOrd="0" presId="urn:microsoft.com/office/officeart/2005/8/layout/vList5"/>
    <dgm:cxn modelId="{545DB4A3-5A14-4BC7-8EBE-0F6C80386949}" type="presParOf" srcId="{4FA1CBD5-193C-4266-ADB1-70911D6EF0F3}" destId="{111C94F1-CB8F-4D3D-8D87-9C79646485C1}" srcOrd="0" destOrd="0" presId="urn:microsoft.com/office/officeart/2005/8/layout/vList5"/>
    <dgm:cxn modelId="{F8B5B90A-4BE2-4FDF-A74A-008BC99AEF2B}" type="presParOf" srcId="{4FA1CBD5-193C-4266-ADB1-70911D6EF0F3}" destId="{BA4D4876-480D-4E89-AF7F-E85229395A2D}" srcOrd="1" destOrd="0" presId="urn:microsoft.com/office/officeart/2005/8/layout/vList5"/>
    <dgm:cxn modelId="{09B2A36A-E315-4590-9491-C44F9CBFCA2F}" type="presParOf" srcId="{A2E96C31-6878-4724-9A17-74485F62EAAD}" destId="{9C5DBF34-DD03-4FAA-826E-816C35659E63}" srcOrd="1" destOrd="0" presId="urn:microsoft.com/office/officeart/2005/8/layout/vList5"/>
    <dgm:cxn modelId="{A0F71DB3-51EB-40B7-AD04-0F91A1D0FAFA}" type="presParOf" srcId="{A2E96C31-6878-4724-9A17-74485F62EAAD}" destId="{FFE8F5A5-FF43-4DFD-AD08-F98924BFCD8C}" srcOrd="2" destOrd="0" presId="urn:microsoft.com/office/officeart/2005/8/layout/vList5"/>
    <dgm:cxn modelId="{4C4FB0EE-DF53-44F6-BBC4-D22A203AB73B}" type="presParOf" srcId="{FFE8F5A5-FF43-4DFD-AD08-F98924BFCD8C}" destId="{A4DAE921-3185-4C1C-9C06-9CB5437C99CF}" srcOrd="0" destOrd="0" presId="urn:microsoft.com/office/officeart/2005/8/layout/vList5"/>
    <dgm:cxn modelId="{6B9093FA-B4FE-4CAF-8520-8ED1DC4DF3F1}" type="presParOf" srcId="{FFE8F5A5-FF43-4DFD-AD08-F98924BFCD8C}" destId="{84373206-C462-4680-9D54-84AD2F3E8F6B}" srcOrd="1" destOrd="0" presId="urn:microsoft.com/office/officeart/2005/8/layout/vList5"/>
    <dgm:cxn modelId="{D4BCA3B7-B76F-46FE-8425-FCA4024C4C75}" type="presParOf" srcId="{A2E96C31-6878-4724-9A17-74485F62EAAD}" destId="{D4FA41A8-C3DC-4F86-9F62-2472DBB74752}" srcOrd="3" destOrd="0" presId="urn:microsoft.com/office/officeart/2005/8/layout/vList5"/>
    <dgm:cxn modelId="{C6EBE0DF-37DA-4928-8292-E362936ECC03}" type="presParOf" srcId="{A2E96C31-6878-4724-9A17-74485F62EAAD}" destId="{1D7E411E-A395-4382-902C-974231E578FA}" srcOrd="4" destOrd="0" presId="urn:microsoft.com/office/officeart/2005/8/layout/vList5"/>
    <dgm:cxn modelId="{29DA9D7B-2FFF-41D1-8ECA-2F6766D18044}" type="presParOf" srcId="{1D7E411E-A395-4382-902C-974231E578FA}" destId="{784EC8DF-62CF-42AB-8A40-072D4982F642}" srcOrd="0" destOrd="0" presId="urn:microsoft.com/office/officeart/2005/8/layout/vList5"/>
    <dgm:cxn modelId="{1A928B00-D141-4D1B-99F5-9147ACF193F4}" type="presParOf" srcId="{1D7E411E-A395-4382-902C-974231E578FA}" destId="{A1D61943-3B15-4DC7-9348-3732303FF1C5}"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42"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nb-NO"/>
          </a:p>
        </p:txBody>
      </p:sp>
      <p:sp>
        <p:nvSpPr>
          <p:cNvPr id="266243" name="Rectangle 3"/>
          <p:cNvSpPr>
            <a:spLocks noGrp="1" noChangeArrowheads="1"/>
          </p:cNvSpPr>
          <p:nvPr>
            <p:ph type="dt" sz="quarter" idx="1"/>
          </p:nvPr>
        </p:nvSpPr>
        <p:spPr bwMode="auto">
          <a:xfrm>
            <a:off x="377825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nb-NO"/>
          </a:p>
        </p:txBody>
      </p:sp>
      <p:sp>
        <p:nvSpPr>
          <p:cNvPr id="266244" name="Rectangle 4"/>
          <p:cNvSpPr>
            <a:spLocks noGrp="1" noChangeArrowheads="1"/>
          </p:cNvSpPr>
          <p:nvPr>
            <p:ph type="ftr" sz="quarter" idx="2"/>
          </p:nvPr>
        </p:nvSpPr>
        <p:spPr bwMode="auto">
          <a:xfrm>
            <a:off x="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nb-NO"/>
          </a:p>
        </p:txBody>
      </p:sp>
      <p:sp>
        <p:nvSpPr>
          <p:cNvPr id="266245" name="Rectangle 5"/>
          <p:cNvSpPr>
            <a:spLocks noGrp="1" noChangeArrowheads="1"/>
          </p:cNvSpPr>
          <p:nvPr>
            <p:ph type="sldNum" sz="quarter" idx="3"/>
          </p:nvPr>
        </p:nvSpPr>
        <p:spPr bwMode="auto">
          <a:xfrm>
            <a:off x="377825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F56FB621-CB20-4148-AA64-AA9B14A9A0D5}" type="slidenum">
              <a:rPr lang="nb-NO"/>
              <a:pPr/>
              <a:t>‹#›</a:t>
            </a:fld>
            <a:endParaRPr lang="nb-NO"/>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nb-NO"/>
          </a:p>
        </p:txBody>
      </p:sp>
      <p:sp>
        <p:nvSpPr>
          <p:cNvPr id="6147" name="Rectangle 3"/>
          <p:cNvSpPr>
            <a:spLocks noGrp="1" noChangeArrowheads="1"/>
          </p:cNvSpPr>
          <p:nvPr>
            <p:ph type="dt" idx="1"/>
          </p:nvPr>
        </p:nvSpPr>
        <p:spPr bwMode="auto">
          <a:xfrm>
            <a:off x="377825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nb-NO"/>
          </a:p>
        </p:txBody>
      </p:sp>
      <p:sp>
        <p:nvSpPr>
          <p:cNvPr id="6148" name="Rectangle 4"/>
          <p:cNvSpPr>
            <a:spLocks noGrp="1" noRot="1" noChangeAspect="1" noChangeArrowheads="1" noTextEdit="1"/>
          </p:cNvSpPr>
          <p:nvPr>
            <p:ph type="sldImg" idx="2"/>
          </p:nvPr>
        </p:nvSpPr>
        <p:spPr bwMode="auto">
          <a:xfrm>
            <a:off x="852488" y="744538"/>
            <a:ext cx="4964112" cy="3722687"/>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666750" y="4714875"/>
            <a:ext cx="5335588"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
        <p:nvSpPr>
          <p:cNvPr id="6150" name="Rectangle 6"/>
          <p:cNvSpPr>
            <a:spLocks noGrp="1" noChangeArrowheads="1"/>
          </p:cNvSpPr>
          <p:nvPr>
            <p:ph type="ftr" sz="quarter" idx="4"/>
          </p:nvPr>
        </p:nvSpPr>
        <p:spPr bwMode="auto">
          <a:xfrm>
            <a:off x="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nb-NO"/>
          </a:p>
        </p:txBody>
      </p:sp>
      <p:sp>
        <p:nvSpPr>
          <p:cNvPr id="6151" name="Rectangle 7"/>
          <p:cNvSpPr>
            <a:spLocks noGrp="1" noChangeArrowheads="1"/>
          </p:cNvSpPr>
          <p:nvPr>
            <p:ph type="sldNum" sz="quarter" idx="5"/>
          </p:nvPr>
        </p:nvSpPr>
        <p:spPr bwMode="auto">
          <a:xfrm>
            <a:off x="377825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4D356DD9-6E8F-47E0-9D55-03615D24721E}" type="slidenum">
              <a:rPr lang="nb-NO"/>
              <a:pPr/>
              <a:t>‹#›</a:t>
            </a:fld>
            <a:endParaRPr lang="nb-NO"/>
          </a:p>
        </p:txBody>
      </p:sp>
    </p:spTree>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Rot="1" noChangeAspect="1" noChangeArrowheads="1" noTextEdit="1"/>
          </p:cNvSpPr>
          <p:nvPr>
            <p:ph type="sldImg"/>
          </p:nvPr>
        </p:nvSpPr>
        <p:spPr>
          <a:ln/>
        </p:spPr>
      </p:sp>
      <p:sp>
        <p:nvSpPr>
          <p:cNvPr id="184325" name="Rectangle 5"/>
          <p:cNvSpPr>
            <a:spLocks noGrp="1" noChangeArrowheads="1"/>
          </p:cNvSpPr>
          <p:nvPr>
            <p:ph type="body" idx="1"/>
          </p:nvPr>
        </p:nvSpPr>
        <p:spPr/>
        <p:txBody>
          <a:bodyPr/>
          <a:lstStyle/>
          <a:p>
            <a:endParaRPr lang="nb-NO"/>
          </a:p>
        </p:txBody>
      </p:sp>
      <p:sp>
        <p:nvSpPr>
          <p:cNvPr id="8" name="Plassholder for lysbildenummer 7"/>
          <p:cNvSpPr>
            <a:spLocks noGrp="1"/>
          </p:cNvSpPr>
          <p:nvPr>
            <p:ph type="sldNum" sz="quarter" idx="10"/>
          </p:nvPr>
        </p:nvSpPr>
        <p:spPr/>
        <p:txBody>
          <a:bodyPr/>
          <a:lstStyle/>
          <a:p>
            <a:fld id="{4D356DD9-6E8F-47E0-9D55-03615D24721E}" type="slidenum">
              <a:rPr lang="nb-NO" smtClean="0"/>
              <a:pPr/>
              <a:t>1</a:t>
            </a:fld>
            <a:endParaRPr lang="nb-N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8" name="Rectangle 7"/>
          <p:cNvSpPr txBox="1">
            <a:spLocks noGrp="1" noChangeArrowheads="1"/>
          </p:cNvSpPr>
          <p:nvPr/>
        </p:nvSpPr>
        <p:spPr bwMode="auto">
          <a:xfrm>
            <a:off x="3778250" y="9428163"/>
            <a:ext cx="2889250" cy="496887"/>
          </a:xfrm>
          <a:prstGeom prst="rect">
            <a:avLst/>
          </a:prstGeom>
          <a:noFill/>
          <a:ln w="9525">
            <a:noFill/>
            <a:miter lim="800000"/>
            <a:headEnd/>
            <a:tailEnd/>
          </a:ln>
        </p:spPr>
        <p:txBody>
          <a:bodyPr anchor="b"/>
          <a:lstStyle/>
          <a:p>
            <a:pPr algn="r"/>
            <a:fld id="{5062F2D1-6E90-4520-9D7E-AD7254BD1923}" type="slidenum">
              <a:rPr lang="nb-NO" sz="1200">
                <a:latin typeface="Times New Roman" pitchFamily="18" charset="0"/>
              </a:rPr>
              <a:pPr algn="r"/>
              <a:t>2</a:t>
            </a:fld>
            <a:endParaRPr lang="nb-NO" sz="1200">
              <a:latin typeface="Times New Roman" pitchFamily="18" charset="0"/>
            </a:endParaRPr>
          </a:p>
        </p:txBody>
      </p:sp>
      <p:sp>
        <p:nvSpPr>
          <p:cNvPr id="644099" name="Rectangle 2"/>
          <p:cNvSpPr>
            <a:spLocks noGrp="1" noRot="1" noChangeAspect="1" noChangeArrowheads="1" noTextEdit="1"/>
          </p:cNvSpPr>
          <p:nvPr>
            <p:ph type="sldImg"/>
          </p:nvPr>
        </p:nvSpPr>
        <p:spPr>
          <a:ln/>
        </p:spPr>
      </p:sp>
      <p:sp>
        <p:nvSpPr>
          <p:cNvPr id="644102" name="Rectangle 6"/>
          <p:cNvSpPr>
            <a:spLocks noGrp="1" noChangeArrowheads="1"/>
          </p:cNvSpPr>
          <p:nvPr>
            <p:ph type="body" idx="1"/>
          </p:nvPr>
        </p:nvSpPr>
        <p:spPr>
          <a:xfrm>
            <a:off x="596900" y="4675188"/>
            <a:ext cx="5335588" cy="4217987"/>
          </a:xfrm>
          <a:noFill/>
          <a:ln/>
        </p:spPr>
        <p:txBody>
          <a:bodyPr/>
          <a:lstStyle/>
          <a:p>
            <a:pPr marL="180975" indent="-180975">
              <a:lnSpc>
                <a:spcPct val="90000"/>
              </a:lnSpc>
            </a:pPr>
            <a:r>
              <a:rPr lang="nb-NO" sz="1000" dirty="0"/>
              <a:t>Resultat:</a:t>
            </a:r>
          </a:p>
          <a:p>
            <a:pPr marL="180975" indent="-180975">
              <a:lnSpc>
                <a:spcPct val="90000"/>
              </a:lnSpc>
              <a:buFontTx/>
              <a:buChar char="•"/>
            </a:pPr>
            <a:r>
              <a:rPr lang="nb-NO" sz="1000" dirty="0" err="1"/>
              <a:t>Storebrand</a:t>
            </a:r>
            <a:r>
              <a:rPr lang="nb-NO" sz="1000" dirty="0"/>
              <a:t> leverer et godt resultat i </a:t>
            </a:r>
            <a:r>
              <a:rPr lang="nb-NO" sz="1000" dirty="0" smtClean="0"/>
              <a:t>4. </a:t>
            </a:r>
            <a:r>
              <a:rPr lang="nb-NO" sz="1000" dirty="0"/>
              <a:t>kvartal på </a:t>
            </a:r>
            <a:r>
              <a:rPr lang="nb-NO" sz="1000" dirty="0" smtClean="0"/>
              <a:t>596 </a:t>
            </a:r>
            <a:r>
              <a:rPr lang="nb-NO" sz="1000" dirty="0"/>
              <a:t>millioner kroner og </a:t>
            </a:r>
            <a:r>
              <a:rPr lang="nb-NO" sz="1000" dirty="0" smtClean="0"/>
              <a:t>1.266 for året</a:t>
            </a:r>
            <a:endParaRPr lang="nb-NO" sz="1000" dirty="0"/>
          </a:p>
          <a:p>
            <a:pPr marL="180975" indent="-180975">
              <a:lnSpc>
                <a:spcPct val="90000"/>
              </a:lnSpc>
              <a:buFontTx/>
              <a:buChar char="•"/>
            </a:pPr>
            <a:r>
              <a:rPr lang="nb-NO" sz="1000" dirty="0" smtClean="0"/>
              <a:t>God avkastning og overskuddsdeling gjør at SPP gir et godt resultat i kvartalet. I kapitalforvaltningsvirksomheten har god avkastning gjennom året gitt et godt avkastningsbasert resultat.</a:t>
            </a:r>
            <a:endParaRPr lang="nb-NO" sz="1000" dirty="0"/>
          </a:p>
          <a:p>
            <a:pPr marL="180975" indent="-180975">
              <a:lnSpc>
                <a:spcPct val="90000"/>
              </a:lnSpc>
            </a:pPr>
            <a:r>
              <a:rPr lang="nb-NO" sz="1000" dirty="0"/>
              <a:t>Drift: </a:t>
            </a:r>
          </a:p>
          <a:p>
            <a:pPr marL="180975" indent="-180975">
              <a:lnSpc>
                <a:spcPct val="90000"/>
              </a:lnSpc>
              <a:buFontTx/>
              <a:buChar char="•"/>
            </a:pPr>
            <a:r>
              <a:rPr lang="nb-NO" sz="1000" dirty="0" err="1" smtClean="0"/>
              <a:t>Storebrand</a:t>
            </a:r>
            <a:r>
              <a:rPr lang="nb-NO" sz="1000" dirty="0" smtClean="0"/>
              <a:t> har for 5. året på rad en positiv flyttebalanse. I 4. kvartal har salget vært godt, og vi har netto meldt flytting på til sammen 2,4 millioner som vil bli regnskapsført i 2010. I Sverige er det en oppgang i salg målt i APE på 6% målt i lokal valurta i 2009.  Dette i et marked hvor </a:t>
            </a:r>
            <a:r>
              <a:rPr lang="nb-NO" sz="1000" dirty="0" err="1" smtClean="0"/>
              <a:t>nysalget</a:t>
            </a:r>
            <a:r>
              <a:rPr lang="nb-NO" sz="1000" dirty="0" smtClean="0"/>
              <a:t> har blitt redusert med 11%.</a:t>
            </a:r>
            <a:endParaRPr lang="nb-NO" sz="1000" dirty="0"/>
          </a:p>
          <a:p>
            <a:pPr marL="180975" indent="-180975">
              <a:lnSpc>
                <a:spcPct val="90000"/>
              </a:lnSpc>
              <a:buFontTx/>
              <a:buChar char="•"/>
            </a:pPr>
            <a:r>
              <a:rPr lang="nb-NO" sz="1000" dirty="0" smtClean="0"/>
              <a:t>Vi kommuniserte </a:t>
            </a:r>
            <a:r>
              <a:rPr lang="nb-NO" sz="1000" dirty="0" err="1" smtClean="0"/>
              <a:t>kostnadssynergier</a:t>
            </a:r>
            <a:r>
              <a:rPr lang="nb-NO" sz="1000" dirty="0" smtClean="0"/>
              <a:t> på 100 millioner kroner ved oppkjøpet av SPP. Senere justerte vi disse til 150 millioner innen utgangen av 2010. Vi kan i dag rapportere at vi har oppnådd dette synergiuttaket pr utgangen av 2009</a:t>
            </a:r>
            <a:endParaRPr lang="nb-NO" sz="1000" dirty="0"/>
          </a:p>
          <a:p>
            <a:pPr marL="180975" indent="-180975">
              <a:lnSpc>
                <a:spcPct val="90000"/>
              </a:lnSpc>
              <a:buFontTx/>
              <a:buChar char="•"/>
            </a:pPr>
            <a:r>
              <a:rPr lang="nb-NO" sz="1000" dirty="0"/>
              <a:t>Det gjennomføres flere kostnadsreduserende tiltak i konsernet</a:t>
            </a:r>
            <a:r>
              <a:rPr lang="nb-NO" sz="1000" dirty="0" smtClean="0"/>
              <a:t>, som vi gir en underliggende nedgang i kostnadsnivået i konsernet. I 2009 og i 4. kvartal, er det tatt enkelte omstillingskostnader som slår negativt ut, men den underliggende utviklingen er god</a:t>
            </a:r>
            <a:r>
              <a:rPr lang="nb-NO" sz="1000" dirty="0" smtClean="0">
                <a:solidFill>
                  <a:srgbClr val="FF0000"/>
                </a:solidFill>
              </a:rPr>
              <a:t>.</a:t>
            </a:r>
            <a:endParaRPr lang="nb-NO" sz="1000" dirty="0">
              <a:solidFill>
                <a:srgbClr val="FF0000"/>
              </a:solidFill>
            </a:endParaRPr>
          </a:p>
          <a:p>
            <a:pPr marL="180975" indent="-180975">
              <a:lnSpc>
                <a:spcPct val="90000"/>
              </a:lnSpc>
            </a:pPr>
            <a:r>
              <a:rPr lang="nb-NO" sz="1000" dirty="0"/>
              <a:t>Balanse:</a:t>
            </a:r>
          </a:p>
          <a:p>
            <a:pPr marL="180975" indent="-180975">
              <a:lnSpc>
                <a:spcPct val="90000"/>
              </a:lnSpc>
              <a:buFontTx/>
              <a:buChar char="•"/>
            </a:pPr>
            <a:r>
              <a:rPr lang="nb-NO" sz="1000" dirty="0"/>
              <a:t>Solvensmarginen i Liv Konsern på </a:t>
            </a:r>
            <a:r>
              <a:rPr lang="nb-NO" sz="1000" dirty="0" smtClean="0"/>
              <a:t>170% </a:t>
            </a:r>
            <a:r>
              <a:rPr lang="nb-NO" sz="1000" dirty="0"/>
              <a:t>er god og over målsatt nivå. Solvensmarginen er styrket med </a:t>
            </a:r>
            <a:r>
              <a:rPr lang="nb-NO" sz="1000" dirty="0" smtClean="0"/>
              <a:t>9 </a:t>
            </a:r>
            <a:r>
              <a:rPr lang="nb-NO" sz="1000" dirty="0"/>
              <a:t>prosentpoeng i kvartalet. </a:t>
            </a:r>
          </a:p>
          <a:p>
            <a:pPr marL="180975" indent="-180975">
              <a:lnSpc>
                <a:spcPct val="90000"/>
              </a:lnSpc>
              <a:buFontTx/>
              <a:buChar char="•"/>
            </a:pPr>
            <a:r>
              <a:rPr lang="nb-NO" sz="1000" dirty="0" smtClean="0"/>
              <a:t>Tilleggsavsetningene </a:t>
            </a:r>
            <a:r>
              <a:rPr lang="nb-NO" sz="1000" dirty="0"/>
              <a:t>styrker seg med </a:t>
            </a:r>
            <a:r>
              <a:rPr lang="nb-NO" sz="1000" dirty="0" smtClean="0"/>
              <a:t>1,3 </a:t>
            </a:r>
            <a:r>
              <a:rPr lang="nb-NO" sz="1000" dirty="0"/>
              <a:t>milliarder i kvartalet som følge av god </a:t>
            </a:r>
            <a:r>
              <a:rPr lang="nb-NO" sz="1000" dirty="0" smtClean="0"/>
              <a:t>avkastning. I Sverige øker </a:t>
            </a:r>
            <a:r>
              <a:rPr lang="nb-NO" sz="1000" dirty="0" err="1" smtClean="0"/>
              <a:t>Villkorad</a:t>
            </a:r>
            <a:r>
              <a:rPr lang="nb-NO" sz="1000" dirty="0" smtClean="0"/>
              <a:t> </a:t>
            </a:r>
            <a:r>
              <a:rPr lang="nb-NO" sz="1000" dirty="0" err="1" smtClean="0"/>
              <a:t>Återäring</a:t>
            </a:r>
            <a:r>
              <a:rPr lang="nb-NO" sz="1000" dirty="0" smtClean="0"/>
              <a:t> med om  lag 0,5 mrd </a:t>
            </a:r>
            <a:endParaRPr lang="nb-NO" sz="1000" dirty="0"/>
          </a:p>
          <a:p>
            <a:pPr marL="180975" indent="-180975">
              <a:lnSpc>
                <a:spcPct val="90000"/>
              </a:lnSpc>
              <a:buFontTx/>
              <a:buChar char="•"/>
            </a:pPr>
            <a:r>
              <a:rPr lang="nb-NO" sz="1000" dirty="0" smtClean="0"/>
              <a:t>Styret foreslår at det ikke utbetales utbytte for 2009, dette er i tråd med markedets forventninger. Begrunnelsen for dette er et ønske om å øke den finansielle fleksibiliteten i ASA gjennom å nedbetale på eksisterende lån.</a:t>
            </a:r>
            <a:endParaRPr lang="nb-NO" sz="1000" dirty="0"/>
          </a:p>
        </p:txBody>
      </p:sp>
      <p:sp>
        <p:nvSpPr>
          <p:cNvPr id="9" name="Plassholder for lysbildenummer 8"/>
          <p:cNvSpPr>
            <a:spLocks noGrp="1"/>
          </p:cNvSpPr>
          <p:nvPr>
            <p:ph type="sldNum" sz="quarter" idx="10"/>
          </p:nvPr>
        </p:nvSpPr>
        <p:spPr/>
        <p:txBody>
          <a:bodyPr/>
          <a:lstStyle/>
          <a:p>
            <a:fld id="{4D356DD9-6E8F-47E0-9D55-03615D24721E}" type="slidenum">
              <a:rPr lang="nb-NO" smtClean="0"/>
              <a:pPr/>
              <a:t>2</a:t>
            </a:fld>
            <a:endParaRPr lang="nb-NO"/>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Rot="1" noChangeAspect="1" noChangeArrowheads="1" noTextEdit="1"/>
          </p:cNvSpPr>
          <p:nvPr>
            <p:ph type="sldImg"/>
          </p:nvPr>
        </p:nvSpPr>
        <p:spPr>
          <a:ln/>
        </p:spPr>
      </p:sp>
      <p:sp>
        <p:nvSpPr>
          <p:cNvPr id="235535" name="Rectangle 15"/>
          <p:cNvSpPr>
            <a:spLocks noGrp="1" noChangeArrowheads="1"/>
          </p:cNvSpPr>
          <p:nvPr>
            <p:ph type="body" idx="1"/>
          </p:nvPr>
        </p:nvSpPr>
        <p:spPr>
          <a:xfrm>
            <a:off x="666750" y="6043613"/>
            <a:ext cx="5335588" cy="3138487"/>
          </a:xfrm>
        </p:spPr>
        <p:txBody>
          <a:bodyPr/>
          <a:lstStyle/>
          <a:p>
            <a:pPr marL="180975" indent="-180975">
              <a:buFontTx/>
              <a:buChar char="•"/>
            </a:pPr>
            <a:r>
              <a:rPr lang="nb-NO" sz="1000" dirty="0"/>
              <a:t>Konsernresultat på </a:t>
            </a:r>
            <a:r>
              <a:rPr lang="nb-NO" sz="1000" dirty="0" smtClean="0"/>
              <a:t>596 </a:t>
            </a:r>
            <a:r>
              <a:rPr lang="nb-NO" sz="1000" dirty="0"/>
              <a:t>millioner i </a:t>
            </a:r>
            <a:r>
              <a:rPr lang="nb-NO" sz="1000" dirty="0" smtClean="0"/>
              <a:t>4. </a:t>
            </a:r>
            <a:r>
              <a:rPr lang="nb-NO" sz="1000" dirty="0"/>
              <a:t>kvartal og </a:t>
            </a:r>
            <a:r>
              <a:rPr lang="nb-NO" sz="1000" dirty="0" smtClean="0"/>
              <a:t>1.276 </a:t>
            </a:r>
            <a:r>
              <a:rPr lang="nb-NO" sz="1000" dirty="0"/>
              <a:t>millioner hittil i år</a:t>
            </a:r>
          </a:p>
          <a:p>
            <a:pPr marL="180975" indent="-180975">
              <a:buFontTx/>
              <a:buChar char="•"/>
            </a:pPr>
            <a:r>
              <a:rPr lang="nb-NO" sz="1000" dirty="0"/>
              <a:t>Resultat kommer inn i om </a:t>
            </a:r>
            <a:r>
              <a:rPr lang="nb-NO" sz="1000" dirty="0" smtClean="0"/>
              <a:t>lag 30 millioner </a:t>
            </a:r>
            <a:r>
              <a:rPr lang="nb-NO" sz="1000" dirty="0"/>
              <a:t>over forventningene i markedet</a:t>
            </a:r>
          </a:p>
          <a:p>
            <a:pPr marL="180975" indent="-180975">
              <a:buFontTx/>
              <a:buChar char="•"/>
            </a:pPr>
            <a:r>
              <a:rPr lang="nb-NO" sz="1000" b="1" dirty="0"/>
              <a:t>Den norske liv virksomheten</a:t>
            </a:r>
            <a:r>
              <a:rPr lang="nb-NO" sz="1000" dirty="0"/>
              <a:t> leverer et </a:t>
            </a:r>
            <a:r>
              <a:rPr lang="nb-NO" sz="1000" dirty="0" smtClean="0"/>
              <a:t> </a:t>
            </a:r>
            <a:r>
              <a:rPr lang="nb-NO" sz="1000" dirty="0"/>
              <a:t>resultat </a:t>
            </a:r>
            <a:r>
              <a:rPr lang="nb-NO" sz="1000" dirty="0" smtClean="0"/>
              <a:t>på 193 millioner, hvilket er noe under forventningene. Avviket skyldes at enkelte analytikere har lagt til grunn noe overskuddsdeling for 4. kvartal, mens vi har prioritert å bygge kundebuffere i tråd med guidingen gitt i 3. kvartal..</a:t>
            </a:r>
            <a:endParaRPr lang="nb-NO" sz="1000" dirty="0"/>
          </a:p>
          <a:p>
            <a:pPr marL="180975" indent="-180975">
              <a:buFontTx/>
              <a:buChar char="•"/>
            </a:pPr>
            <a:r>
              <a:rPr lang="nb-NO" sz="1000" b="1" dirty="0"/>
              <a:t>SPP</a:t>
            </a:r>
            <a:r>
              <a:rPr lang="nb-NO" sz="1000" dirty="0"/>
              <a:t> leverer et godt  resultat på </a:t>
            </a:r>
            <a:r>
              <a:rPr lang="nb-NO" sz="1000" dirty="0" smtClean="0"/>
              <a:t>307 </a:t>
            </a:r>
            <a:r>
              <a:rPr lang="nb-NO" sz="1000" dirty="0"/>
              <a:t>millioner – om lag </a:t>
            </a:r>
            <a:r>
              <a:rPr lang="nb-NO" sz="1000" dirty="0" smtClean="0"/>
              <a:t>50 </a:t>
            </a:r>
            <a:r>
              <a:rPr lang="nb-NO" sz="1000" dirty="0"/>
              <a:t>millioner bedre enn </a:t>
            </a:r>
            <a:r>
              <a:rPr lang="nb-NO" sz="1000" dirty="0" smtClean="0"/>
              <a:t>forventingene. Resultatet i SPP er positivt påvirket med om lag 82 millioner i kvartalet, som følge av oppløsning av tidligere reserveringer. Samtidig er det 30 millioner i omstillingskostnader, som gjør at resultatet langt på vei er i tråd med forventningene.  </a:t>
            </a:r>
            <a:endParaRPr lang="nb-NO" sz="1000" dirty="0"/>
          </a:p>
          <a:p>
            <a:pPr marL="180975" indent="-180975">
              <a:buFontTx/>
              <a:buChar char="•"/>
            </a:pPr>
            <a:r>
              <a:rPr lang="nb-NO" sz="1000" b="1" dirty="0"/>
              <a:t>Kapitalforvaltning</a:t>
            </a:r>
            <a:r>
              <a:rPr lang="nb-NO" sz="1000" dirty="0"/>
              <a:t> leverer et resultat på </a:t>
            </a:r>
            <a:r>
              <a:rPr lang="nb-NO" sz="1000" dirty="0" smtClean="0"/>
              <a:t>138 </a:t>
            </a:r>
            <a:r>
              <a:rPr lang="nb-NO" sz="1000" dirty="0"/>
              <a:t>mill i kvartalet </a:t>
            </a:r>
            <a:r>
              <a:rPr lang="nb-NO" sz="1000" dirty="0" smtClean="0"/>
              <a:t>og 240 millioner for året som er i tråd med guiding.  </a:t>
            </a:r>
            <a:endParaRPr lang="nb-NO" sz="1000" dirty="0"/>
          </a:p>
          <a:p>
            <a:pPr marL="180975" indent="-180975">
              <a:buFontTx/>
              <a:buChar char="•"/>
            </a:pPr>
            <a:r>
              <a:rPr lang="nb-NO" sz="1000" b="1" dirty="0"/>
              <a:t>Banken</a:t>
            </a:r>
            <a:r>
              <a:rPr lang="nb-NO" sz="1000" dirty="0"/>
              <a:t> leverer et resultat i kvartalet på 24 mill i kvartalet, noe over markedets forventninger. </a:t>
            </a:r>
            <a:r>
              <a:rPr lang="nb-NO" sz="1000" dirty="0" smtClean="0"/>
              <a:t>Tapene er lave også i 4. kvartal, mens netto renteinntekter fortsatt er svake.</a:t>
            </a:r>
          </a:p>
          <a:p>
            <a:pPr marL="180975" indent="-180975">
              <a:buFontTx/>
              <a:buChar char="•"/>
            </a:pPr>
            <a:r>
              <a:rPr lang="nb-NO" sz="1000" dirty="0" smtClean="0"/>
              <a:t>Vi vil fremover rapportere skade inklusiv helse på en egen linje, dette for å synliggjøre den verdiskapningen som skjer i denne delen av virksomheten. Resultatet er svakt negativt for 2009, men vil komme i positivt </a:t>
            </a:r>
            <a:r>
              <a:rPr lang="nb-NO" sz="1000" dirty="0" err="1" smtClean="0"/>
              <a:t>territorie</a:t>
            </a:r>
            <a:r>
              <a:rPr lang="nb-NO" sz="1000" dirty="0" smtClean="0"/>
              <a:t> i 2010.</a:t>
            </a:r>
            <a:endParaRPr lang="nb-NO" sz="1000" dirty="0"/>
          </a:p>
          <a:p>
            <a:pPr marL="180975" indent="-180975">
              <a:buFontTx/>
              <a:buChar char="•"/>
            </a:pPr>
            <a:r>
              <a:rPr lang="nb-NO" sz="1000" b="1" dirty="0"/>
              <a:t>Resultatposten Øvrig </a:t>
            </a:r>
            <a:r>
              <a:rPr lang="nb-NO" sz="1000" dirty="0"/>
              <a:t>inneholder kostnader </a:t>
            </a:r>
            <a:r>
              <a:rPr lang="nb-NO" sz="1000" dirty="0" err="1"/>
              <a:t>knyttett</a:t>
            </a:r>
            <a:r>
              <a:rPr lang="nb-NO" sz="1000" dirty="0"/>
              <a:t> til drift og finansiering av </a:t>
            </a:r>
            <a:r>
              <a:rPr lang="nb-NO" sz="1000" dirty="0" err="1"/>
              <a:t>Storebrand</a:t>
            </a:r>
            <a:r>
              <a:rPr lang="nb-NO" sz="1000" dirty="0"/>
              <a:t> </a:t>
            </a:r>
            <a:r>
              <a:rPr lang="nb-NO" sz="1000" dirty="0" smtClean="0"/>
              <a:t>ASA. </a:t>
            </a:r>
            <a:r>
              <a:rPr lang="nb-NO" sz="1000" dirty="0"/>
              <a:t>Resultatet er </a:t>
            </a:r>
            <a:r>
              <a:rPr lang="nb-NO" sz="1000" dirty="0" smtClean="0"/>
              <a:t>noe lavere enn markedets forventninger, knyttet til periodisering av kostnader. </a:t>
            </a:r>
            <a:endParaRPr lang="nb-NO" sz="1000" dirty="0"/>
          </a:p>
        </p:txBody>
      </p:sp>
      <p:sp>
        <p:nvSpPr>
          <p:cNvPr id="9" name="Plassholder for lysbildenummer 8"/>
          <p:cNvSpPr>
            <a:spLocks noGrp="1"/>
          </p:cNvSpPr>
          <p:nvPr>
            <p:ph type="sldNum" sz="quarter" idx="10"/>
          </p:nvPr>
        </p:nvSpPr>
        <p:spPr/>
        <p:txBody>
          <a:bodyPr/>
          <a:lstStyle/>
          <a:p>
            <a:fld id="{4D356DD9-6E8F-47E0-9D55-03615D24721E}" type="slidenum">
              <a:rPr lang="nb-NO" smtClean="0"/>
              <a:pPr/>
              <a:t>3</a:t>
            </a:fld>
            <a:endParaRPr lang="nb-NO"/>
          </a:p>
        </p:txBody>
      </p:sp>
      <p:pic>
        <p:nvPicPr>
          <p:cNvPr id="716802" name="Picture 2"/>
          <p:cNvPicPr>
            <a:picLocks noChangeAspect="1" noChangeArrowheads="1"/>
          </p:cNvPicPr>
          <p:nvPr/>
        </p:nvPicPr>
        <p:blipFill>
          <a:blip r:embed="rId3"/>
          <a:srcRect/>
          <a:stretch>
            <a:fillRect/>
          </a:stretch>
        </p:blipFill>
        <p:spPr bwMode="auto">
          <a:xfrm>
            <a:off x="691338" y="4534691"/>
            <a:ext cx="5287184" cy="1541071"/>
          </a:xfrm>
          <a:prstGeom prst="rect">
            <a:avLst/>
          </a:prstGeom>
          <a:noFill/>
          <a:ln w="9525">
            <a:noFill/>
            <a:miter lim="800000"/>
            <a:headEnd/>
            <a:tailEnd/>
          </a:ln>
          <a:effectLst/>
        </p:spPr>
      </p:pic>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Rectangle 2"/>
          <p:cNvSpPr>
            <a:spLocks noGrp="1" noRot="1" noChangeAspect="1" noChangeArrowheads="1" noTextEdit="1"/>
          </p:cNvSpPr>
          <p:nvPr>
            <p:ph type="sldImg"/>
          </p:nvPr>
        </p:nvSpPr>
        <p:spPr>
          <a:ln/>
        </p:spPr>
      </p:sp>
      <p:sp>
        <p:nvSpPr>
          <p:cNvPr id="623620" name="Rectangle 4"/>
          <p:cNvSpPr>
            <a:spLocks noGrp="1" noChangeArrowheads="1"/>
          </p:cNvSpPr>
          <p:nvPr>
            <p:ph type="body" idx="1"/>
          </p:nvPr>
        </p:nvSpPr>
        <p:spPr/>
        <p:txBody>
          <a:bodyPr/>
          <a:lstStyle/>
          <a:p>
            <a:pPr marL="228600" indent="-228600">
              <a:lnSpc>
                <a:spcPct val="80000"/>
              </a:lnSpc>
            </a:pPr>
            <a:r>
              <a:rPr lang="nb-NO" sz="1100" dirty="0"/>
              <a:t>Den Norske livsvirksomheten leverer </a:t>
            </a:r>
            <a:r>
              <a:rPr lang="nb-NO" sz="1100" dirty="0" smtClean="0"/>
              <a:t>resultat for 2009 på 758 millioner kroner  hvorav 193 millioner i 4. kvartal. </a:t>
            </a:r>
            <a:r>
              <a:rPr lang="nb-NO" sz="1100" dirty="0" err="1" smtClean="0"/>
              <a:t>Årsresultatet</a:t>
            </a:r>
            <a:r>
              <a:rPr lang="nb-NO" sz="1100" dirty="0" smtClean="0"/>
              <a:t> er preget av den finansielle uroen som man gikk inn i året med og som ga et utfordrende 1. kvartal.</a:t>
            </a:r>
          </a:p>
          <a:p>
            <a:pPr marL="228600" indent="-228600">
              <a:lnSpc>
                <a:spcPct val="80000"/>
              </a:lnSpc>
            </a:pPr>
            <a:endParaRPr lang="nb-NO" sz="1100" dirty="0" smtClean="0"/>
          </a:p>
          <a:p>
            <a:pPr marL="228600" indent="-228600">
              <a:lnSpc>
                <a:spcPct val="80000"/>
              </a:lnSpc>
            </a:pPr>
            <a:r>
              <a:rPr lang="nb-NO" sz="1100" dirty="0" smtClean="0"/>
              <a:t>I 4. kvartal har avkastningen vært god og kundene er tilført 1,6 mrd i avkastning ut over rentegarantien. Tilleggsavsetningen har blitt styrket med 1,3 mrd i 2009. </a:t>
            </a:r>
            <a:endParaRPr lang="nb-NO" sz="1100" dirty="0"/>
          </a:p>
          <a:p>
            <a:pPr marL="228600" indent="-228600">
              <a:lnSpc>
                <a:spcPct val="80000"/>
              </a:lnSpc>
            </a:pPr>
            <a:endParaRPr lang="nb-NO" sz="1100" dirty="0" smtClean="0"/>
          </a:p>
          <a:p>
            <a:pPr marL="228600" indent="-228600">
              <a:lnSpc>
                <a:spcPct val="80000"/>
              </a:lnSpc>
            </a:pPr>
            <a:endParaRPr lang="nb-NO" sz="1100" dirty="0" smtClean="0"/>
          </a:p>
          <a:p>
            <a:pPr marL="228600" indent="-228600">
              <a:lnSpc>
                <a:spcPct val="80000"/>
              </a:lnSpc>
            </a:pPr>
            <a:r>
              <a:rPr lang="nb-NO" sz="1100" dirty="0" smtClean="0"/>
              <a:t>Om jeg skal oppsummere året, har vi hatt en sterk markedsutvikling, med et god meldt flytting i 4. kvartal.</a:t>
            </a:r>
          </a:p>
          <a:p>
            <a:pPr marL="228600" indent="-228600">
              <a:lnSpc>
                <a:spcPct val="80000"/>
              </a:lnSpc>
            </a:pPr>
            <a:endParaRPr lang="nb-NO" sz="1100" dirty="0" smtClean="0"/>
          </a:p>
          <a:p>
            <a:pPr marL="228600" indent="-228600">
              <a:lnSpc>
                <a:spcPct val="80000"/>
              </a:lnSpc>
            </a:pPr>
            <a:r>
              <a:rPr lang="nb-NO" sz="1100" dirty="0" smtClean="0"/>
              <a:t>Programmene våre for effektivisering og kostnadstiltak fortsetter med </a:t>
            </a:r>
            <a:r>
              <a:rPr lang="nb-NO" sz="1100" dirty="0" err="1" smtClean="0"/>
              <a:t>urfominsket</a:t>
            </a:r>
            <a:r>
              <a:rPr lang="nb-NO" sz="1100" dirty="0" smtClean="0"/>
              <a:t> styrke, og effektene vises på alle nøkkeltall for effektivitet.</a:t>
            </a:r>
          </a:p>
          <a:p>
            <a:pPr marL="228600" indent="-228600">
              <a:lnSpc>
                <a:spcPct val="80000"/>
              </a:lnSpc>
            </a:pPr>
            <a:endParaRPr lang="nb-NO" sz="1100" dirty="0" smtClean="0"/>
          </a:p>
          <a:p>
            <a:pPr marL="228600" indent="-228600">
              <a:lnSpc>
                <a:spcPct val="80000"/>
              </a:lnSpc>
            </a:pPr>
            <a:r>
              <a:rPr lang="nb-NO" sz="1100" dirty="0" smtClean="0"/>
              <a:t>Balansen er styrket gjennom året, blant annet med økte kundebuffere på 1,3 mrd og en solvensmargin som er 170% ved utganen av året. Opp fra 160% ved inngangen til året. Kapitaldekningen er på 14,9%</a:t>
            </a:r>
          </a:p>
          <a:p>
            <a:pPr marL="228600" indent="-228600">
              <a:lnSpc>
                <a:spcPct val="80000"/>
              </a:lnSpc>
            </a:pPr>
            <a:endParaRPr lang="nb-NO" sz="1100" dirty="0" smtClean="0"/>
          </a:p>
          <a:p>
            <a:pPr marL="228600" indent="-228600">
              <a:lnSpc>
                <a:spcPct val="80000"/>
              </a:lnSpc>
            </a:pPr>
            <a:endParaRPr lang="nb-NO" sz="1100" dirty="0" smtClean="0"/>
          </a:p>
          <a:p>
            <a:pPr marL="228600" indent="-228600">
              <a:lnSpc>
                <a:spcPct val="80000"/>
              </a:lnSpc>
            </a:pPr>
            <a:endParaRPr lang="nb-NO" sz="1100" dirty="0"/>
          </a:p>
          <a:p>
            <a:pPr marL="228600" indent="-228600">
              <a:lnSpc>
                <a:spcPct val="80000"/>
              </a:lnSpc>
            </a:pPr>
            <a:endParaRPr lang="nb-NO" sz="1100" dirty="0"/>
          </a:p>
        </p:txBody>
      </p:sp>
      <p:sp>
        <p:nvSpPr>
          <p:cNvPr id="8" name="Plassholder for lysbildenummer 7"/>
          <p:cNvSpPr>
            <a:spLocks noGrp="1"/>
          </p:cNvSpPr>
          <p:nvPr>
            <p:ph type="sldNum" sz="quarter" idx="10"/>
          </p:nvPr>
        </p:nvSpPr>
        <p:spPr/>
        <p:txBody>
          <a:bodyPr/>
          <a:lstStyle/>
          <a:p>
            <a:fld id="{4D356DD9-6E8F-47E0-9D55-03615D24721E}" type="slidenum">
              <a:rPr lang="nb-NO" smtClean="0"/>
              <a:pPr/>
              <a:t>4</a:t>
            </a:fld>
            <a:endParaRPr lang="nb-NO"/>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2" name="Rectangle 2"/>
          <p:cNvSpPr>
            <a:spLocks noGrp="1" noRot="1" noChangeAspect="1" noChangeArrowheads="1" noTextEdit="1"/>
          </p:cNvSpPr>
          <p:nvPr>
            <p:ph type="sldImg"/>
          </p:nvPr>
        </p:nvSpPr>
        <p:spPr>
          <a:ln/>
        </p:spPr>
      </p:sp>
      <p:sp>
        <p:nvSpPr>
          <p:cNvPr id="614403" name="Rectangle 3"/>
          <p:cNvSpPr>
            <a:spLocks noGrp="1" noChangeArrowheads="1"/>
          </p:cNvSpPr>
          <p:nvPr>
            <p:ph type="body" idx="1"/>
          </p:nvPr>
        </p:nvSpPr>
        <p:spPr/>
        <p:txBody>
          <a:bodyPr/>
          <a:lstStyle/>
          <a:p>
            <a:r>
              <a:rPr lang="nb-NO" sz="1100" dirty="0" smtClean="0"/>
              <a:t>De siste 5 årene er det flyttet om lag 10 mrd kroner til </a:t>
            </a:r>
            <a:r>
              <a:rPr lang="nb-NO" sz="1100" dirty="0" err="1" smtClean="0"/>
              <a:t>Storebrand</a:t>
            </a:r>
            <a:r>
              <a:rPr lang="nb-NO" sz="1100" dirty="0" smtClean="0"/>
              <a:t> fra våre </a:t>
            </a:r>
            <a:r>
              <a:rPr lang="nb-NO" sz="1100" dirty="0" err="1" smtClean="0"/>
              <a:t>konkurenter</a:t>
            </a:r>
            <a:r>
              <a:rPr lang="nb-NO" sz="1100" dirty="0" smtClean="0"/>
              <a:t>. Også i 2009 endte vi med en positiv flyttebalanse, om dog ikke veldig stor. Desto hyggeligere er det å kunne melde at salget i 4. kvartal har vært svært godt, og det er meldt flytting av totalt 2,4 mrd til </a:t>
            </a:r>
            <a:r>
              <a:rPr lang="nb-NO" sz="1100" dirty="0" err="1" smtClean="0"/>
              <a:t>Storebrand</a:t>
            </a:r>
            <a:r>
              <a:rPr lang="nb-NO" sz="1100" dirty="0" smtClean="0"/>
              <a:t> i 4. kvartal. Dette er midler som vil komme inn i 2010.</a:t>
            </a:r>
          </a:p>
          <a:p>
            <a:endParaRPr lang="nb-NO" sz="1100" dirty="0" smtClean="0"/>
          </a:p>
          <a:p>
            <a:r>
              <a:rPr lang="nb-NO" sz="1100" dirty="0" smtClean="0"/>
              <a:t>Om vi ser på de ulike markedene ser vi at </a:t>
            </a:r>
            <a:r>
              <a:rPr lang="nb-NO" sz="1100" dirty="0" err="1" smtClean="0"/>
              <a:t>Storebrand</a:t>
            </a:r>
            <a:r>
              <a:rPr lang="nb-NO" sz="1100" dirty="0" smtClean="0"/>
              <a:t>  kan vi grovt dele disse inn i 3:</a:t>
            </a:r>
          </a:p>
          <a:p>
            <a:pPr marL="228600" indent="-228600">
              <a:buFont typeface="+mj-lt"/>
              <a:buAutoNum type="arabicPeriod"/>
            </a:pPr>
            <a:r>
              <a:rPr lang="nb-NO" sz="1100" dirty="0" smtClean="0"/>
              <a:t>Private virksomheter. Her opplever </a:t>
            </a:r>
            <a:r>
              <a:rPr lang="nb-NO" sz="1100" dirty="0" err="1" smtClean="0"/>
              <a:t>Storebrand</a:t>
            </a:r>
            <a:r>
              <a:rPr lang="nb-NO" sz="1100" dirty="0" smtClean="0"/>
              <a:t> et godt salg, og netto positiv tilflytting. I 2009, har man lyktes spesielt godt å tiltrekke seg pensjonskasser som har godt over til forsikrede ordninger.</a:t>
            </a:r>
          </a:p>
          <a:p>
            <a:pPr marL="228600" indent="-228600">
              <a:buFont typeface="+mj-lt"/>
              <a:buAutoNum type="arabicPeriod"/>
            </a:pPr>
            <a:r>
              <a:rPr lang="nb-NO" sz="1100" dirty="0" smtClean="0"/>
              <a:t>Kommuner – </a:t>
            </a:r>
            <a:r>
              <a:rPr lang="nb-NO" sz="1100" dirty="0" err="1" smtClean="0"/>
              <a:t>Storebrand</a:t>
            </a:r>
            <a:r>
              <a:rPr lang="nb-NO" sz="1100" dirty="0" smtClean="0"/>
              <a:t> har ikke vunne noen nye kommunekunder i 2009. Vi ser et sterkt prispress i dette markedet, og en marginutvikling som er så lav at </a:t>
            </a:r>
            <a:r>
              <a:rPr lang="nb-NO" sz="1100" dirty="0" err="1" smtClean="0"/>
              <a:t>Storebrand</a:t>
            </a:r>
            <a:r>
              <a:rPr lang="nb-NO" sz="1100" dirty="0" smtClean="0"/>
              <a:t> ikke vurderer dette segmentet som tilstrekkelig lønnsomt med de marginene som sees i markedet nå.</a:t>
            </a:r>
          </a:p>
          <a:p>
            <a:pPr marL="228600" indent="-228600">
              <a:buFont typeface="+mj-lt"/>
              <a:buAutoNum type="arabicPeriod"/>
            </a:pPr>
            <a:r>
              <a:rPr lang="nb-NO" sz="1100" dirty="0" smtClean="0"/>
              <a:t>Offentlig virksomhet - har </a:t>
            </a:r>
            <a:r>
              <a:rPr lang="nb-NO" sz="1100" dirty="0" err="1" smtClean="0"/>
              <a:t>Storebrand</a:t>
            </a:r>
            <a:r>
              <a:rPr lang="nb-NO" sz="1100" dirty="0" smtClean="0"/>
              <a:t> hatt et svært godt salg, og har en meldt positiv flytting fra Vital og KLP på mer enn  1,3 mrd i 2009. I tillegg har </a:t>
            </a:r>
            <a:r>
              <a:rPr lang="nb-NO" sz="1100" dirty="0" err="1" smtClean="0"/>
              <a:t>Storebrand</a:t>
            </a:r>
            <a:r>
              <a:rPr lang="nb-NO" sz="1100" dirty="0" smtClean="0"/>
              <a:t> Pensjonstjenester overtatt driften av en større pensjonskasse (rene administrasjonsinntekter), samtidig som </a:t>
            </a:r>
            <a:r>
              <a:rPr lang="nb-NO" sz="1100" dirty="0" err="1" smtClean="0"/>
              <a:t>Storebrand</a:t>
            </a:r>
            <a:r>
              <a:rPr lang="nb-NO" sz="1100" dirty="0" smtClean="0"/>
              <a:t> Kapitalforvaltning har kapitalforvaltningen av hoveddelen av midlene.</a:t>
            </a:r>
          </a:p>
          <a:p>
            <a:pPr marL="228600" indent="-228600"/>
            <a:endParaRPr lang="nb-NO" sz="1100" dirty="0" smtClean="0"/>
          </a:p>
          <a:p>
            <a:pPr marL="228600" indent="-228600"/>
            <a:r>
              <a:rPr lang="nb-NO" sz="1100" dirty="0" smtClean="0"/>
              <a:t>Grunnen til at man vinner i offentlig virksomhet i større grad enn i kommunemarkedet at disse ser ut til å fungere mer som privatmarkedet, der ikke utelukkende pris er konkurransefaktor. </a:t>
            </a:r>
          </a:p>
          <a:p>
            <a:pPr marL="228600" indent="-228600"/>
            <a:endParaRPr lang="nb-NO" sz="1100" dirty="0"/>
          </a:p>
        </p:txBody>
      </p:sp>
      <p:sp>
        <p:nvSpPr>
          <p:cNvPr id="8" name="Plassholder for lysbildenummer 7"/>
          <p:cNvSpPr>
            <a:spLocks noGrp="1"/>
          </p:cNvSpPr>
          <p:nvPr>
            <p:ph type="sldNum" sz="quarter" idx="10"/>
          </p:nvPr>
        </p:nvSpPr>
        <p:spPr/>
        <p:txBody>
          <a:bodyPr/>
          <a:lstStyle/>
          <a:p>
            <a:fld id="{4D356DD9-6E8F-47E0-9D55-03615D24721E}" type="slidenum">
              <a:rPr lang="nb-NO" smtClean="0"/>
              <a:pPr/>
              <a:t>5</a:t>
            </a:fld>
            <a:endParaRPr lang="nb-NO"/>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2" name="Rectangle 2"/>
          <p:cNvSpPr>
            <a:spLocks noGrp="1" noRot="1" noChangeAspect="1" noChangeArrowheads="1" noTextEdit="1"/>
          </p:cNvSpPr>
          <p:nvPr>
            <p:ph type="sldImg"/>
          </p:nvPr>
        </p:nvSpPr>
        <p:spPr>
          <a:ln/>
        </p:spPr>
      </p:sp>
      <p:sp>
        <p:nvSpPr>
          <p:cNvPr id="614403" name="Rectangle 3"/>
          <p:cNvSpPr>
            <a:spLocks noGrp="1" noChangeArrowheads="1"/>
          </p:cNvSpPr>
          <p:nvPr>
            <p:ph type="body" idx="1"/>
          </p:nvPr>
        </p:nvSpPr>
        <p:spPr/>
        <p:txBody>
          <a:bodyPr/>
          <a:lstStyle/>
          <a:p>
            <a:r>
              <a:rPr lang="nb-NO" sz="1100" dirty="0" smtClean="0"/>
              <a:t>De siste 5 årene er det flyttet om lag 10 mrd kroner til </a:t>
            </a:r>
            <a:r>
              <a:rPr lang="nb-NO" sz="1100" dirty="0" err="1" smtClean="0"/>
              <a:t>Storebrand</a:t>
            </a:r>
            <a:r>
              <a:rPr lang="nb-NO" sz="1100" dirty="0" smtClean="0"/>
              <a:t> fra våre </a:t>
            </a:r>
            <a:r>
              <a:rPr lang="nb-NO" sz="1100" dirty="0" err="1" smtClean="0"/>
              <a:t>konkurenter</a:t>
            </a:r>
            <a:r>
              <a:rPr lang="nb-NO" sz="1100" dirty="0" smtClean="0"/>
              <a:t>. Også i 2009 endte vi med en positiv flyttebalanse, om dog ikke veldig stor. Desto hyggeligere er det å kunne melde at salget i 4. kvartal har vært svært godt, og det er meldt flytting av totalt 2,4 mrd til </a:t>
            </a:r>
            <a:r>
              <a:rPr lang="nb-NO" sz="1100" dirty="0" err="1" smtClean="0"/>
              <a:t>Storebrand</a:t>
            </a:r>
            <a:r>
              <a:rPr lang="nb-NO" sz="1100" dirty="0" smtClean="0"/>
              <a:t> i 4. kvartal. Dette er midler som vil komme inn i 2010.</a:t>
            </a:r>
          </a:p>
          <a:p>
            <a:endParaRPr lang="nb-NO" sz="1100" dirty="0" smtClean="0"/>
          </a:p>
          <a:p>
            <a:r>
              <a:rPr lang="nb-NO" sz="1100" dirty="0" smtClean="0"/>
              <a:t>Om vi ser på de ulike markedene ser vi at </a:t>
            </a:r>
            <a:r>
              <a:rPr lang="nb-NO" sz="1100" dirty="0" err="1" smtClean="0"/>
              <a:t>Storebrand</a:t>
            </a:r>
            <a:r>
              <a:rPr lang="nb-NO" sz="1100" dirty="0" smtClean="0"/>
              <a:t>  kan vi grovt dele disse inn i 3:</a:t>
            </a:r>
          </a:p>
          <a:p>
            <a:pPr marL="228600" indent="-228600">
              <a:buFont typeface="+mj-lt"/>
              <a:buAutoNum type="arabicPeriod"/>
            </a:pPr>
            <a:r>
              <a:rPr lang="nb-NO" sz="1100" dirty="0" smtClean="0"/>
              <a:t>Private virksomheter. Her opplever </a:t>
            </a:r>
            <a:r>
              <a:rPr lang="nb-NO" sz="1100" dirty="0" err="1" smtClean="0"/>
              <a:t>Storebrand</a:t>
            </a:r>
            <a:r>
              <a:rPr lang="nb-NO" sz="1100" dirty="0" smtClean="0"/>
              <a:t> et godt salg, og netto positiv tilflytting. I 2009, har man lyktes spesielt godt å tiltrekke seg pensjonskasser som har godt over til forsikrede ordninger.</a:t>
            </a:r>
          </a:p>
          <a:p>
            <a:pPr marL="228600" indent="-228600">
              <a:buFont typeface="+mj-lt"/>
              <a:buAutoNum type="arabicPeriod"/>
            </a:pPr>
            <a:r>
              <a:rPr lang="nb-NO" sz="1100" dirty="0" smtClean="0"/>
              <a:t>Kommuner – </a:t>
            </a:r>
            <a:r>
              <a:rPr lang="nb-NO" sz="1100" dirty="0" err="1" smtClean="0"/>
              <a:t>Storebrand</a:t>
            </a:r>
            <a:r>
              <a:rPr lang="nb-NO" sz="1100" dirty="0" smtClean="0"/>
              <a:t> har ikke vunne noen nye kommunekunder i 2009. Vi ser et sterkt prispress i dette markedet, og en marginutvikling som er så lav at </a:t>
            </a:r>
            <a:r>
              <a:rPr lang="nb-NO" sz="1100" dirty="0" err="1" smtClean="0"/>
              <a:t>Storebrand</a:t>
            </a:r>
            <a:r>
              <a:rPr lang="nb-NO" sz="1100" dirty="0" smtClean="0"/>
              <a:t> ikke vurderer dette segmentet som tilstrekkelig lønnsomt med de marginene som sees i markedet nå.</a:t>
            </a:r>
          </a:p>
          <a:p>
            <a:pPr marL="228600" indent="-228600">
              <a:buFont typeface="+mj-lt"/>
              <a:buAutoNum type="arabicPeriod"/>
            </a:pPr>
            <a:r>
              <a:rPr lang="nb-NO" sz="1100" dirty="0" smtClean="0"/>
              <a:t>Offentlig virksomhet - har </a:t>
            </a:r>
            <a:r>
              <a:rPr lang="nb-NO" sz="1100" dirty="0" err="1" smtClean="0"/>
              <a:t>Storebrand</a:t>
            </a:r>
            <a:r>
              <a:rPr lang="nb-NO" sz="1100" dirty="0" smtClean="0"/>
              <a:t> hatt et svært godt salg, og har en meldt positiv flytting fra Vital og KLP på mer enn  1,3 mrd i 2009. I tillegg har </a:t>
            </a:r>
            <a:r>
              <a:rPr lang="nb-NO" sz="1100" dirty="0" err="1" smtClean="0"/>
              <a:t>Storebrand</a:t>
            </a:r>
            <a:r>
              <a:rPr lang="nb-NO" sz="1100" dirty="0" smtClean="0"/>
              <a:t> Pensjonstjenester overtatt driften av en større pensjonskasse (rene administrasjonsinntekter), samtidig som </a:t>
            </a:r>
            <a:r>
              <a:rPr lang="nb-NO" sz="1100" dirty="0" err="1" smtClean="0"/>
              <a:t>Storebrand</a:t>
            </a:r>
            <a:r>
              <a:rPr lang="nb-NO" sz="1100" dirty="0" smtClean="0"/>
              <a:t> Kapitalforvaltning har kapitalforvaltningen av hoveddelen av midlene.</a:t>
            </a:r>
          </a:p>
          <a:p>
            <a:pPr marL="228600" indent="-228600"/>
            <a:endParaRPr lang="nb-NO" sz="1100" dirty="0" smtClean="0"/>
          </a:p>
          <a:p>
            <a:pPr marL="228600" indent="-228600"/>
            <a:r>
              <a:rPr lang="nb-NO" sz="1100" dirty="0" smtClean="0"/>
              <a:t>Grunnen til at man vinner i offentlig virksomhet i større grad enn i kommunemarkedet at disse ser ut til å fungere mer som privatmarkedet, der ikke utelukkende pris er konkurransefaktor. </a:t>
            </a:r>
          </a:p>
          <a:p>
            <a:pPr marL="228600" indent="-228600"/>
            <a:endParaRPr lang="nb-NO" sz="1100" dirty="0"/>
          </a:p>
        </p:txBody>
      </p:sp>
      <p:sp>
        <p:nvSpPr>
          <p:cNvPr id="8" name="Plassholder for lysbildenummer 7"/>
          <p:cNvSpPr>
            <a:spLocks noGrp="1"/>
          </p:cNvSpPr>
          <p:nvPr>
            <p:ph type="sldNum" sz="quarter" idx="10"/>
          </p:nvPr>
        </p:nvSpPr>
        <p:spPr/>
        <p:txBody>
          <a:bodyPr/>
          <a:lstStyle/>
          <a:p>
            <a:fld id="{4D356DD9-6E8F-47E0-9D55-03615D24721E}" type="slidenum">
              <a:rPr lang="nb-NO" smtClean="0"/>
              <a:pPr/>
              <a:t>6</a:t>
            </a:fld>
            <a:endParaRPr lang="nb-NO"/>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338" name="Rectangle 2"/>
          <p:cNvSpPr>
            <a:spLocks noGrp="1" noRot="1" noChangeAspect="1" noChangeArrowheads="1" noTextEdit="1"/>
          </p:cNvSpPr>
          <p:nvPr>
            <p:ph type="sldImg"/>
          </p:nvPr>
        </p:nvSpPr>
        <p:spPr>
          <a:ln/>
        </p:spPr>
      </p:sp>
      <p:sp>
        <p:nvSpPr>
          <p:cNvPr id="654339" name="Rectangle 3"/>
          <p:cNvSpPr>
            <a:spLocks noGrp="1" noChangeArrowheads="1"/>
          </p:cNvSpPr>
          <p:nvPr>
            <p:ph type="body" idx="1"/>
          </p:nvPr>
        </p:nvSpPr>
        <p:spPr/>
        <p:txBody>
          <a:bodyPr/>
          <a:lstStyle/>
          <a:p>
            <a:r>
              <a:rPr lang="nb-NO" sz="1100" dirty="0" smtClean="0"/>
              <a:t>For </a:t>
            </a:r>
            <a:r>
              <a:rPr lang="nb-NO" sz="1100" dirty="0"/>
              <a:t>å kunne tilby konkurransemessige vilkår til våre kunder og fortsatt levere gode resultater til våre eiere, jobber vi aktivt i </a:t>
            </a:r>
            <a:r>
              <a:rPr lang="nb-NO" sz="1100" dirty="0" err="1"/>
              <a:t>Storebrand</a:t>
            </a:r>
            <a:r>
              <a:rPr lang="nb-NO" sz="1100" dirty="0"/>
              <a:t> for å holde effektiviteten oppe og kostnadene nede</a:t>
            </a:r>
            <a:r>
              <a:rPr lang="nb-NO" sz="1100" dirty="0" smtClean="0"/>
              <a:t>. Som det fremkommer av grafen, er det relative kostnadsnivået, målt her som ”kostnader deler på midler til forvaltning” krøpet jevnt nedover de siste årene, og utgjorde 0,86% i 2009 (Vital rapporterte 0,88%). Med det tør jeg påstå vi er kostnadsledende i Norge.</a:t>
            </a:r>
          </a:p>
          <a:p>
            <a:endParaRPr lang="nb-NO" sz="1100" dirty="0" smtClean="0"/>
          </a:p>
          <a:p>
            <a:r>
              <a:rPr lang="nb-NO" sz="1100" dirty="0" smtClean="0"/>
              <a:t>Jeg har tidligere snakket om vårt effektivitetsprogram LEAN, hvor vi har lyktes med å effektivisere våre prosesser med om lag 30%. Fremover fortsetter dette arbeidet med uforminsket styrke. Hvor vi tidligere har  hatt fokus på å hente ut effektivitetsgevinster innad i avdelingene, ser vi nå vil i økende grad på hvordan vi kan ta ut effektivitetsgevinster på tvers av avdelinger.</a:t>
            </a:r>
          </a:p>
          <a:p>
            <a:endParaRPr lang="nb-NO" sz="1100" dirty="0" smtClean="0"/>
          </a:p>
          <a:p>
            <a:r>
              <a:rPr lang="nb-NO" sz="1100" dirty="0" smtClean="0"/>
              <a:t>LEAN effektene har ikke bare den effekten at den lar oss ta hånd om økte volumer, men vi tar også ut kostnader der vi har mulighet. I 2009 er det blant annet kuttet 100 årsverk i den norske </a:t>
            </a:r>
            <a:r>
              <a:rPr lang="nb-NO" sz="1100" dirty="0" err="1" smtClean="0"/>
              <a:t>livviksomheten</a:t>
            </a:r>
            <a:r>
              <a:rPr lang="nb-NO" sz="1100" dirty="0" smtClean="0"/>
              <a:t>. </a:t>
            </a:r>
          </a:p>
          <a:p>
            <a:endParaRPr lang="nb-NO" sz="1100" dirty="0" smtClean="0"/>
          </a:p>
          <a:p>
            <a:r>
              <a:rPr lang="nb-NO" sz="1100" dirty="0" err="1" smtClean="0"/>
              <a:t>Storebrand</a:t>
            </a:r>
            <a:r>
              <a:rPr lang="nb-NO" sz="1100" dirty="0" smtClean="0"/>
              <a:t> har kommunisert et operativt kostnadsmål om positive administrasjonsresultater til EIER i 2010. Dette målet vil nås!</a:t>
            </a:r>
          </a:p>
          <a:p>
            <a:endParaRPr lang="nb-NO" sz="1100" dirty="0" smtClean="0"/>
          </a:p>
          <a:p>
            <a:endParaRPr lang="nb-NO" sz="1100" dirty="0" smtClean="0"/>
          </a:p>
          <a:p>
            <a:endParaRPr lang="nb-NO" sz="1100" dirty="0"/>
          </a:p>
          <a:p>
            <a:r>
              <a:rPr lang="nb-NO" sz="1100" dirty="0"/>
              <a:t> </a:t>
            </a:r>
          </a:p>
          <a:p>
            <a:endParaRPr lang="nb-NO" sz="1100" dirty="0"/>
          </a:p>
        </p:txBody>
      </p:sp>
      <p:sp>
        <p:nvSpPr>
          <p:cNvPr id="8" name="Plassholder for lysbildenummer 7"/>
          <p:cNvSpPr>
            <a:spLocks noGrp="1"/>
          </p:cNvSpPr>
          <p:nvPr>
            <p:ph type="sldNum" sz="quarter" idx="10"/>
          </p:nvPr>
        </p:nvSpPr>
        <p:spPr/>
        <p:txBody>
          <a:bodyPr/>
          <a:lstStyle/>
          <a:p>
            <a:fld id="{4D356DD9-6E8F-47E0-9D55-03615D24721E}" type="slidenum">
              <a:rPr lang="nb-NO" smtClean="0"/>
              <a:pPr/>
              <a:t>7</a:t>
            </a:fld>
            <a:endParaRPr lang="nb-NO"/>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4" name="Rectangle 2"/>
          <p:cNvSpPr>
            <a:spLocks noGrp="1" noRot="1" noChangeAspect="1" noChangeArrowheads="1" noTextEdit="1"/>
          </p:cNvSpPr>
          <p:nvPr>
            <p:ph type="sldImg"/>
          </p:nvPr>
        </p:nvSpPr>
        <p:spPr>
          <a:ln/>
        </p:spPr>
      </p:sp>
      <p:sp>
        <p:nvSpPr>
          <p:cNvPr id="627716" name="Rectangle 4"/>
          <p:cNvSpPr>
            <a:spLocks noGrp="1" noChangeArrowheads="1"/>
          </p:cNvSpPr>
          <p:nvPr>
            <p:ph type="body" idx="1"/>
          </p:nvPr>
        </p:nvSpPr>
        <p:spPr/>
        <p:txBody>
          <a:bodyPr/>
          <a:lstStyle/>
          <a:p>
            <a:r>
              <a:rPr lang="nb-NO" sz="1050" dirty="0" smtClean="0"/>
              <a:t>Det er en solid resultatutvikling i SPP, med et resultat på 307 millioner for 4. kvartal og 487 millioner for året. Avkastningen har vært god i kvartalet og har gitt overskuddsdeling og tilbakeføring av LKT i perioden. I tillegg har </a:t>
            </a:r>
            <a:endParaRPr lang="nb-NO" sz="1050" dirty="0"/>
          </a:p>
          <a:p>
            <a:endParaRPr lang="nb-NO" sz="1050" dirty="0"/>
          </a:p>
          <a:p>
            <a:r>
              <a:rPr lang="nb-NO" sz="1050" dirty="0" smtClean="0"/>
              <a:t>Når jeg ser på SPP og utviklingen i 2009, er det i første rekke tre områder  jeg har lyst til å fokusere på:</a:t>
            </a:r>
          </a:p>
          <a:p>
            <a:pPr marL="228600" indent="-228600">
              <a:buFont typeface="+mj-lt"/>
              <a:buAutoNum type="arabicPeriod"/>
            </a:pPr>
            <a:r>
              <a:rPr lang="nb-NO" sz="1050" b="1" dirty="0" smtClean="0"/>
              <a:t>Styrket markedsposisjon: </a:t>
            </a:r>
            <a:r>
              <a:rPr lang="nb-NO" sz="1050" dirty="0" smtClean="0"/>
              <a:t>Ett av de viktigste suksesskriteriene da </a:t>
            </a:r>
            <a:r>
              <a:rPr lang="nb-NO" sz="1050" dirty="0" err="1" smtClean="0"/>
              <a:t>Storebrand</a:t>
            </a:r>
            <a:r>
              <a:rPr lang="nb-NO" sz="1050" dirty="0" smtClean="0"/>
              <a:t> overtok SPP var å få opp salget.  Vi kommuniserte at vi ville gjøre dette gjennom i første rekke en økt betjening og bedre samarbeid med meglerkanalen. Dette har vi lyktes svært godt med, og salg gjennom meglerkanalen er opp 67 prosent sammenlignet med 2008. SPP har således hatt en økning i salget gjennom meglerkanalen om lag 300% siden oppkjøpet!</a:t>
            </a:r>
          </a:p>
          <a:p>
            <a:pPr marL="228600" indent="-228600">
              <a:buFont typeface="+mj-lt"/>
              <a:buAutoNum type="arabicPeriod"/>
            </a:pPr>
            <a:r>
              <a:rPr lang="nb-NO" sz="1050" b="1" dirty="0" err="1" smtClean="0"/>
              <a:t>Kostnadssynergier</a:t>
            </a:r>
            <a:r>
              <a:rPr lang="nb-NO" sz="1050" b="1" dirty="0" smtClean="0"/>
              <a:t>: </a:t>
            </a:r>
            <a:r>
              <a:rPr lang="nb-NO" sz="1050" dirty="0" smtClean="0"/>
              <a:t>Vi var ved overtakelsen av SPP klare på at vi ville være i stand til å ta ut betydelige </a:t>
            </a:r>
            <a:r>
              <a:rPr lang="nb-NO" sz="1050" dirty="0" err="1" smtClean="0"/>
              <a:t>synergier</a:t>
            </a:r>
            <a:r>
              <a:rPr lang="nb-NO" sz="1050" dirty="0" smtClean="0"/>
              <a:t> – også på kostnadssiden. Vi har gjennom hardt arbeid og stor deltakelse fra de ansatte i SPP og </a:t>
            </a:r>
            <a:r>
              <a:rPr lang="nb-NO" sz="1050" dirty="0" err="1" smtClean="0"/>
              <a:t>Storebrand</a:t>
            </a:r>
            <a:r>
              <a:rPr lang="nb-NO" sz="1050" dirty="0" smtClean="0"/>
              <a:t> bevist at dette er mulig, og </a:t>
            </a:r>
            <a:r>
              <a:rPr lang="nb-NO" sz="1050" dirty="0" err="1" smtClean="0"/>
              <a:t>kostnadssynergiene</a:t>
            </a:r>
            <a:r>
              <a:rPr lang="nb-NO" sz="1050" dirty="0" smtClean="0"/>
              <a:t> materialiseres før plan. </a:t>
            </a:r>
          </a:p>
          <a:p>
            <a:pPr marL="228600" indent="-228600">
              <a:buFont typeface="+mj-lt"/>
              <a:buAutoNum type="arabicPeriod"/>
            </a:pPr>
            <a:r>
              <a:rPr lang="nb-NO" sz="1050" b="1" dirty="0" smtClean="0"/>
              <a:t>Underliggende driftsmessige forbedringer:  </a:t>
            </a:r>
            <a:r>
              <a:rPr lang="nb-NO" sz="1050" dirty="0" smtClean="0"/>
              <a:t>Selv om vi ser ut til å nå </a:t>
            </a:r>
            <a:r>
              <a:rPr lang="nb-NO" sz="1050" dirty="0" err="1" smtClean="0"/>
              <a:t>kostnadssynergiene</a:t>
            </a:r>
            <a:r>
              <a:rPr lang="nb-NO" sz="1050" dirty="0" smtClean="0"/>
              <a:t> vi satte oss, fortsetter selvsagt arbeidet med å effektivisere den </a:t>
            </a:r>
            <a:r>
              <a:rPr lang="nb-NO" sz="1050" dirty="0" err="1" smtClean="0"/>
              <a:t>utnderliggende</a:t>
            </a:r>
            <a:r>
              <a:rPr lang="nb-NO" sz="1050" dirty="0" smtClean="0"/>
              <a:t> driften. Jeg har spesielt lyst til å dra frem tre eksempler på hva noe av det vi gjennomfører: </a:t>
            </a:r>
          </a:p>
          <a:p>
            <a:pPr marL="685800" lvl="1" indent="-228600">
              <a:buFont typeface="Arial" pitchFamily="34" charset="0"/>
              <a:buChar char="•"/>
            </a:pPr>
            <a:r>
              <a:rPr lang="nb-NO" sz="1050" dirty="0" smtClean="0"/>
              <a:t>Felles IT-organisasjonen</a:t>
            </a:r>
            <a:endParaRPr lang="nb-NO" sz="1050" b="1" dirty="0" smtClean="0"/>
          </a:p>
          <a:p>
            <a:pPr marL="685800" lvl="1" indent="-228600">
              <a:buFont typeface="Arial" pitchFamily="34" charset="0"/>
              <a:buChar char="•"/>
            </a:pPr>
            <a:r>
              <a:rPr lang="nb-NO" sz="1050" dirty="0" smtClean="0"/>
              <a:t>SPP har inngått en avtale med </a:t>
            </a:r>
            <a:r>
              <a:rPr lang="nb-NO" sz="1050" dirty="0" err="1" smtClean="0"/>
              <a:t>Logica</a:t>
            </a:r>
            <a:r>
              <a:rPr lang="nb-NO" sz="1050" dirty="0" smtClean="0"/>
              <a:t> om </a:t>
            </a:r>
            <a:r>
              <a:rPr lang="nb-NO" sz="1050" dirty="0" err="1" smtClean="0"/>
              <a:t>outsorcing</a:t>
            </a:r>
            <a:r>
              <a:rPr lang="nb-NO" sz="1050" dirty="0" smtClean="0"/>
              <a:t> av administrasjonen av pensjoner for kommuner og Landsting. 32 årsverk overføres til </a:t>
            </a:r>
            <a:r>
              <a:rPr lang="nb-NO" sz="1050" dirty="0" err="1" smtClean="0"/>
              <a:t>Logica</a:t>
            </a:r>
            <a:r>
              <a:rPr lang="nb-NO" sz="1050" dirty="0" smtClean="0"/>
              <a:t> som en konsekvens av dette. Startkostnad på 10 mill som inngår i omstillingskostnadene på 30. </a:t>
            </a:r>
          </a:p>
          <a:p>
            <a:pPr marL="685800" lvl="1" indent="-228600">
              <a:buFont typeface="Arial" pitchFamily="34" charset="0"/>
              <a:buChar char="•"/>
            </a:pPr>
            <a:r>
              <a:rPr lang="nb-NO" sz="1050" dirty="0" smtClean="0"/>
              <a:t>Bemanningsreduksjon – det er kuttet nær 100 årsverk fordelt på fast ansatte og </a:t>
            </a:r>
            <a:r>
              <a:rPr lang="nb-NO" sz="1050" dirty="0" err="1" smtClean="0"/>
              <a:t>konsultenter</a:t>
            </a:r>
            <a:endParaRPr lang="nb-NO" sz="1050" dirty="0" smtClean="0"/>
          </a:p>
          <a:p>
            <a:pPr marL="685800" lvl="1" indent="-228600">
              <a:buFont typeface="Arial" pitchFamily="34" charset="0"/>
              <a:buChar char="•"/>
            </a:pPr>
            <a:endParaRPr lang="nb-NO" sz="1050" dirty="0" smtClean="0"/>
          </a:p>
        </p:txBody>
      </p:sp>
      <p:sp>
        <p:nvSpPr>
          <p:cNvPr id="8" name="Plassholder for lysbildenummer 7"/>
          <p:cNvSpPr>
            <a:spLocks noGrp="1"/>
          </p:cNvSpPr>
          <p:nvPr>
            <p:ph type="sldNum" sz="quarter" idx="10"/>
          </p:nvPr>
        </p:nvSpPr>
        <p:spPr/>
        <p:txBody>
          <a:bodyPr/>
          <a:lstStyle/>
          <a:p>
            <a:fld id="{4D356DD9-6E8F-47E0-9D55-03615D24721E}" type="slidenum">
              <a:rPr lang="nb-NO" smtClean="0"/>
              <a:pPr/>
              <a:t>8</a:t>
            </a:fld>
            <a:endParaRPr lang="nb-NO"/>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sz="1100" dirty="0" smtClean="0"/>
              <a:t>Da </a:t>
            </a:r>
            <a:r>
              <a:rPr lang="nb-NO" sz="1100" dirty="0" err="1" smtClean="0"/>
              <a:t>Storebrand</a:t>
            </a:r>
            <a:r>
              <a:rPr lang="nb-NO" sz="1100" dirty="0" smtClean="0"/>
              <a:t> tok over SPP fra Handelsbanken i desember 2007, hadde ikke SPP blitt aktivt markedsført i det svenske markedet på flere år. En av de områdene vi identifiserte for å styrke salget og SPP sitt omdømme, var dermed å gjøre SPP  mer kjent gjennom blant annet markedsføring. For å blant annet måle effekten av dette har  </a:t>
            </a:r>
            <a:r>
              <a:rPr lang="nb-NO" sz="1100" dirty="0" err="1" smtClean="0"/>
              <a:t>Storebrand</a:t>
            </a:r>
            <a:r>
              <a:rPr lang="nb-NO" sz="1100" dirty="0" smtClean="0"/>
              <a:t> og SPP en siden overtakelsen av SPP i desember 2007, kontinuerlig overvåket merkekjennskapen til SPP i Sverige.  Det er hyggelig å se at denne utvikler seg i positiv retning. </a:t>
            </a:r>
          </a:p>
          <a:p>
            <a:endParaRPr lang="nb-NO" sz="1100" dirty="0" smtClean="0"/>
          </a:p>
          <a:p>
            <a:r>
              <a:rPr lang="nb-NO" sz="1100" dirty="0" smtClean="0"/>
              <a:t>Det grafen til venstre viser er hvor mange som nevner de ulike selskapene først når de blir spurt om de kjenner til leverandører av tjenestepensjon. SPP er på en tredjeplass, opp fra en 9 plass på tilsvarende målinger foretatt for et år siden.</a:t>
            </a:r>
          </a:p>
          <a:p>
            <a:endParaRPr lang="nb-NO" sz="1100" dirty="0" smtClean="0"/>
          </a:p>
          <a:p>
            <a:r>
              <a:rPr lang="nb-NO" sz="1100" dirty="0" smtClean="0"/>
              <a:t>SPP øker </a:t>
            </a:r>
            <a:r>
              <a:rPr lang="nb-NO" sz="1100" dirty="0" err="1" smtClean="0"/>
              <a:t>nysalget</a:t>
            </a:r>
            <a:r>
              <a:rPr lang="nb-NO" sz="1100" dirty="0" smtClean="0"/>
              <a:t> sitt i 2009 med 6%. Samtidig ser en at markedet er ned med 14% . Dette betyr at SPP styrker sin markedsandel og hadde i den siste offisielle statistikken en markedsandel på 9,5% - opp 2,2% fra 7,3%. </a:t>
            </a:r>
          </a:p>
          <a:p>
            <a:endParaRPr lang="nb-NO" sz="1100" dirty="0" smtClean="0"/>
          </a:p>
          <a:p>
            <a:r>
              <a:rPr lang="nb-NO" sz="1100" dirty="0" smtClean="0"/>
              <a:t>Hoveddelen av </a:t>
            </a:r>
            <a:r>
              <a:rPr lang="nb-NO" sz="1100" dirty="0" err="1" smtClean="0"/>
              <a:t>nysalget</a:t>
            </a:r>
            <a:r>
              <a:rPr lang="nb-NO" sz="1100" dirty="0" smtClean="0"/>
              <a:t>, 55%, skjer nå innenfor fondsforsikring, som er den produktgruppen som har lavest kapitalkrav knyttet til seg.</a:t>
            </a:r>
          </a:p>
          <a:p>
            <a:endParaRPr lang="nb-NO" sz="1100" dirty="0" smtClean="0"/>
          </a:p>
          <a:p>
            <a:r>
              <a:rPr lang="nb-NO" sz="1100" dirty="0" err="1" smtClean="0"/>
              <a:t>Söderberg</a:t>
            </a:r>
            <a:r>
              <a:rPr lang="nb-NO" sz="1100" dirty="0" smtClean="0"/>
              <a:t> &amp; Partners gjennomfører hvert kvartal en analyse av tilbyderne av fondsforsikring på det svenske markedet. I denne kåringen som er delt opp i tre kategorier, og SPP scorer som eneste selskap grønt i alle kategorier. I analysen står det blant annet: ”</a:t>
            </a:r>
            <a:r>
              <a:rPr lang="sv-SE" sz="1100" b="1" dirty="0" smtClean="0"/>
              <a:t>SPP har stärkt sin position ytterligare och innehar nu toppositionen i </a:t>
            </a:r>
            <a:r>
              <a:rPr lang="sv-SE" sz="1100" b="1" dirty="0" err="1" smtClean="0"/>
              <a:t>fondslekteringsrankingen</a:t>
            </a:r>
            <a:r>
              <a:rPr lang="sv-SE" sz="1100" b="1" dirty="0" smtClean="0"/>
              <a:t> och behåller sitt gröna fondselekteringsbetyg”</a:t>
            </a:r>
            <a:endParaRPr lang="nb-NO" sz="1100" dirty="0"/>
          </a:p>
        </p:txBody>
      </p:sp>
      <p:sp>
        <p:nvSpPr>
          <p:cNvPr id="4" name="Plassholder for lysbildenummer 3"/>
          <p:cNvSpPr>
            <a:spLocks noGrp="1"/>
          </p:cNvSpPr>
          <p:nvPr>
            <p:ph type="sldNum" sz="quarter" idx="10"/>
          </p:nvPr>
        </p:nvSpPr>
        <p:spPr/>
        <p:txBody>
          <a:bodyPr/>
          <a:lstStyle/>
          <a:p>
            <a:fld id="{4D356DD9-6E8F-47E0-9D55-03615D24721E}" type="slidenum">
              <a:rPr lang="nb-NO" smtClean="0"/>
              <a:pPr/>
              <a:t>9</a:t>
            </a:fld>
            <a:endParaRPr lang="nb-NO"/>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p:spPr>
        <p:txBody>
          <a:bodyPr/>
          <a:lstStyle/>
          <a:p>
            <a:fld id="{9633D10B-1746-452F-A445-AFFD6214A8F6}" type="slidenum">
              <a:rPr lang="nb-NO"/>
              <a:pPr/>
              <a:t>10</a:t>
            </a:fld>
            <a:endParaRPr lang="nb-NO"/>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a:ln/>
        </p:spPr>
        <p:txBody>
          <a:bodyPr/>
          <a:lstStyle/>
          <a:p>
            <a:pPr eaLnBrk="1" hangingPunct="1"/>
            <a:r>
              <a:rPr lang="nb-NO" sz="1100" dirty="0" smtClean="0"/>
              <a:t>(Vi har kommunisert at realiserte </a:t>
            </a:r>
            <a:r>
              <a:rPr lang="nb-NO" sz="1100" dirty="0" err="1" smtClean="0"/>
              <a:t>kostnadssynergiene</a:t>
            </a:r>
            <a:r>
              <a:rPr lang="nb-NO" sz="1100" dirty="0" smtClean="0"/>
              <a:t> skulle være 96 (64%) pr utgangen av 2009, dette har bare vært vis i graf, og aldri sagt eksplisitt. Derimot er har vi sagt at 78% av totale </a:t>
            </a:r>
            <a:r>
              <a:rPr lang="nb-NO" sz="1100" dirty="0" err="1" smtClean="0"/>
              <a:t>synergier</a:t>
            </a:r>
            <a:r>
              <a:rPr lang="nb-NO" sz="1100" dirty="0" smtClean="0"/>
              <a:t> skal være realisert ved utgangen av 2009)</a:t>
            </a:r>
          </a:p>
          <a:p>
            <a:pPr eaLnBrk="1" hangingPunct="1"/>
            <a:endParaRPr lang="nb-NO" sz="1100" dirty="0" smtClean="0"/>
          </a:p>
          <a:p>
            <a:pPr eaLnBrk="1" hangingPunct="1"/>
            <a:r>
              <a:rPr lang="nb-NO" sz="1100" dirty="0" smtClean="0"/>
              <a:t>Realisering av </a:t>
            </a:r>
            <a:r>
              <a:rPr lang="nb-NO" sz="1100" dirty="0" err="1" smtClean="0"/>
              <a:t>kostnadsynergier</a:t>
            </a:r>
            <a:r>
              <a:rPr lang="nb-NO" sz="1100" dirty="0" smtClean="0"/>
              <a:t> viser god utvikling og ligger godt foran plan. Realiserte </a:t>
            </a:r>
            <a:r>
              <a:rPr lang="nb-NO" sz="1100" dirty="0" err="1" smtClean="0"/>
              <a:t>kostnadssynergier</a:t>
            </a:r>
            <a:r>
              <a:rPr lang="nb-NO" sz="1100" dirty="0" smtClean="0"/>
              <a:t> pr. 4. kvartal er 154 millioner kroner hvilket tilsvarer 103 % av målsetningen på 150 millioner kroner. Målsatt årlig kostnadssynergi er derfor allerede oppnådd, 12 måneder tidligere enn planlagt. Årsaken til at vi ligger foran plan er at </a:t>
            </a:r>
            <a:r>
              <a:rPr lang="nb-NO" sz="1100" dirty="0" err="1" smtClean="0"/>
              <a:t>synergiene</a:t>
            </a:r>
            <a:r>
              <a:rPr lang="nb-NO" sz="1100" dirty="0" smtClean="0"/>
              <a:t> realiseres tidligere enn lagt til grunn når målsetningene ble fastlagt i fjor. Det er spesielt </a:t>
            </a:r>
            <a:r>
              <a:rPr lang="nb-NO" sz="1100" dirty="0" err="1" smtClean="0"/>
              <a:t>lean</a:t>
            </a:r>
            <a:r>
              <a:rPr lang="nb-NO" sz="1100" dirty="0" smtClean="0"/>
              <a:t> og innkjøp som har gitt tidligere effekter enn planlagt. </a:t>
            </a:r>
          </a:p>
          <a:p>
            <a:pPr eaLnBrk="1" hangingPunct="1"/>
            <a:r>
              <a:rPr lang="nb-NO" sz="1100" dirty="0" smtClean="0"/>
              <a:t> </a:t>
            </a:r>
          </a:p>
          <a:p>
            <a:pPr eaLnBrk="1" hangingPunct="1"/>
            <a:r>
              <a:rPr lang="nb-NO" sz="1100" dirty="0" smtClean="0"/>
              <a:t>Generelt veldig god mottagelse av Lean i SPP. Prosjektene gir gode resultater med økt produktivitet.  Konsernavtaler er implementert med god effekt i SPP . I tillegg har innkjøp gitt effekter innen kjøp av konsulenter hvor avtaler med konsulentselskaper er </a:t>
            </a:r>
            <a:r>
              <a:rPr lang="nb-NO" sz="1100" dirty="0" err="1" smtClean="0"/>
              <a:t>reforhandlet</a:t>
            </a:r>
            <a:r>
              <a:rPr lang="nb-NO" sz="1100" dirty="0" smtClean="0"/>
              <a:t> og antall konsulenter er redusert. Målsetningen ble nådd i 2. kvartal, men prosjektet arbeider videre med å realisere ytterligere besparelser. </a:t>
            </a:r>
            <a:r>
              <a:rPr lang="nb-NO" sz="1100" dirty="0" err="1" smtClean="0"/>
              <a:t>SPP's</a:t>
            </a:r>
            <a:r>
              <a:rPr lang="nb-NO" sz="1100" dirty="0" smtClean="0"/>
              <a:t> midler ble vellykket overført til </a:t>
            </a:r>
            <a:r>
              <a:rPr lang="nb-NO" sz="1100" dirty="0" err="1" smtClean="0"/>
              <a:t>Storebrand</a:t>
            </a:r>
            <a:r>
              <a:rPr lang="nb-NO" sz="1100" dirty="0" smtClean="0"/>
              <a:t> Kapitalforvaltning i løpet av 1. kvartal og uttaket av </a:t>
            </a:r>
            <a:r>
              <a:rPr lang="nb-NO" sz="1100" dirty="0" err="1" smtClean="0"/>
              <a:t>synergiene</a:t>
            </a:r>
            <a:r>
              <a:rPr lang="nb-NO" sz="1100" dirty="0" smtClean="0"/>
              <a:t> følger plan. </a:t>
            </a:r>
          </a:p>
          <a:p>
            <a:pPr eaLnBrk="1" hangingPunct="1"/>
            <a:endParaRPr lang="nb-NO" sz="1100" dirty="0" smtClean="0"/>
          </a:p>
          <a:p>
            <a:pPr eaLnBrk="1" hangingPunct="1"/>
            <a:r>
              <a:rPr lang="nb-NO" sz="1100" dirty="0" smtClean="0"/>
              <a:t>Hva gjelder IT infrastruktur ser vi at det lønner seg å være stor, og vi har kunnet </a:t>
            </a:r>
            <a:r>
              <a:rPr lang="nb-NO" sz="1100" dirty="0" err="1" smtClean="0"/>
              <a:t>reforhandle</a:t>
            </a:r>
            <a:r>
              <a:rPr lang="nb-NO" sz="1100" dirty="0" smtClean="0"/>
              <a:t> kontrakter med leverandører av IT systemer og oppnådd bedre betingelser som en følge av dette.</a:t>
            </a:r>
          </a:p>
          <a:p>
            <a:pPr eaLnBrk="1" hangingPunct="1"/>
            <a:endParaRPr lang="nb-NO" sz="1100" dirty="0" smtClean="0"/>
          </a:p>
          <a:p>
            <a:pPr eaLnBrk="1" hangingPunct="1"/>
            <a:r>
              <a:rPr lang="nb-NO" sz="1100" dirty="0" smtClean="0"/>
              <a:t>Vi vil komme med avsluttende rapportering på </a:t>
            </a:r>
            <a:r>
              <a:rPr lang="nb-NO" sz="1100" dirty="0" err="1" smtClean="0"/>
              <a:t>synergiene</a:t>
            </a:r>
            <a:r>
              <a:rPr lang="nb-NO" sz="1100" dirty="0" smtClean="0"/>
              <a:t>, når vi slipper 1. kvartal 2010 tallene 5. mai</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Rectangle 7"/>
          <p:cNvSpPr txBox="1">
            <a:spLocks noGrp="1" noChangeArrowheads="1"/>
          </p:cNvSpPr>
          <p:nvPr/>
        </p:nvSpPr>
        <p:spPr bwMode="auto">
          <a:xfrm>
            <a:off x="3778250" y="9428163"/>
            <a:ext cx="2889250" cy="496887"/>
          </a:xfrm>
          <a:prstGeom prst="rect">
            <a:avLst/>
          </a:prstGeom>
          <a:noFill/>
          <a:ln w="9525">
            <a:noFill/>
            <a:miter lim="800000"/>
            <a:headEnd/>
            <a:tailEnd/>
          </a:ln>
        </p:spPr>
        <p:txBody>
          <a:bodyPr anchor="b"/>
          <a:lstStyle/>
          <a:p>
            <a:pPr algn="r"/>
            <a:fld id="{BB2B35CD-E2C0-42E2-8A63-650328393613}" type="slidenum">
              <a:rPr lang="nb-NO" sz="1200">
                <a:latin typeface="Times New Roman" pitchFamily="18" charset="0"/>
              </a:rPr>
              <a:pPr algn="r"/>
              <a:t>11</a:t>
            </a:fld>
            <a:endParaRPr lang="nb-NO" sz="1200">
              <a:latin typeface="Times New Roman" pitchFamily="18" charset="0"/>
            </a:endParaRPr>
          </a:p>
        </p:txBody>
      </p:sp>
      <p:sp>
        <p:nvSpPr>
          <p:cNvPr id="630787" name="Rectangle 2"/>
          <p:cNvSpPr>
            <a:spLocks noGrp="1" noRot="1" noChangeAspect="1" noChangeArrowheads="1" noTextEdit="1"/>
          </p:cNvSpPr>
          <p:nvPr>
            <p:ph type="sldImg"/>
          </p:nvPr>
        </p:nvSpPr>
        <p:spPr>
          <a:xfrm>
            <a:off x="860425" y="746125"/>
            <a:ext cx="4960938" cy="3721100"/>
          </a:xfrm>
          <a:ln/>
        </p:spPr>
      </p:sp>
      <p:sp>
        <p:nvSpPr>
          <p:cNvPr id="630789" name="Rectangle 5"/>
          <p:cNvSpPr>
            <a:spLocks noGrp="1" noChangeArrowheads="1"/>
          </p:cNvSpPr>
          <p:nvPr>
            <p:ph type="body" idx="1"/>
          </p:nvPr>
        </p:nvSpPr>
        <p:spPr/>
        <p:txBody>
          <a:bodyPr/>
          <a:lstStyle/>
          <a:p>
            <a:r>
              <a:rPr lang="nb-NO" sz="1100" dirty="0" smtClean="0"/>
              <a:t>2009 har gitt god </a:t>
            </a:r>
            <a:r>
              <a:rPr lang="nb-NO" sz="1100" dirty="0" err="1" smtClean="0"/>
              <a:t>mervedriskapning</a:t>
            </a:r>
            <a:r>
              <a:rPr lang="nb-NO" sz="1100" dirty="0" smtClean="0"/>
              <a:t> i Kapitalforvaltningsvirksomheten. Av totale inntekter på 209 millioner, ligger det et netto avkastningsbasert resultat på 91 millioner kroner. For øvrig er det en positiv utvikling i volumbaserte honorarer</a:t>
            </a:r>
          </a:p>
          <a:p>
            <a:endParaRPr lang="nb-NO" sz="1100" dirty="0" smtClean="0"/>
          </a:p>
          <a:p>
            <a:r>
              <a:rPr lang="nb-NO" sz="1100" dirty="0" smtClean="0"/>
              <a:t>Kostnadene har økt i 2009 sammenlignet med 2008, som en følge av overtakelsen av SPP midlene. Det forventes et stabilt kostnadsnivå på dagens nivå fremover.</a:t>
            </a:r>
          </a:p>
          <a:p>
            <a:endParaRPr lang="nb-NO" sz="1100" dirty="0" smtClean="0"/>
          </a:p>
          <a:p>
            <a:r>
              <a:rPr lang="nb-NO" sz="1100" dirty="0" smtClean="0"/>
              <a:t>Den gode avkastningen i 2009, kombinert med godt salg av både fond og diskresjonære mandater, gjør at kraften i inntjeningen inn i 2010 er som forutsatt, og tidligere kommunisert mål om og nå en inntjening på i størrelsesorden 350 millioner i 2011 står fast. 2010 vil være et ytterligere steg i den retning. På grunn av periodiseringer av avkastningsbaserte inntekter, vil hovedtyngden av resultatet også i 2010 komme i 4. kvartal, mens vi forventer kvartalsresultater i størrelsesorden 45 – 50 millioner pr kvartal frem til 4. kvartal.</a:t>
            </a:r>
          </a:p>
          <a:p>
            <a:pPr marL="180975" indent="-180975">
              <a:buFontTx/>
              <a:buChar char="•"/>
            </a:pPr>
            <a:endParaRPr lang="nb-NO" sz="1100" dirty="0"/>
          </a:p>
        </p:txBody>
      </p:sp>
      <p:sp>
        <p:nvSpPr>
          <p:cNvPr id="9" name="Plassholder for lysbildenummer 8"/>
          <p:cNvSpPr>
            <a:spLocks noGrp="1"/>
          </p:cNvSpPr>
          <p:nvPr>
            <p:ph type="sldNum" sz="quarter" idx="10"/>
          </p:nvPr>
        </p:nvSpPr>
        <p:spPr/>
        <p:txBody>
          <a:bodyPr/>
          <a:lstStyle/>
          <a:p>
            <a:fld id="{4D356DD9-6E8F-47E0-9D55-03615D24721E}" type="slidenum">
              <a:rPr lang="nb-NO" smtClean="0"/>
              <a:pPr/>
              <a:t>11</a:t>
            </a:fld>
            <a:endParaRPr lang="nb-NO"/>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Rectangle 2"/>
          <p:cNvSpPr>
            <a:spLocks noGrp="1" noRot="1" noChangeAspect="1" noChangeArrowheads="1" noTextEdit="1"/>
          </p:cNvSpPr>
          <p:nvPr>
            <p:ph type="sldImg"/>
          </p:nvPr>
        </p:nvSpPr>
        <p:spPr>
          <a:ln/>
        </p:spPr>
      </p:sp>
      <p:sp>
        <p:nvSpPr>
          <p:cNvPr id="640003" name="Rectangle 3"/>
          <p:cNvSpPr>
            <a:spLocks noGrp="1" noChangeArrowheads="1"/>
          </p:cNvSpPr>
          <p:nvPr>
            <p:ph type="body" idx="1"/>
          </p:nvPr>
        </p:nvSpPr>
        <p:spPr/>
        <p:txBody>
          <a:bodyPr/>
          <a:lstStyle/>
          <a:p>
            <a:pPr>
              <a:lnSpc>
                <a:spcPct val="90000"/>
              </a:lnSpc>
            </a:pPr>
            <a:r>
              <a:rPr lang="nb-NO" dirty="0" smtClean="0"/>
              <a:t>Avkastningen i </a:t>
            </a:r>
            <a:r>
              <a:rPr lang="nb-NO" dirty="0" err="1" smtClean="0"/>
              <a:t>Storebrand</a:t>
            </a:r>
            <a:r>
              <a:rPr lang="nb-NO" dirty="0" smtClean="0"/>
              <a:t> Kapitalforvaltning har vært god i 2009. Blant annet er det skapt merverdier ut over indeksavkastning på 977 millioner kroner gjennom året. Det er god avkastning i både aksje og renteporteføljer, både absolutt og relativt sett. Av 10 internt forvaltede alfa mandater, har alle 10 mandater gitt avkastning over indeks. </a:t>
            </a:r>
          </a:p>
          <a:p>
            <a:pPr>
              <a:lnSpc>
                <a:spcPct val="90000"/>
              </a:lnSpc>
            </a:pPr>
            <a:endParaRPr lang="nb-NO" dirty="0" smtClean="0"/>
          </a:p>
          <a:p>
            <a:pPr>
              <a:lnSpc>
                <a:spcPct val="90000"/>
              </a:lnSpc>
            </a:pPr>
            <a:r>
              <a:rPr lang="nb-NO" dirty="0" smtClean="0"/>
              <a:t>I alt har 90% av aktive forvaltede </a:t>
            </a:r>
            <a:r>
              <a:rPr lang="nb-NO" dirty="0" err="1" smtClean="0"/>
              <a:t>Storebrand</a:t>
            </a:r>
            <a:r>
              <a:rPr lang="nb-NO" dirty="0" smtClean="0"/>
              <a:t> fond hatt en avkastning bedre enn indeks i 2009. Om man måler over lengre tid, som man skal gjøre når man ser på fondsutvikling, har 64% av fondene slått sine referanseindekser siste 5 år. Dette er etter at forvaltningshonorarer er trukket.</a:t>
            </a:r>
          </a:p>
          <a:p>
            <a:pPr>
              <a:lnSpc>
                <a:spcPct val="90000"/>
              </a:lnSpc>
            </a:pPr>
            <a:endParaRPr lang="nb-NO" dirty="0" smtClean="0"/>
          </a:p>
          <a:p>
            <a:pPr>
              <a:lnSpc>
                <a:spcPct val="90000"/>
              </a:lnSpc>
            </a:pPr>
            <a:r>
              <a:rPr lang="nb-NO" dirty="0" smtClean="0"/>
              <a:t>Høsten 2009 inngikk SPP Fonder et </a:t>
            </a:r>
            <a:r>
              <a:rPr lang="nb-NO" dirty="0" err="1" smtClean="0"/>
              <a:t>sammarbeid</a:t>
            </a:r>
            <a:r>
              <a:rPr lang="nb-NO" dirty="0" smtClean="0"/>
              <a:t> med SWEDBANK hvor SPP fonder ble en del av deres Fondstorg. Vi så allerede god effekt av dette på nytegning i SPP Fonder i 2009.</a:t>
            </a:r>
          </a:p>
          <a:p>
            <a:pPr>
              <a:lnSpc>
                <a:spcPct val="90000"/>
              </a:lnSpc>
            </a:pPr>
            <a:endParaRPr lang="nb-NO" dirty="0"/>
          </a:p>
        </p:txBody>
      </p:sp>
      <p:sp>
        <p:nvSpPr>
          <p:cNvPr id="8" name="Plassholder for lysbildenummer 7"/>
          <p:cNvSpPr>
            <a:spLocks noGrp="1"/>
          </p:cNvSpPr>
          <p:nvPr>
            <p:ph type="sldNum" sz="quarter" idx="10"/>
          </p:nvPr>
        </p:nvSpPr>
        <p:spPr/>
        <p:txBody>
          <a:bodyPr/>
          <a:lstStyle/>
          <a:p>
            <a:fld id="{4D356DD9-6E8F-47E0-9D55-03615D24721E}" type="slidenum">
              <a:rPr lang="nb-NO" smtClean="0"/>
              <a:pPr/>
              <a:t>12</a:t>
            </a:fld>
            <a:endParaRPr lang="nb-NO"/>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Rectangle 2"/>
          <p:cNvSpPr>
            <a:spLocks noGrp="1" noRot="1" noChangeAspect="1" noChangeArrowheads="1" noTextEdit="1"/>
          </p:cNvSpPr>
          <p:nvPr>
            <p:ph type="sldImg"/>
          </p:nvPr>
        </p:nvSpPr>
        <p:spPr>
          <a:ln/>
        </p:spPr>
      </p:sp>
      <p:sp>
        <p:nvSpPr>
          <p:cNvPr id="640003" name="Rectangle 3"/>
          <p:cNvSpPr>
            <a:spLocks noGrp="1" noChangeArrowheads="1"/>
          </p:cNvSpPr>
          <p:nvPr>
            <p:ph type="body" idx="1"/>
          </p:nvPr>
        </p:nvSpPr>
        <p:spPr/>
        <p:txBody>
          <a:bodyPr/>
          <a:lstStyle/>
          <a:p>
            <a:pPr>
              <a:lnSpc>
                <a:spcPct val="90000"/>
              </a:lnSpc>
            </a:pPr>
            <a:r>
              <a:rPr lang="nb-NO" dirty="0" smtClean="0"/>
              <a:t>To ”tilfeldige” avisoppslag fra </a:t>
            </a:r>
            <a:r>
              <a:rPr lang="nb-NO" dirty="0" err="1" smtClean="0"/>
              <a:t>Finansavsien</a:t>
            </a:r>
            <a:r>
              <a:rPr lang="nb-NO" dirty="0" smtClean="0"/>
              <a:t> de siste to månedene. De vi ser på bildene er Alf Inge Gjerde som forvalter Aksjefondet </a:t>
            </a:r>
            <a:r>
              <a:rPr lang="nb-NO" dirty="0" err="1" smtClean="0"/>
              <a:t>Storebrand</a:t>
            </a:r>
            <a:r>
              <a:rPr lang="nb-NO" dirty="0" smtClean="0"/>
              <a:t> Aksje Innland som er det eneste fondet med norsk mandat som har slått hovedindeksen på Oslo Børs hvert eneste år fra 2000 til 2009.</a:t>
            </a:r>
          </a:p>
          <a:p>
            <a:pPr>
              <a:lnSpc>
                <a:spcPct val="90000"/>
              </a:lnSpc>
            </a:pPr>
            <a:endParaRPr lang="nb-NO" dirty="0" smtClean="0"/>
          </a:p>
          <a:p>
            <a:pPr>
              <a:lnSpc>
                <a:spcPct val="90000"/>
              </a:lnSpc>
            </a:pPr>
            <a:r>
              <a:rPr lang="nb-NO" dirty="0" smtClean="0"/>
              <a:t>På det andre bilde figurer Andreas B. Lorentzen, som forvalter Aksjefondet </a:t>
            </a:r>
            <a:r>
              <a:rPr lang="nb-NO" dirty="0" err="1" smtClean="0"/>
              <a:t>Storebrand</a:t>
            </a:r>
            <a:r>
              <a:rPr lang="nb-NO" dirty="0" smtClean="0"/>
              <a:t> Vekst som ble kåret til årets beste fond i Finansavisen 21. desember 2009, etter en avkastning på mer enn 100% gjennom året.</a:t>
            </a:r>
          </a:p>
          <a:p>
            <a:pPr>
              <a:lnSpc>
                <a:spcPct val="90000"/>
              </a:lnSpc>
            </a:pPr>
            <a:endParaRPr lang="nb-NO" dirty="0" smtClean="0"/>
          </a:p>
          <a:p>
            <a:pPr>
              <a:lnSpc>
                <a:spcPct val="90000"/>
              </a:lnSpc>
            </a:pPr>
            <a:r>
              <a:rPr lang="nb-NO" dirty="0" smtClean="0"/>
              <a:t>Nytegningen i fond har også økt gjennom året, og totalt er det en positiv nytegning på totalt 5,4 mrd kroner i 2009, fordelt 3,4 mrd i SPP fonder og 2 mrd i </a:t>
            </a:r>
            <a:r>
              <a:rPr lang="nb-NO" dirty="0" err="1" smtClean="0"/>
              <a:t>Storebrand</a:t>
            </a:r>
            <a:r>
              <a:rPr lang="nb-NO" dirty="0" smtClean="0"/>
              <a:t> fond. Midler til forvaltning i fond økte således med 14,5 mrd til 67,5 mrd. </a:t>
            </a:r>
          </a:p>
          <a:p>
            <a:pPr>
              <a:lnSpc>
                <a:spcPct val="90000"/>
              </a:lnSpc>
            </a:pPr>
            <a:endParaRPr lang="nb-NO" dirty="0"/>
          </a:p>
        </p:txBody>
      </p:sp>
      <p:sp>
        <p:nvSpPr>
          <p:cNvPr id="8" name="Plassholder for lysbildenummer 7"/>
          <p:cNvSpPr>
            <a:spLocks noGrp="1"/>
          </p:cNvSpPr>
          <p:nvPr>
            <p:ph type="sldNum" sz="quarter" idx="10"/>
          </p:nvPr>
        </p:nvSpPr>
        <p:spPr/>
        <p:txBody>
          <a:bodyPr/>
          <a:lstStyle/>
          <a:p>
            <a:fld id="{4D356DD9-6E8F-47E0-9D55-03615D24721E}" type="slidenum">
              <a:rPr lang="nb-NO" smtClean="0"/>
              <a:pPr/>
              <a:t>13</a:t>
            </a:fld>
            <a:endParaRPr lang="nb-NO"/>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Rectangle 2"/>
          <p:cNvSpPr>
            <a:spLocks noGrp="1" noRot="1" noChangeAspect="1" noChangeArrowheads="1" noTextEdit="1"/>
          </p:cNvSpPr>
          <p:nvPr>
            <p:ph type="sldImg"/>
          </p:nvPr>
        </p:nvSpPr>
        <p:spPr>
          <a:ln/>
        </p:spPr>
      </p:sp>
      <p:sp>
        <p:nvSpPr>
          <p:cNvPr id="154632" name="Rectangle 8"/>
          <p:cNvSpPr>
            <a:spLocks noGrp="1" noChangeArrowheads="1"/>
          </p:cNvSpPr>
          <p:nvPr>
            <p:ph type="body" idx="1"/>
          </p:nvPr>
        </p:nvSpPr>
        <p:spPr/>
        <p:txBody>
          <a:bodyPr/>
          <a:lstStyle/>
          <a:p>
            <a:pPr marL="228600" indent="-228600"/>
            <a:r>
              <a:rPr lang="nb-NO" sz="1000" dirty="0" err="1" smtClean="0"/>
              <a:t>Storebrand</a:t>
            </a:r>
            <a:r>
              <a:rPr lang="nb-NO" sz="1000" dirty="0" smtClean="0"/>
              <a:t> bank leverer et skuffende resultat for både 4. kvartal på 24 millioner og for året på 63 millioner kroner. Ring eiendomsmegling bidrar negativt med 31,6 millioner kroner i 2009.</a:t>
            </a:r>
            <a:endParaRPr lang="nb-NO" sz="1000" dirty="0"/>
          </a:p>
          <a:p>
            <a:pPr marL="228600" indent="-228600"/>
            <a:r>
              <a:rPr lang="nb-NO" sz="1000" dirty="0" smtClean="0"/>
              <a:t>Som i tidligere kvartaler er det netto renteinntekter som ikke utvikler seg tilfredsstillende. Dette skyldes at </a:t>
            </a:r>
            <a:r>
              <a:rPr lang="nb-NO" sz="1000" dirty="0" err="1" smtClean="0"/>
              <a:t>fundingkostnadene</a:t>
            </a:r>
            <a:r>
              <a:rPr lang="nb-NO" sz="1000" dirty="0" smtClean="0"/>
              <a:t> har vært høye gjennom året. Årsaken til dette har vært:</a:t>
            </a:r>
            <a:endParaRPr lang="nb-NO" sz="1000" dirty="0"/>
          </a:p>
          <a:p>
            <a:pPr marL="228600" indent="-228600">
              <a:buFontTx/>
              <a:buAutoNum type="arabicPeriod"/>
            </a:pPr>
            <a:r>
              <a:rPr lang="nb-NO" sz="1000" dirty="0"/>
              <a:t>banken gjennom finanskrisen valgte å prioritere god likviditet og har således hatt en høy </a:t>
            </a:r>
            <a:r>
              <a:rPr lang="nb-NO" sz="1000" dirty="0" smtClean="0"/>
              <a:t>likviditetsportefølje, </a:t>
            </a:r>
            <a:endParaRPr lang="nb-NO" sz="1000" dirty="0"/>
          </a:p>
          <a:p>
            <a:pPr marL="228600" indent="-228600">
              <a:buFontTx/>
              <a:buAutoNum type="arabicPeriod"/>
            </a:pPr>
            <a:r>
              <a:rPr lang="nb-NO" sz="1000" dirty="0"/>
              <a:t>I tillegg valgte man høsten 2008 å ta opp finansiering med rentebindingsperioder på 6 og 12 måneder, uten rentesikring. </a:t>
            </a:r>
            <a:r>
              <a:rPr lang="nb-NO" sz="1000" dirty="0" smtClean="0"/>
              <a:t>Dette har slått negativt gjennom året, men ikke påvirket resultat for 4. kvartal. I 4. kvartal er netto renteinntekter derimot negativt påvirket av opptak av langsiktig </a:t>
            </a:r>
            <a:r>
              <a:rPr lang="nb-NO" sz="1000" dirty="0" err="1" smtClean="0"/>
              <a:t>funding</a:t>
            </a:r>
            <a:r>
              <a:rPr lang="nb-NO" sz="1000" dirty="0" smtClean="0"/>
              <a:t>, som har økt </a:t>
            </a:r>
            <a:r>
              <a:rPr lang="nb-NO" sz="1000" dirty="0" err="1" smtClean="0"/>
              <a:t>fundingkostnadene</a:t>
            </a:r>
            <a:r>
              <a:rPr lang="nb-NO" sz="1000" dirty="0" smtClean="0"/>
              <a:t>.</a:t>
            </a:r>
            <a:endParaRPr lang="nb-NO" sz="1000" dirty="0"/>
          </a:p>
          <a:p>
            <a:pPr marL="228600" indent="-228600"/>
            <a:r>
              <a:rPr lang="nb-NO" sz="1000" dirty="0" smtClean="0"/>
              <a:t>Inn i 1. kvartal forventer man en rentenetto på om lag 1,05 prosent. Mot 0,95 prosent for 2009.</a:t>
            </a:r>
            <a:endParaRPr lang="nb-NO" sz="1000" dirty="0"/>
          </a:p>
          <a:p>
            <a:pPr marL="228600" indent="-228600"/>
            <a:r>
              <a:rPr lang="nb-NO" sz="1000" dirty="0" smtClean="0"/>
              <a:t>Kostnadene er i kvartalet påvirket av engangskostnader knyttet til blant annet omstillinger på totalt 13 millioner kroner og 25 millioner for 2009.  Bankvirksomhetens kostnadsprosent er 58 prosent i 4. kvartal.</a:t>
            </a:r>
          </a:p>
          <a:p>
            <a:pPr marL="228600" indent="-228600"/>
            <a:r>
              <a:rPr lang="nb-NO" sz="1000" dirty="0" smtClean="0"/>
              <a:t>Andre inntekter utvikler seg positivt. Det har vært en god omsetning i Hadrian Eiendom som driver med megling av næringsbygg, og også omsetningen i Ring er på vei opp og bidrar positivt til utviklingen i andre inntekter. </a:t>
            </a:r>
          </a:p>
          <a:p>
            <a:pPr marL="228600" indent="-228600"/>
            <a:r>
              <a:rPr lang="nb-NO" sz="1000" dirty="0" smtClean="0"/>
              <a:t>Balansen er solid, </a:t>
            </a:r>
          </a:p>
          <a:p>
            <a:pPr marL="228600" indent="-228600">
              <a:buFont typeface="Arial" pitchFamily="34" charset="0"/>
              <a:buChar char="•"/>
            </a:pPr>
            <a:r>
              <a:rPr lang="nb-NO" sz="1000" dirty="0" smtClean="0"/>
              <a:t>Banken har en solid boliglånsportefølje med svært lave tap. I tillegg er risikoen i utlån til næringseiendom lavere nå enn ved inngangen til 2009, </a:t>
            </a:r>
            <a:r>
              <a:rPr lang="nb-NO" sz="1000" dirty="0" err="1" smtClean="0"/>
              <a:t>b.la</a:t>
            </a:r>
            <a:r>
              <a:rPr lang="nb-NO" sz="1000" dirty="0" smtClean="0"/>
              <a:t> ved at utlån til ”utviklingseiendom” er bygget ned fra 2,8 til 1,6 mrd. Markedene for næringseiendom er i tillegg i bedring. Vi erkjenner at alle konsekvenser av finanskrisen ikke fullt ut er kjent, slik at vi forventer utlånstap i 2010 om lag på nivå  med 2009. </a:t>
            </a:r>
          </a:p>
          <a:p>
            <a:pPr marL="228600" indent="-228600"/>
            <a:endParaRPr lang="nb-NO" sz="1000" dirty="0" smtClean="0"/>
          </a:p>
          <a:p>
            <a:pPr marL="228600" indent="-228600"/>
            <a:endParaRPr lang="nb-NO" sz="1000" dirty="0" smtClean="0"/>
          </a:p>
          <a:p>
            <a:pPr marL="228600" indent="-228600"/>
            <a:endParaRPr lang="nb-NO" sz="1000" dirty="0" smtClean="0"/>
          </a:p>
          <a:p>
            <a:pPr marL="228600" indent="-228600"/>
            <a:endParaRPr lang="nb-NO" sz="1000" dirty="0"/>
          </a:p>
        </p:txBody>
      </p:sp>
      <p:sp>
        <p:nvSpPr>
          <p:cNvPr id="8" name="Plassholder for lysbildenummer 7"/>
          <p:cNvSpPr>
            <a:spLocks noGrp="1"/>
          </p:cNvSpPr>
          <p:nvPr>
            <p:ph type="sldNum" sz="quarter" idx="10"/>
          </p:nvPr>
        </p:nvSpPr>
        <p:spPr/>
        <p:txBody>
          <a:bodyPr/>
          <a:lstStyle/>
          <a:p>
            <a:fld id="{4D356DD9-6E8F-47E0-9D55-03615D24721E}" type="slidenum">
              <a:rPr lang="nb-NO" smtClean="0"/>
              <a:pPr/>
              <a:t>14</a:t>
            </a:fld>
            <a:endParaRPr lang="nb-NO"/>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B5B4F6-34D1-42A8-82A2-80137DAB0090}" type="slidenum">
              <a:rPr lang="nb-NO"/>
              <a:pPr/>
              <a:t>15</a:t>
            </a:fld>
            <a:endParaRPr lang="nb-NO"/>
          </a:p>
        </p:txBody>
      </p:sp>
      <p:sp>
        <p:nvSpPr>
          <p:cNvPr id="657410" name="Rectangle 2"/>
          <p:cNvSpPr>
            <a:spLocks noGrp="1" noRot="1" noChangeAspect="1" noChangeArrowheads="1" noTextEdit="1"/>
          </p:cNvSpPr>
          <p:nvPr>
            <p:ph type="sldImg"/>
          </p:nvPr>
        </p:nvSpPr>
        <p:spPr>
          <a:ln/>
        </p:spPr>
      </p:sp>
      <p:sp>
        <p:nvSpPr>
          <p:cNvPr id="657411" name="Rectangle 3"/>
          <p:cNvSpPr>
            <a:spLocks noGrp="1" noChangeArrowheads="1"/>
          </p:cNvSpPr>
          <p:nvPr>
            <p:ph type="body" idx="1"/>
          </p:nvPr>
        </p:nvSpPr>
        <p:spPr/>
        <p:txBody>
          <a:bodyPr/>
          <a:lstStyle/>
          <a:p>
            <a:r>
              <a:rPr lang="nb-NO" dirty="0" smtClean="0"/>
              <a:t>Da vi la frem 3. kvartalstallene, introduserte vi et nytt kostnadsprogram i banken som tar sikte på å redusere kostnadene med 10%, om lag 50 millioner kroner. I 4. kvartal er flere tiltak gjennomført, blant annet er bemanning redusert med 23 årsverk. </a:t>
            </a:r>
          </a:p>
          <a:p>
            <a:endParaRPr lang="nb-NO" dirty="0" smtClean="0"/>
          </a:p>
          <a:p>
            <a:r>
              <a:rPr lang="nb-NO" dirty="0" smtClean="0"/>
              <a:t>Andre tiltak som er under </a:t>
            </a:r>
            <a:r>
              <a:rPr lang="nb-NO" dirty="0" err="1" smtClean="0"/>
              <a:t>implentering</a:t>
            </a:r>
            <a:r>
              <a:rPr lang="nb-NO" dirty="0" smtClean="0"/>
              <a:t> er flytting av flere oppgaver til </a:t>
            </a:r>
            <a:r>
              <a:rPr lang="nb-NO" dirty="0" err="1" smtClean="0"/>
              <a:t>Storebrand</a:t>
            </a:r>
            <a:r>
              <a:rPr lang="nb-NO" dirty="0" smtClean="0"/>
              <a:t> </a:t>
            </a:r>
            <a:r>
              <a:rPr lang="nb-NO" dirty="0" err="1" smtClean="0"/>
              <a:t>Baltic</a:t>
            </a:r>
            <a:r>
              <a:rPr lang="nb-NO" dirty="0" smtClean="0"/>
              <a:t> og sanering av IT systemer.</a:t>
            </a:r>
          </a:p>
          <a:p>
            <a:endParaRPr lang="nb-NO" dirty="0" smtClean="0"/>
          </a:p>
          <a:p>
            <a:r>
              <a:rPr lang="nb-NO" dirty="0" smtClean="0"/>
              <a:t>Ring eiendomsmegling er også gjennom en fase med </a:t>
            </a:r>
            <a:r>
              <a:rPr lang="nb-NO" dirty="0" err="1" smtClean="0"/>
              <a:t>re-posisjonering</a:t>
            </a:r>
            <a:r>
              <a:rPr lang="nb-NO" dirty="0" smtClean="0"/>
              <a:t> i markedet. Som et ledd i dette samler man flere avdelinger, for å samle og utnytte kompetanse i tillegg til at det gir rene stordriftsfordeler</a:t>
            </a:r>
          </a:p>
          <a:p>
            <a:endParaRPr lang="nb-NO" dirty="0" smtClean="0"/>
          </a:p>
          <a:p>
            <a:endParaRPr lang="nb-NO" dirty="0" smtClean="0"/>
          </a:p>
          <a:p>
            <a:endParaRPr lang="nb-NO" dirty="0" smtClean="0"/>
          </a:p>
          <a:p>
            <a:r>
              <a:rPr lang="nb-NO" dirty="0" smtClean="0"/>
              <a:t>Økonomi </a:t>
            </a:r>
            <a:r>
              <a:rPr lang="nb-NO" dirty="0"/>
              <a:t>og finansdirektør Odd Arild Grefstad vil nå gå i dybden på enkelte resultat og balanseposter.</a:t>
            </a:r>
          </a:p>
          <a:p>
            <a:endParaRPr lang="nb-NO"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txBox="1">
            <a:spLocks noGrp="1" noChangeArrowheads="1"/>
          </p:cNvSpPr>
          <p:nvPr/>
        </p:nvSpPr>
        <p:spPr bwMode="auto">
          <a:xfrm>
            <a:off x="3778250" y="9428164"/>
            <a:ext cx="2889250" cy="496887"/>
          </a:xfrm>
          <a:prstGeom prst="rect">
            <a:avLst/>
          </a:prstGeom>
          <a:noFill/>
          <a:ln w="9525">
            <a:noFill/>
            <a:miter lim="800000"/>
            <a:headEnd/>
            <a:tailEnd/>
          </a:ln>
        </p:spPr>
        <p:txBody>
          <a:bodyPr anchor="b"/>
          <a:lstStyle/>
          <a:p>
            <a:pPr algn="r"/>
            <a:fld id="{5BA7EAFE-EB02-4315-A77D-84FF80570B44}" type="slidenum">
              <a:rPr lang="nb-NO" sz="1200">
                <a:latin typeface="Times New Roman" pitchFamily="18" charset="0"/>
              </a:rPr>
              <a:pPr algn="r"/>
              <a:t>16</a:t>
            </a:fld>
            <a:endParaRPr lang="nb-NO" sz="1200">
              <a:latin typeface="Times New Roman" pitchFamily="18" charset="0"/>
            </a:endParaRPr>
          </a:p>
        </p:txBody>
      </p:sp>
      <p:sp>
        <p:nvSpPr>
          <p:cNvPr id="11268" name="Rectangle 3"/>
          <p:cNvSpPr>
            <a:spLocks noGrp="1" noRot="1" noChangeAspect="1" noChangeArrowheads="1" noTextEdit="1"/>
          </p:cNvSpPr>
          <p:nvPr>
            <p:ph type="sldImg"/>
          </p:nvPr>
        </p:nvSpPr>
        <p:spPr>
          <a:xfrm>
            <a:off x="1006475" y="857250"/>
            <a:ext cx="4656138" cy="3494088"/>
          </a:xfrm>
          <a:ln w="12700" cap="flat">
            <a:solidFill>
              <a:schemeClr val="tx1"/>
            </a:solidFill>
          </a:ln>
        </p:spPr>
      </p:sp>
      <p:sp>
        <p:nvSpPr>
          <p:cNvPr id="11272" name="Rectangle 8"/>
          <p:cNvSpPr>
            <a:spLocks noGrp="1" noChangeArrowheads="1"/>
          </p:cNvSpPr>
          <p:nvPr>
            <p:ph type="body" idx="1"/>
          </p:nvPr>
        </p:nvSpPr>
        <p:spPr>
          <a:xfrm>
            <a:off x="666750" y="4606129"/>
            <a:ext cx="5335588" cy="4575971"/>
          </a:xfrm>
        </p:spPr>
        <p:txBody>
          <a:bodyPr/>
          <a:lstStyle/>
          <a:p>
            <a:pPr marL="228600" indent="-228600">
              <a:lnSpc>
                <a:spcPct val="80000"/>
              </a:lnSpc>
            </a:pPr>
            <a:r>
              <a:rPr lang="nb-NO" sz="1050" dirty="0" smtClean="0"/>
              <a:t>Resultatet i </a:t>
            </a:r>
            <a:r>
              <a:rPr lang="nb-NO" sz="1050" dirty="0" err="1" smtClean="0"/>
              <a:t>livselskapet</a:t>
            </a:r>
            <a:r>
              <a:rPr lang="nb-NO" sz="1050" dirty="0" smtClean="0"/>
              <a:t> er langt på vei som forventet av markedet. Om jeg skal trekke frem tre ting ved resultatet er det følgende (animasjon lagt inn):</a:t>
            </a:r>
          </a:p>
          <a:p>
            <a:pPr marL="228600" indent="-228600">
              <a:lnSpc>
                <a:spcPct val="80000"/>
              </a:lnSpc>
            </a:pPr>
            <a:endParaRPr lang="nb-NO" sz="1050" dirty="0" smtClean="0"/>
          </a:p>
          <a:p>
            <a:pPr marL="228600" indent="-228600">
              <a:lnSpc>
                <a:spcPct val="80000"/>
              </a:lnSpc>
              <a:buFont typeface="+mj-lt"/>
              <a:buAutoNum type="arabicPeriod"/>
            </a:pPr>
            <a:r>
              <a:rPr lang="nb-NO" sz="1050" dirty="0" smtClean="0"/>
              <a:t>Administrasjonsresultatet utvikler seg i positiv retning, og er i 4. kvartal påvirket av enkelte engangskostnader. Den underliggende trenden i resultatet er således positivt, og vi føler oss trygge på å levere positive administrasjonsresultater i 2010.</a:t>
            </a:r>
          </a:p>
          <a:p>
            <a:pPr marL="228600" indent="-228600">
              <a:lnSpc>
                <a:spcPct val="80000"/>
              </a:lnSpc>
              <a:buFont typeface="+mj-lt"/>
              <a:buAutoNum type="arabicPeriod"/>
            </a:pPr>
            <a:endParaRPr lang="nb-NO" sz="1050" dirty="0" smtClean="0"/>
          </a:p>
          <a:p>
            <a:pPr marL="228600" indent="-228600">
              <a:lnSpc>
                <a:spcPct val="80000"/>
              </a:lnSpc>
              <a:buFont typeface="+mj-lt"/>
              <a:buAutoNum type="arabicPeriod"/>
            </a:pPr>
            <a:r>
              <a:rPr lang="nb-NO" sz="1050" dirty="0" smtClean="0"/>
              <a:t>For 2010 er det prioritert å bygge bufferkapital fremfor å ta overskuddsdeling for produkter med overskuddsdeling. Totalt er det i disse porteføljene bygd om lag 250 millioner. Om dette ikke hadde vært gjort, ville de 17 millionene dere ser her, vært om lag 77 millioner i stedet. </a:t>
            </a:r>
          </a:p>
          <a:p>
            <a:pPr marL="228600" indent="-228600">
              <a:lnSpc>
                <a:spcPct val="80000"/>
              </a:lnSpc>
              <a:buFont typeface="+mj-lt"/>
              <a:buAutoNum type="arabicPeriod"/>
            </a:pPr>
            <a:endParaRPr lang="nb-NO" sz="1050" dirty="0" smtClean="0"/>
          </a:p>
          <a:p>
            <a:pPr marL="228600" indent="-228600">
              <a:lnSpc>
                <a:spcPct val="80000"/>
              </a:lnSpc>
              <a:buFont typeface="+mj-lt"/>
              <a:buAutoNum type="arabicPeriod"/>
            </a:pPr>
            <a:r>
              <a:rPr lang="nb-NO" sz="1050" dirty="0" smtClean="0"/>
              <a:t>Pris på rentegaranti og fortjeneste risiko kommer inn på 125 millioner i kvartalet. Og 478 millioner for året under ett. Som vi har kommunisert i høst, vil linjen i regnskapet Pris på rentegarant øke i 2010. Vi ser at denne har økt i 4. kvartal til 125 millioner fra 118 millioner forrige kvartal Tilsvarende tall for 1. kvartal vil være i overkant av 140 millioner. Dette skyldes både margin og volumutvikling.</a:t>
            </a:r>
          </a:p>
          <a:p>
            <a:pPr marL="228600" indent="-228600">
              <a:lnSpc>
                <a:spcPct val="80000"/>
              </a:lnSpc>
              <a:buFont typeface="+mj-lt"/>
              <a:buAutoNum type="arabicPeriod"/>
            </a:pPr>
            <a:endParaRPr lang="nb-NO" sz="1050" dirty="0" smtClean="0"/>
          </a:p>
          <a:p>
            <a:pPr marL="228600" indent="-228600">
              <a:lnSpc>
                <a:spcPct val="80000"/>
              </a:lnSpc>
            </a:pPr>
            <a:endParaRPr lang="nb-NO" sz="1050" dirty="0" smtClean="0"/>
          </a:p>
          <a:p>
            <a:pPr marL="228600" indent="-228600">
              <a:lnSpc>
                <a:spcPct val="80000"/>
              </a:lnSpc>
            </a:pPr>
            <a:r>
              <a:rPr lang="nb-NO" sz="1050" dirty="0" smtClean="0"/>
              <a:t> </a:t>
            </a:r>
            <a:endParaRPr lang="nb-NO" sz="1050" dirty="0"/>
          </a:p>
        </p:txBody>
      </p:sp>
      <p:sp>
        <p:nvSpPr>
          <p:cNvPr id="9" name="Plassholder for lysbildenummer 8"/>
          <p:cNvSpPr>
            <a:spLocks noGrp="1"/>
          </p:cNvSpPr>
          <p:nvPr>
            <p:ph type="sldNum" sz="quarter" idx="10"/>
          </p:nvPr>
        </p:nvSpPr>
        <p:spPr/>
        <p:txBody>
          <a:bodyPr/>
          <a:lstStyle/>
          <a:p>
            <a:fld id="{4D356DD9-6E8F-47E0-9D55-03615D24721E}" type="slidenum">
              <a:rPr lang="nb-NO" smtClean="0"/>
              <a:pPr/>
              <a:t>16</a:t>
            </a:fld>
            <a:endParaRPr lang="nb-NO"/>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4" name="Plassholder for lysbildenummer 3"/>
          <p:cNvSpPr>
            <a:spLocks noGrp="1"/>
          </p:cNvSpPr>
          <p:nvPr>
            <p:ph type="sldNum" sz="quarter" idx="10"/>
          </p:nvPr>
        </p:nvSpPr>
        <p:spPr/>
        <p:txBody>
          <a:bodyPr/>
          <a:lstStyle/>
          <a:p>
            <a:fld id="{4D356DD9-6E8F-47E0-9D55-03615D24721E}" type="slidenum">
              <a:rPr lang="nb-NO" smtClean="0"/>
              <a:pPr/>
              <a:t>17</a:t>
            </a:fld>
            <a:endParaRPr lang="nb-NO"/>
          </a:p>
        </p:txBody>
      </p:sp>
      <p:sp>
        <p:nvSpPr>
          <p:cNvPr id="5" name="Rectangle 3"/>
          <p:cNvSpPr>
            <a:spLocks noGrp="1" noChangeArrowheads="1"/>
          </p:cNvSpPr>
          <p:nvPr>
            <p:ph type="body" idx="3"/>
          </p:nvPr>
        </p:nvSpPr>
        <p:spPr>
          <a:xfrm>
            <a:off x="666750" y="4714875"/>
            <a:ext cx="5335588" cy="4467225"/>
          </a:xfrm>
        </p:spPr>
        <p:txBody>
          <a:bodyPr/>
          <a:lstStyle/>
          <a:p>
            <a:pPr marL="228600" indent="-228600">
              <a:lnSpc>
                <a:spcPct val="90000"/>
              </a:lnSpc>
            </a:pPr>
            <a:r>
              <a:rPr lang="nb-NO" sz="1100" dirty="0" smtClean="0"/>
              <a:t>Etter innføringen av ny </a:t>
            </a:r>
            <a:r>
              <a:rPr lang="nb-NO" sz="1100" dirty="0" err="1" smtClean="0"/>
              <a:t>livlov</a:t>
            </a:r>
            <a:r>
              <a:rPr lang="nb-NO" sz="1100" dirty="0" smtClean="0"/>
              <a:t> i 2008, ble bufferkapitalen individualisert ned på den enkelte kontrakt. Dette har ført til at </a:t>
            </a:r>
            <a:r>
              <a:rPr lang="nb-NO" sz="1100" dirty="0" err="1" smtClean="0"/>
              <a:t>Storebrand</a:t>
            </a:r>
            <a:r>
              <a:rPr lang="nb-NO" sz="1100" dirty="0" smtClean="0"/>
              <a:t> har valgt å dele opp porteføljene i flere underporteføljer.</a:t>
            </a:r>
          </a:p>
          <a:p>
            <a:pPr marL="228600" indent="-228600">
              <a:lnSpc>
                <a:spcPct val="90000"/>
              </a:lnSpc>
            </a:pPr>
            <a:endParaRPr lang="nb-NO" sz="1100" dirty="0" smtClean="0"/>
          </a:p>
          <a:p>
            <a:pPr marL="228600" indent="-228600">
              <a:lnSpc>
                <a:spcPct val="90000"/>
              </a:lnSpc>
            </a:pPr>
            <a:r>
              <a:rPr lang="nb-NO" sz="1100" dirty="0" smtClean="0"/>
              <a:t>For den </a:t>
            </a:r>
            <a:r>
              <a:rPr lang="nb-NO" sz="1100" dirty="0" err="1" smtClean="0"/>
              <a:t>fee</a:t>
            </a:r>
            <a:r>
              <a:rPr lang="nb-NO" sz="1100" dirty="0" smtClean="0"/>
              <a:t> baserte Kollektiv Ytelse, ble dette gjort allerede ved inngangen til 2008. Da basert på å kunne tilby våre kunder, ulik forvaltning i tråd med det kunden ønsket. Vi </a:t>
            </a:r>
            <a:r>
              <a:rPr lang="nb-NO" sz="1100" dirty="0" err="1" smtClean="0"/>
              <a:t>oppererer</a:t>
            </a:r>
            <a:r>
              <a:rPr lang="nb-NO" sz="1100" dirty="0" smtClean="0"/>
              <a:t> derfor med 4 ulike underkategorier for kollektiv ytelse (i tillegg kommer 5-års produktet og Felleskjøpet), som har porteføljer hvor aksjeandelen varierer fra 4 % til 20% for den mest offensive porteføljen. I snitt 9% for hele den aktive bestanden.</a:t>
            </a:r>
          </a:p>
          <a:p>
            <a:pPr marL="228600" indent="-228600">
              <a:lnSpc>
                <a:spcPct val="90000"/>
              </a:lnSpc>
            </a:pPr>
            <a:endParaRPr lang="nb-NO" sz="1100" dirty="0" smtClean="0"/>
          </a:p>
          <a:p>
            <a:r>
              <a:rPr lang="nb-NO" sz="1100" dirty="0" smtClean="0"/>
              <a:t>Nytt fra og med årsskifte er at vi også deler opp fripolisebestanden i tre undergrupper, basert på Tilleggsavsetninger i kontraktene. Dette er tilsvarende grep som ble gjort i SPP ved innføringen av garantigrupper, som vi har god erfaring med. Prinsippet er at det blir feil å forvalte kontrakter med liten eller ingen bufferkapital på samme måte som kontrakter med mye buffere. </a:t>
            </a:r>
          </a:p>
          <a:p>
            <a:r>
              <a:rPr lang="nb-NO" sz="1100" dirty="0" smtClean="0"/>
              <a:t> </a:t>
            </a:r>
          </a:p>
          <a:p>
            <a:r>
              <a:rPr lang="nb-NO" sz="1100" dirty="0" smtClean="0"/>
              <a:t>Ved å dele opp forvaltningen i tre undergrupper ser, ender man på tre porteføljer, hvor aksjeandelen er henholdsvis 5, 10 og 20 prosent ved inngangen til 2010. </a:t>
            </a:r>
          </a:p>
          <a:p>
            <a:r>
              <a:rPr lang="nb-NO" sz="1100" dirty="0" smtClean="0"/>
              <a:t> </a:t>
            </a:r>
          </a:p>
          <a:p>
            <a:r>
              <a:rPr lang="nb-NO" sz="1100" dirty="0" smtClean="0"/>
              <a:t>Omleggingen fører for øvrig til at kundene får en aktivaprofil bedre tilpasset sin kontrakt og en høyere forventet avkastning. Dette betyr at de fripolisene med middels eller mye tilleggsavsetninger går fra 6% aksjeandel ved 3. kvartal til hhv 10 og 20 % nå. De fripolisene som har lite eller ingen TA, blir stående med tilnærmet lik aksjeeksponering som </a:t>
            </a:r>
            <a:r>
              <a:rPr lang="nb-NO" sz="1100" dirty="0" err="1" smtClean="0"/>
              <a:t>tidliger</a:t>
            </a:r>
            <a:r>
              <a:rPr lang="nb-NO" sz="1100" dirty="0" smtClean="0"/>
              <a:t>.</a:t>
            </a:r>
          </a:p>
          <a:p>
            <a:r>
              <a:rPr lang="nb-NO" sz="1100" dirty="0" smtClean="0"/>
              <a:t>For eier fører omleggingen til en mer risikohåndterbar portefølje med redusert risiko.</a:t>
            </a:r>
          </a:p>
          <a:p>
            <a:pPr marL="228600" indent="-228600">
              <a:lnSpc>
                <a:spcPct val="90000"/>
              </a:lnSpc>
            </a:pPr>
            <a:r>
              <a:rPr lang="nb-NO" sz="1100" dirty="0" smtClean="0"/>
              <a:t>  </a:t>
            </a:r>
            <a:endParaRPr lang="nb-NO" sz="1100"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50" name="Rectangle 2"/>
          <p:cNvSpPr>
            <a:spLocks noGrp="1" noRot="1" noChangeAspect="1" noChangeArrowheads="1" noTextEdit="1"/>
          </p:cNvSpPr>
          <p:nvPr>
            <p:ph type="sldImg"/>
          </p:nvPr>
        </p:nvSpPr>
        <p:spPr>
          <a:ln/>
        </p:spPr>
      </p:sp>
      <p:sp>
        <p:nvSpPr>
          <p:cNvPr id="667651" name="Rectangle 3"/>
          <p:cNvSpPr>
            <a:spLocks noGrp="1" noChangeArrowheads="1"/>
          </p:cNvSpPr>
          <p:nvPr>
            <p:ph type="body" idx="1"/>
          </p:nvPr>
        </p:nvSpPr>
        <p:spPr/>
        <p:txBody>
          <a:bodyPr/>
          <a:lstStyle/>
          <a:p>
            <a:pPr marL="228600" indent="-228600"/>
            <a:r>
              <a:rPr lang="nb-NO" sz="1000" dirty="0" smtClean="0"/>
              <a:t>En </a:t>
            </a:r>
            <a:r>
              <a:rPr lang="nb-NO" sz="1000" dirty="0"/>
              <a:t>nærmere analyse av </a:t>
            </a:r>
            <a:r>
              <a:rPr lang="nb-NO" sz="1000" dirty="0" err="1"/>
              <a:t>finansresulatet</a:t>
            </a:r>
            <a:r>
              <a:rPr lang="nb-NO" sz="1000" dirty="0"/>
              <a:t> på </a:t>
            </a:r>
            <a:r>
              <a:rPr lang="nb-NO" sz="1000" dirty="0" smtClean="0"/>
              <a:t>245 </a:t>
            </a:r>
            <a:r>
              <a:rPr lang="nb-NO" sz="1000" dirty="0"/>
              <a:t>millioner i SPP i </a:t>
            </a:r>
            <a:r>
              <a:rPr lang="nb-NO" sz="1000" dirty="0" smtClean="0"/>
              <a:t>kvartalet kan i korthet deles i to</a:t>
            </a:r>
          </a:p>
          <a:p>
            <a:pPr marL="228600" indent="-228600"/>
            <a:endParaRPr lang="nb-NO" sz="1000" dirty="0" smtClean="0"/>
          </a:p>
          <a:p>
            <a:pPr marL="228600" indent="-228600">
              <a:buFont typeface="+mj-lt"/>
              <a:buAutoNum type="arabicPeriod"/>
            </a:pPr>
            <a:r>
              <a:rPr lang="nb-NO" sz="1000" b="1" dirty="0" smtClean="0"/>
              <a:t>Ordinært resultat:</a:t>
            </a:r>
            <a:endParaRPr lang="nb-NO" sz="1000" b="1" dirty="0"/>
          </a:p>
          <a:p>
            <a:pPr marL="447675" lvl="1" indent="9525"/>
            <a:r>
              <a:rPr lang="nb-NO" sz="1000" dirty="0" smtClean="0"/>
              <a:t>Stabile </a:t>
            </a:r>
            <a:r>
              <a:rPr lang="nb-NO" sz="1000" dirty="0"/>
              <a:t>renter gir stabile forpliktelser i perioden, </a:t>
            </a:r>
            <a:r>
              <a:rPr lang="nb-NO" sz="1000" dirty="0" smtClean="0"/>
              <a:t>mens aksjeoppgangen har bidratt til både overskuddsdeling på 75 millioner og en gjenvinning av LKT på 148 millioner, når man ser bort fra engangseffekter. </a:t>
            </a:r>
            <a:endParaRPr lang="nb-NO" sz="1000" dirty="0"/>
          </a:p>
          <a:p>
            <a:pPr marL="228600" indent="-228600"/>
            <a:endParaRPr lang="nb-NO" sz="1000" dirty="0"/>
          </a:p>
          <a:p>
            <a:pPr marL="447675" lvl="1" indent="9525"/>
            <a:r>
              <a:rPr lang="nb-NO" sz="1000" dirty="0" smtClean="0"/>
              <a:t>Som </a:t>
            </a:r>
            <a:r>
              <a:rPr lang="nb-NO" sz="1000" dirty="0"/>
              <a:t>tidligere er det en </a:t>
            </a:r>
            <a:r>
              <a:rPr lang="nb-NO" sz="1000" dirty="0" err="1"/>
              <a:t>lekasje</a:t>
            </a:r>
            <a:r>
              <a:rPr lang="nb-NO" sz="1000" dirty="0"/>
              <a:t> i tilbakeføringen av LKT gjennom et negativt </a:t>
            </a:r>
            <a:r>
              <a:rPr lang="nb-NO" sz="1000" dirty="0" err="1"/>
              <a:t>hedge</a:t>
            </a:r>
            <a:r>
              <a:rPr lang="nb-NO" sz="1000" dirty="0"/>
              <a:t> resultat. </a:t>
            </a:r>
            <a:r>
              <a:rPr lang="nb-NO" sz="1000" dirty="0" smtClean="0"/>
              <a:t>Av </a:t>
            </a:r>
            <a:r>
              <a:rPr lang="nb-NO" sz="1000" dirty="0"/>
              <a:t>total aksjeeksponering er deler av denne mot kontrakter med </a:t>
            </a:r>
            <a:r>
              <a:rPr lang="nb-NO" sz="1000" dirty="0" err="1"/>
              <a:t>kudnebuffere</a:t>
            </a:r>
            <a:r>
              <a:rPr lang="nb-NO" sz="1000" dirty="0"/>
              <a:t> (VÅ) og deler mot kontrakter som ikke har buffere (LKT). En aksjeoppgang i sistnevnte vil ha en direkte positivt resultat, og en aksjenedgang vil gi et tap</a:t>
            </a:r>
            <a:r>
              <a:rPr lang="nb-NO" sz="1000" dirty="0" smtClean="0"/>
              <a:t>. For å sikre seg mot potensielle tap fra en aksjenedgang, er deler av denne eksponeringen sikret. Ved utgangen av 4. kvartal var </a:t>
            </a:r>
            <a:r>
              <a:rPr lang="nb-NO" sz="1000" dirty="0" err="1" smtClean="0"/>
              <a:t>hedgen</a:t>
            </a:r>
            <a:r>
              <a:rPr lang="nb-NO" sz="1000" dirty="0" smtClean="0"/>
              <a:t> 1/3 av egenkapitalens aksjeeksponering.</a:t>
            </a:r>
          </a:p>
          <a:p>
            <a:pPr marL="228600" indent="-228600"/>
            <a:endParaRPr lang="nb-NO" sz="1000" dirty="0"/>
          </a:p>
          <a:p>
            <a:pPr marL="228600" indent="-228600">
              <a:buFont typeface="+mj-lt"/>
              <a:buAutoNum type="arabicPeriod" startAt="2"/>
            </a:pPr>
            <a:r>
              <a:rPr lang="nb-NO" sz="1000" b="1" dirty="0" smtClean="0"/>
              <a:t>Engangseffekter:</a:t>
            </a:r>
          </a:p>
          <a:p>
            <a:pPr marL="447675" lvl="1" indent="9525"/>
            <a:r>
              <a:rPr lang="nb-NO" sz="1000" dirty="0" smtClean="0"/>
              <a:t>Da </a:t>
            </a:r>
            <a:r>
              <a:rPr lang="nb-NO" sz="1000" dirty="0" err="1" smtClean="0"/>
              <a:t>Storebrand</a:t>
            </a:r>
            <a:r>
              <a:rPr lang="nb-NO" sz="1000" dirty="0" smtClean="0"/>
              <a:t> ervervet SPP, så vi at det ikke var tilstrekkelig reservert for Langt liv, samtidig som man var overreservert på andre punkter. Netto ble det derfor satt av 350 millioner i </a:t>
            </a:r>
            <a:r>
              <a:rPr lang="nb-NO" sz="1000" dirty="0" err="1" smtClean="0"/>
              <a:t>Storebrand</a:t>
            </a:r>
            <a:r>
              <a:rPr lang="nb-NO" sz="1000" dirty="0" smtClean="0"/>
              <a:t> Holding AB for å dekke disse manglende reserveringene. SPP har nå gjennomgått alle reserveringer og er nå oppdatert i henhold til de nyeste tariffene. </a:t>
            </a:r>
          </a:p>
          <a:p>
            <a:pPr marL="447675" lvl="1" indent="9525"/>
            <a:endParaRPr lang="nb-NO" sz="1000" dirty="0" smtClean="0"/>
          </a:p>
          <a:p>
            <a:pPr marL="447675" lvl="1" indent="9525"/>
            <a:r>
              <a:rPr lang="nb-NO" sz="1000" dirty="0" smtClean="0"/>
              <a:t>Som en følge at vi var konservative ved oppkjøpet, kan vi nå løse opp reserveringen som ble foretatt i </a:t>
            </a:r>
            <a:r>
              <a:rPr lang="nb-NO" sz="1000" dirty="0" err="1" smtClean="0"/>
              <a:t>Storebrand</a:t>
            </a:r>
            <a:r>
              <a:rPr lang="nb-NO" sz="1000" dirty="0" smtClean="0"/>
              <a:t> Holding AB, og nettoeffekten av denne oppløsningen er 82 millioner kroner, som kommer inn i resultatet gjennom oppløsning av LKT. </a:t>
            </a:r>
            <a:endParaRPr lang="nb-NO" sz="1000" dirty="0"/>
          </a:p>
        </p:txBody>
      </p:sp>
      <p:sp>
        <p:nvSpPr>
          <p:cNvPr id="8" name="Plassholder for lysbildenummer 7"/>
          <p:cNvSpPr>
            <a:spLocks noGrp="1"/>
          </p:cNvSpPr>
          <p:nvPr>
            <p:ph type="sldNum" sz="quarter" idx="10"/>
          </p:nvPr>
        </p:nvSpPr>
        <p:spPr/>
        <p:txBody>
          <a:bodyPr/>
          <a:lstStyle/>
          <a:p>
            <a:fld id="{4D356DD9-6E8F-47E0-9D55-03615D24721E}" type="slidenum">
              <a:rPr lang="nb-NO" smtClean="0"/>
              <a:pPr/>
              <a:t>18</a:t>
            </a:fld>
            <a:endParaRPr lang="nb-NO"/>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50" name="Rectangle 2"/>
          <p:cNvSpPr>
            <a:spLocks noGrp="1" noRot="1" noChangeAspect="1" noChangeArrowheads="1" noTextEdit="1"/>
          </p:cNvSpPr>
          <p:nvPr>
            <p:ph type="sldImg"/>
          </p:nvPr>
        </p:nvSpPr>
        <p:spPr>
          <a:ln/>
        </p:spPr>
      </p:sp>
      <p:sp>
        <p:nvSpPr>
          <p:cNvPr id="667651" name="Rectangle 3"/>
          <p:cNvSpPr>
            <a:spLocks noGrp="1" noChangeArrowheads="1"/>
          </p:cNvSpPr>
          <p:nvPr>
            <p:ph type="body" idx="1"/>
          </p:nvPr>
        </p:nvSpPr>
        <p:spPr/>
        <p:txBody>
          <a:bodyPr/>
          <a:lstStyle/>
          <a:p>
            <a:pPr marL="228600" indent="-228600"/>
            <a:r>
              <a:rPr lang="nb-NO" sz="1100" dirty="0" smtClean="0"/>
              <a:t>Det har vært noen uklarheter rundt gjenvinning av LKT, jeg vil derfor benytte anledningen til å forklare i noe mer </a:t>
            </a:r>
            <a:r>
              <a:rPr lang="nb-NO" sz="1100" dirty="0" err="1" smtClean="0"/>
              <a:t>detalje</a:t>
            </a:r>
            <a:r>
              <a:rPr lang="nb-NO" sz="1100" dirty="0" smtClean="0"/>
              <a:t> hvordan dette fungerer.</a:t>
            </a:r>
          </a:p>
          <a:p>
            <a:pPr marL="228600" indent="-228600"/>
            <a:endParaRPr lang="nb-NO" sz="1100" dirty="0" smtClean="0"/>
          </a:p>
          <a:p>
            <a:pPr marL="228600" indent="-228600">
              <a:buFont typeface="+mj-lt"/>
              <a:buAutoNum type="arabicPeriod"/>
            </a:pPr>
            <a:r>
              <a:rPr lang="nb-NO" sz="1100" dirty="0" smtClean="0"/>
              <a:t>Som det fremkommer av de grå søylene, er LKT fordelt ut over de ulike porteføljen. Således har vi 67 millioner i P250, 622 i P300 og drøye 1,5 mrd i P520</a:t>
            </a:r>
          </a:p>
          <a:p>
            <a:pPr marL="228600" indent="-228600">
              <a:buFont typeface="+mj-lt"/>
              <a:buAutoNum type="arabicPeriod"/>
            </a:pPr>
            <a:endParaRPr lang="nb-NO" sz="1100" dirty="0" smtClean="0"/>
          </a:p>
          <a:p>
            <a:pPr marL="228600" indent="-228600">
              <a:buFont typeface="+mj-lt"/>
              <a:buAutoNum type="arabicPeriod"/>
            </a:pPr>
            <a:r>
              <a:rPr lang="nb-NO" sz="1100" dirty="0" smtClean="0"/>
              <a:t>Hvis vi ser på forskjellen mellom forventet avkastning og diskonteringsrenten, ser vi at denne er størst for P250 og at det kun er en liten forskjell for P520. </a:t>
            </a:r>
            <a:r>
              <a:rPr lang="nb-NO" sz="1100" dirty="0" err="1" smtClean="0"/>
              <a:t>Dvs</a:t>
            </a:r>
            <a:r>
              <a:rPr lang="nb-NO" sz="1100" dirty="0" smtClean="0"/>
              <a:t>, at vi forventer å kunne ta tilbake LKT i P250, men kun i liten grad i P520. I P300 må vi kunne forvente å få noe.</a:t>
            </a:r>
          </a:p>
          <a:p>
            <a:pPr marL="228600" indent="-228600">
              <a:buFont typeface="+mj-lt"/>
              <a:buAutoNum type="arabicPeriod"/>
            </a:pPr>
            <a:endParaRPr lang="nb-NO" sz="1100" dirty="0" smtClean="0"/>
          </a:p>
          <a:p>
            <a:pPr marL="228600" indent="-228600">
              <a:buFont typeface="+mj-lt"/>
              <a:buAutoNum type="arabicPeriod"/>
            </a:pPr>
            <a:r>
              <a:rPr lang="nb-NO" sz="1100" dirty="0" smtClean="0"/>
              <a:t>Vi har videre satt opp LKT gjenvinning i grafen til høyre. Som dere ser, forventer vi å ta tilbake et sted mellom 100 og 150 millioner årlig de neste tre årene, basert på de porteføljene vi har ved utgangen av året, og den diskonteringsrenten som var da.</a:t>
            </a:r>
          </a:p>
          <a:p>
            <a:pPr marL="228600" indent="-228600">
              <a:buFont typeface="+mj-lt"/>
              <a:buAutoNum type="arabicPeriod"/>
            </a:pPr>
            <a:endParaRPr lang="nb-NO" sz="1100" dirty="0" smtClean="0"/>
          </a:p>
          <a:p>
            <a:pPr marL="228600" indent="-228600">
              <a:buFont typeface="+mj-lt"/>
              <a:buAutoNum type="arabicPeriod"/>
            </a:pPr>
            <a:r>
              <a:rPr lang="nb-NO" sz="1100" dirty="0" smtClean="0"/>
              <a:t>Det denne grafen ikke viser, er at det vil være et negativt </a:t>
            </a:r>
            <a:r>
              <a:rPr lang="nb-NO" sz="1100" dirty="0" err="1" smtClean="0"/>
              <a:t>hedge</a:t>
            </a:r>
            <a:r>
              <a:rPr lang="nb-NO" sz="1100" dirty="0" smtClean="0"/>
              <a:t> resultat, som følge at vi vil sikre egenkapitalen mot svingninger i aksjemarkedet. Forenklet sagt, vil slik vi var posisjonert ved utgangen av 2009, 1/3 av tilbakevunnet LKT forsvinne i et negativt </a:t>
            </a:r>
            <a:r>
              <a:rPr lang="nb-NO" sz="1100" dirty="0" err="1" smtClean="0"/>
              <a:t>hedge</a:t>
            </a:r>
            <a:r>
              <a:rPr lang="nb-NO" sz="1100" dirty="0" smtClean="0"/>
              <a:t> resultat. Dette forutsetter at all LKT gjenvinning kommer fra aksjemarkedet.</a:t>
            </a:r>
          </a:p>
          <a:p>
            <a:pPr marL="228600" indent="-228600">
              <a:buFont typeface="+mj-lt"/>
              <a:buAutoNum type="arabicPeriod"/>
            </a:pPr>
            <a:endParaRPr lang="nb-NO" sz="1100" dirty="0" smtClean="0"/>
          </a:p>
          <a:p>
            <a:pPr marL="228600" indent="-228600">
              <a:buFont typeface="+mj-lt"/>
              <a:buAutoNum type="arabicPeriod"/>
            </a:pPr>
            <a:r>
              <a:rPr lang="nb-NO" sz="1100" dirty="0" smtClean="0"/>
              <a:t>Det er viktig å være klar over at dette regneeksempelet er basert på forutsetninger om en stabil rentekurve, stabile </a:t>
            </a:r>
            <a:r>
              <a:rPr lang="nb-NO" sz="1100" dirty="0" err="1" smtClean="0"/>
              <a:t>kredittspreader</a:t>
            </a:r>
            <a:r>
              <a:rPr lang="nb-NO" sz="1100" dirty="0" smtClean="0"/>
              <a:t> og stabile aksjemarkeder. Vi kan være sikre på at de endelige tallene vil bli forskjellig fra de som står her!  </a:t>
            </a:r>
            <a:endParaRPr lang="nb-NO" sz="1100" dirty="0"/>
          </a:p>
        </p:txBody>
      </p:sp>
      <p:sp>
        <p:nvSpPr>
          <p:cNvPr id="8" name="Plassholder for lysbildenummer 7"/>
          <p:cNvSpPr>
            <a:spLocks noGrp="1"/>
          </p:cNvSpPr>
          <p:nvPr>
            <p:ph type="sldNum" sz="quarter" idx="10"/>
          </p:nvPr>
        </p:nvSpPr>
        <p:spPr/>
        <p:txBody>
          <a:bodyPr/>
          <a:lstStyle/>
          <a:p>
            <a:fld id="{4D356DD9-6E8F-47E0-9D55-03615D24721E}" type="slidenum">
              <a:rPr lang="nb-NO" smtClean="0"/>
              <a:pPr/>
              <a:t>19</a:t>
            </a:fld>
            <a:endParaRPr lang="nb-NO"/>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lnSpcReduction="10000"/>
          </a:bodyPr>
          <a:lstStyle/>
          <a:p>
            <a:r>
              <a:rPr lang="nb-NO" dirty="0" smtClean="0"/>
              <a:t>26. November 2009 informerte vi om at vi endret forsikringsvilkårene i DB porteføljen i SPP, til det bedre for både kunder og eier. Denne porteføljen hadde ved utgangen av 2009, 30 mrd NOK til forvaltning, og kundebuffere på 11,5% av forsikringsforpliktelsene.</a:t>
            </a:r>
          </a:p>
          <a:p>
            <a:endParaRPr lang="nb-NO" dirty="0" smtClean="0"/>
          </a:p>
          <a:p>
            <a:r>
              <a:rPr lang="nb-NO" dirty="0" smtClean="0"/>
              <a:t>De viktigste endringene er at: </a:t>
            </a:r>
          </a:p>
          <a:p>
            <a:pPr marL="228600" indent="-228600">
              <a:buFont typeface="+mj-lt"/>
              <a:buAutoNum type="arabicPeriod"/>
            </a:pPr>
            <a:r>
              <a:rPr lang="nb-NO" dirty="0" smtClean="0"/>
              <a:t>Forsikringsforpliktelsene for disse porteføljene vil fremover kun bli beregnet med en markedsrente fremfor en garantert rente som tidligere.</a:t>
            </a:r>
          </a:p>
          <a:p>
            <a:pPr marL="228600" indent="-228600">
              <a:buFont typeface="+mj-lt"/>
              <a:buAutoNum type="arabicPeriod"/>
            </a:pPr>
            <a:r>
              <a:rPr lang="nb-NO" dirty="0" smtClean="0"/>
              <a:t>Samtidig endres dagens overskuddsdeling på avkastning mellom kunde og eier, med en modell hvor selskapet får en avgift i de tilfeller der pensjonene blir indeksert.</a:t>
            </a:r>
          </a:p>
          <a:p>
            <a:endParaRPr lang="nb-NO" dirty="0" smtClean="0"/>
          </a:p>
          <a:p>
            <a:r>
              <a:rPr lang="nb-NO" dirty="0" smtClean="0"/>
              <a:t>At man nå kun har markedsrenter å forholde seg til, gjør at risikostyringen blir langt enklere. Man har fjernet den doble garantien som gjorde at man fra risikoståsted måtte gjøre </a:t>
            </a:r>
            <a:r>
              <a:rPr lang="nb-NO" dirty="0" err="1" smtClean="0"/>
              <a:t>suboptimale</a:t>
            </a:r>
            <a:r>
              <a:rPr lang="nb-NO" dirty="0" smtClean="0"/>
              <a:t> tilpasninger i porteføljen. Endringene gjør at SPP kan bedre tilpasse forvaltningen for å møte de langsiktige pensjonsforpliktelsene, og øker således den forventede avkastningen i investeringsporteføljen. </a:t>
            </a:r>
          </a:p>
          <a:p>
            <a:endParaRPr lang="nb-NO" dirty="0" smtClean="0"/>
          </a:p>
          <a:p>
            <a:r>
              <a:rPr lang="nb-NO" dirty="0" smtClean="0"/>
              <a:t>For eier øker kvaliteten på inntjeningen, da man kan oppnå inntjening også i år med lave renter, eller i markeder med raskt økende renter, noe som ville vært en stor utfordring under tidligere modell.</a:t>
            </a:r>
            <a:br>
              <a:rPr lang="nb-NO" dirty="0" smtClean="0"/>
            </a:br>
            <a:r>
              <a:rPr lang="nb-NO" dirty="0" smtClean="0"/>
              <a:t/>
            </a:r>
            <a:br>
              <a:rPr lang="nb-NO" dirty="0" smtClean="0"/>
            </a:br>
            <a:endParaRPr lang="nb-NO" dirty="0"/>
          </a:p>
        </p:txBody>
      </p:sp>
      <p:sp>
        <p:nvSpPr>
          <p:cNvPr id="4" name="Plassholder for lysbildenummer 3"/>
          <p:cNvSpPr>
            <a:spLocks noGrp="1"/>
          </p:cNvSpPr>
          <p:nvPr>
            <p:ph type="sldNum" sz="quarter" idx="10"/>
          </p:nvPr>
        </p:nvSpPr>
        <p:spPr/>
        <p:txBody>
          <a:bodyPr/>
          <a:lstStyle/>
          <a:p>
            <a:fld id="{4D356DD9-6E8F-47E0-9D55-03615D24721E}" type="slidenum">
              <a:rPr lang="nb-NO" smtClean="0"/>
              <a:pPr/>
              <a:t>20</a:t>
            </a:fld>
            <a:endParaRPr lang="nb-NO"/>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2" name="Rectangle 2"/>
          <p:cNvSpPr>
            <a:spLocks noGrp="1" noRot="1" noChangeAspect="1" noChangeArrowheads="1" noTextEdit="1"/>
          </p:cNvSpPr>
          <p:nvPr>
            <p:ph type="sldImg"/>
          </p:nvPr>
        </p:nvSpPr>
        <p:spPr>
          <a:ln/>
        </p:spPr>
      </p:sp>
      <p:sp>
        <p:nvSpPr>
          <p:cNvPr id="537605" name="Rectangle 5"/>
          <p:cNvSpPr>
            <a:spLocks noGrp="1" noChangeArrowheads="1"/>
          </p:cNvSpPr>
          <p:nvPr>
            <p:ph type="body" idx="1"/>
          </p:nvPr>
        </p:nvSpPr>
        <p:spPr>
          <a:noFill/>
          <a:ln/>
        </p:spPr>
        <p:txBody>
          <a:bodyPr/>
          <a:lstStyle/>
          <a:p>
            <a:pPr marL="228600" indent="-228600"/>
            <a:r>
              <a:rPr lang="nb-NO" sz="1000" dirty="0" smtClean="0"/>
              <a:t>Ved utgangen av 2009 har </a:t>
            </a:r>
            <a:r>
              <a:rPr lang="nb-NO" sz="1000" dirty="0" err="1" smtClean="0"/>
              <a:t>Storebrand</a:t>
            </a:r>
            <a:r>
              <a:rPr lang="nb-NO" sz="1000" dirty="0" smtClean="0"/>
              <a:t> Liv Konsern en solvensmargin på 170%. Dette er etter at </a:t>
            </a:r>
            <a:r>
              <a:rPr lang="nb-NO" sz="1000" dirty="0" err="1" smtClean="0"/>
              <a:t>Storebrand</a:t>
            </a:r>
            <a:r>
              <a:rPr lang="nb-NO" sz="1000" dirty="0" smtClean="0"/>
              <a:t> Liv Konsern har bidratt med et konsernbidrag til </a:t>
            </a:r>
            <a:r>
              <a:rPr lang="nb-NO" sz="1000" dirty="0" err="1" smtClean="0"/>
              <a:t>Storebrand</a:t>
            </a:r>
            <a:r>
              <a:rPr lang="nb-NO" sz="1000" dirty="0" smtClean="0"/>
              <a:t> ASA på 610 millioner kroner.</a:t>
            </a:r>
          </a:p>
          <a:p>
            <a:pPr marL="228600" indent="-228600"/>
            <a:endParaRPr lang="nb-NO" sz="1000" dirty="0" smtClean="0"/>
          </a:p>
          <a:p>
            <a:pPr marL="228600" indent="-228600"/>
            <a:r>
              <a:rPr lang="nb-NO" sz="1000" dirty="0" smtClean="0"/>
              <a:t>Også i den svenske virksomheten har solvensmarginen styrket seg i løpet av året, fra 135% ved inngangen til 2009, til 194% ved utgangen av året. Etter at SPP har gitt et konsernbidrag til </a:t>
            </a:r>
            <a:r>
              <a:rPr lang="nb-NO" sz="1000" dirty="0" err="1" smtClean="0"/>
              <a:t>Storebrand</a:t>
            </a:r>
            <a:r>
              <a:rPr lang="nb-NO" sz="1000" dirty="0" smtClean="0"/>
              <a:t> Holding AB vil dette tallet være pro forma 184%. </a:t>
            </a:r>
          </a:p>
          <a:p>
            <a:pPr marL="228600" indent="-228600"/>
            <a:endParaRPr lang="nb-NO" sz="1000" dirty="0" smtClean="0"/>
          </a:p>
          <a:p>
            <a:pPr marL="228600" indent="-228600"/>
            <a:r>
              <a:rPr lang="nb-NO" sz="1000" dirty="0" smtClean="0"/>
              <a:t>Den sterke solvensgraden i både den norske og svenske </a:t>
            </a:r>
            <a:r>
              <a:rPr lang="nb-NO" sz="1000" dirty="0" err="1" smtClean="0"/>
              <a:t>livvirksomheten</a:t>
            </a:r>
            <a:r>
              <a:rPr lang="nb-NO" sz="1000" dirty="0" smtClean="0"/>
              <a:t>, kombinert med den styrkede bufferkapitalen i begge virksomheter gjør at </a:t>
            </a:r>
            <a:r>
              <a:rPr lang="nb-NO" sz="1000" dirty="0" err="1" smtClean="0"/>
              <a:t>Storebrand</a:t>
            </a:r>
            <a:r>
              <a:rPr lang="nb-NO" sz="1000" dirty="0" smtClean="0"/>
              <a:t> og SPP har bufferkapital og finansiell styrke til å kunne ha attraktive investeringsporteføljer for våre kunder.</a:t>
            </a:r>
          </a:p>
          <a:p>
            <a:pPr marL="228600" indent="-228600"/>
            <a:endParaRPr lang="nb-NO" sz="1000" dirty="0" smtClean="0"/>
          </a:p>
          <a:p>
            <a:pPr marL="228600" indent="-228600"/>
            <a:r>
              <a:rPr lang="nb-NO" sz="1000" dirty="0" smtClean="0"/>
              <a:t>I SPP har VÅB økt med 26% målt i SEK i løpet av året og utgjør nå 11,3% av kundefonds. I </a:t>
            </a:r>
            <a:r>
              <a:rPr lang="nb-NO" sz="1000" dirty="0" err="1" smtClean="0"/>
              <a:t>Storebrand</a:t>
            </a:r>
            <a:r>
              <a:rPr lang="nb-NO" sz="1000" dirty="0" smtClean="0"/>
              <a:t> er TA styrket med 1,3 mrd i løpet av året, eller en økning på 40%,  og utgjør nå 2,9% av kundefonds.</a:t>
            </a:r>
            <a:endParaRPr lang="nb-NO" sz="1000" dirty="0"/>
          </a:p>
          <a:p>
            <a:pPr marL="228600" indent="-228600">
              <a:buFontTx/>
              <a:buAutoNum type="arabicPeriod"/>
            </a:pPr>
            <a:endParaRPr lang="nb-NO" sz="1000" dirty="0" smtClean="0"/>
          </a:p>
          <a:p>
            <a:pPr marL="228600" indent="-228600"/>
            <a:r>
              <a:rPr lang="nb-NO" sz="1000" dirty="0" smtClean="0"/>
              <a:t>Med en solvensmargin på 170 prosent, har </a:t>
            </a:r>
            <a:r>
              <a:rPr lang="nb-NO" sz="1000" dirty="0" err="1" smtClean="0"/>
              <a:t>Storebrand</a:t>
            </a:r>
            <a:r>
              <a:rPr lang="nb-NO" sz="1000" dirty="0" smtClean="0"/>
              <a:t> en høyere solvensmargin enn hva vi har kommunisert som vår langsiktige målsetning på 150%. Dette understreker at </a:t>
            </a:r>
            <a:r>
              <a:rPr lang="nb-NO" sz="1000" dirty="0" err="1" smtClean="0"/>
              <a:t>Storebrands</a:t>
            </a:r>
            <a:r>
              <a:rPr lang="nb-NO" sz="1000" dirty="0" smtClean="0"/>
              <a:t> har en solid kapitalbase og betydelig finansiell fleksibilitet – for å kunne støtte vekst og utvikling av selskapet fremover</a:t>
            </a:r>
            <a:endParaRPr lang="nb-NO" sz="1000" dirty="0"/>
          </a:p>
        </p:txBody>
      </p:sp>
      <p:sp>
        <p:nvSpPr>
          <p:cNvPr id="8" name="Plassholder for lysbildenummer 7"/>
          <p:cNvSpPr>
            <a:spLocks noGrp="1"/>
          </p:cNvSpPr>
          <p:nvPr>
            <p:ph type="sldNum" sz="quarter" idx="10"/>
          </p:nvPr>
        </p:nvSpPr>
        <p:spPr/>
        <p:txBody>
          <a:bodyPr/>
          <a:lstStyle/>
          <a:p>
            <a:fld id="{4D356DD9-6E8F-47E0-9D55-03615D24721E}" type="slidenum">
              <a:rPr lang="nb-NO" smtClean="0"/>
              <a:pPr/>
              <a:t>21</a:t>
            </a:fld>
            <a:endParaRPr lang="nb-NO"/>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Rectangle 2"/>
          <p:cNvSpPr>
            <a:spLocks noGrp="1" noRot="1" noChangeAspect="1" noChangeArrowheads="1" noTextEdit="1"/>
          </p:cNvSpPr>
          <p:nvPr>
            <p:ph type="sldImg"/>
          </p:nvPr>
        </p:nvSpPr>
        <p:spPr>
          <a:ln/>
        </p:spPr>
      </p:sp>
      <p:sp>
        <p:nvSpPr>
          <p:cNvPr id="154632" name="Rectangle 8"/>
          <p:cNvSpPr>
            <a:spLocks noGrp="1" noChangeArrowheads="1"/>
          </p:cNvSpPr>
          <p:nvPr>
            <p:ph type="body" idx="1"/>
          </p:nvPr>
        </p:nvSpPr>
        <p:spPr/>
        <p:txBody>
          <a:bodyPr/>
          <a:lstStyle/>
          <a:p>
            <a:pPr marL="228600" indent="-228600"/>
            <a:r>
              <a:rPr lang="nb-NO" sz="1100" dirty="0" smtClean="0"/>
              <a:t>Banken styrker både sin kapital og kjernekapitaldekning gjennom kvartalet og året. Dette gjøres både gjennom tilbakeholdt resultat og en kapitalforhøyelse foretatt i 4. kvartal på 200 millioner kroner, i tråd med ny vedtatt kjernekapitaldekning på 10%.</a:t>
            </a:r>
          </a:p>
          <a:p>
            <a:pPr marL="228600" indent="-228600"/>
            <a:endParaRPr lang="nb-NO" sz="1100" dirty="0" smtClean="0"/>
          </a:p>
          <a:p>
            <a:pPr marL="228600" indent="-228600"/>
            <a:r>
              <a:rPr lang="nb-NO" sz="1100" dirty="0" smtClean="0"/>
              <a:t>Om vi ser på balanseutviklingen i banken, har det vært et mål å få ned eksponeringen mot spesielt risikoutsatte deler. Ved inngangen til 2009, så vi at vi hadde en eksponering mot utviklingseiendom på totalt 2,8 mrd kroner, disse engasjementene er redusert til 1,6 mrd gjennom året, slik som det ble kommunisert.</a:t>
            </a:r>
          </a:p>
          <a:p>
            <a:pPr marL="228600" indent="-228600"/>
            <a:endParaRPr lang="nb-NO" sz="1100" dirty="0" smtClean="0"/>
          </a:p>
          <a:p>
            <a:pPr marL="228600" indent="-228600"/>
            <a:r>
              <a:rPr lang="nb-NO" sz="1100" dirty="0" smtClean="0"/>
              <a:t>Innskuddsdekningen i banken har stabilisert seg på om lag 50%.</a:t>
            </a:r>
          </a:p>
          <a:p>
            <a:pPr marL="228600" indent="-228600"/>
            <a:endParaRPr lang="nb-NO" sz="1100" dirty="0" smtClean="0"/>
          </a:p>
          <a:p>
            <a:r>
              <a:rPr lang="nb-NO" sz="1100" dirty="0" smtClean="0"/>
              <a:t>Som en del av den løpende finansieringen av banken er </a:t>
            </a:r>
            <a:r>
              <a:rPr lang="nb-NO" sz="1100" dirty="0" err="1" smtClean="0"/>
              <a:t>Storebrand</a:t>
            </a:r>
            <a:r>
              <a:rPr lang="nb-NO" sz="1100" dirty="0" smtClean="0"/>
              <a:t> bank den første banken som har bruker næringslån i bytteordningen med staten (bankpakke 1). Dette bidrar til ytterligere økt fleksibilitet for banken i sin </a:t>
            </a:r>
            <a:r>
              <a:rPr lang="nb-NO" sz="1100" dirty="0" err="1" smtClean="0"/>
              <a:t>funding</a:t>
            </a:r>
            <a:r>
              <a:rPr lang="nb-NO" sz="1100" dirty="0" smtClean="0"/>
              <a:t>. </a:t>
            </a:r>
            <a:endParaRPr lang="nb-NO" sz="1100" dirty="0"/>
          </a:p>
        </p:txBody>
      </p:sp>
      <p:sp>
        <p:nvSpPr>
          <p:cNvPr id="8" name="Plassholder for lysbildenummer 7"/>
          <p:cNvSpPr>
            <a:spLocks noGrp="1"/>
          </p:cNvSpPr>
          <p:nvPr>
            <p:ph type="sldNum" sz="quarter" idx="10"/>
          </p:nvPr>
        </p:nvSpPr>
        <p:spPr/>
        <p:txBody>
          <a:bodyPr/>
          <a:lstStyle/>
          <a:p>
            <a:fld id="{4D356DD9-6E8F-47E0-9D55-03615D24721E}" type="slidenum">
              <a:rPr lang="nb-NO" smtClean="0"/>
              <a:pPr/>
              <a:t>22</a:t>
            </a:fld>
            <a:endParaRPr lang="nb-NO"/>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D714A0-3918-43D8-B818-90106E5BED02}" type="slidenum">
              <a:rPr lang="nb-NO"/>
              <a:pPr/>
              <a:t>23</a:t>
            </a:fld>
            <a:endParaRPr lang="nb-NO"/>
          </a:p>
        </p:txBody>
      </p:sp>
      <p:sp>
        <p:nvSpPr>
          <p:cNvPr id="652290" name="Rectangle 2"/>
          <p:cNvSpPr>
            <a:spLocks noGrp="1" noRot="1" noChangeAspect="1" noChangeArrowheads="1" noTextEdit="1"/>
          </p:cNvSpPr>
          <p:nvPr>
            <p:ph type="sldImg"/>
          </p:nvPr>
        </p:nvSpPr>
        <p:spPr>
          <a:ln/>
        </p:spPr>
      </p:sp>
      <p:sp>
        <p:nvSpPr>
          <p:cNvPr id="652291" name="Rectangle 3"/>
          <p:cNvSpPr>
            <a:spLocks noGrp="1" noChangeArrowheads="1"/>
          </p:cNvSpPr>
          <p:nvPr>
            <p:ph type="body" idx="1"/>
          </p:nvPr>
        </p:nvSpPr>
        <p:spPr/>
        <p:txBody>
          <a:bodyPr/>
          <a:lstStyle/>
          <a:p>
            <a:r>
              <a:rPr lang="nb-NO" dirty="0" smtClean="0"/>
              <a:t>Som en del av årsoppgjørsdisposisjonene vil netto 823 millioner kroner gå fra datterselskap opp til </a:t>
            </a:r>
            <a:r>
              <a:rPr lang="nb-NO" dirty="0" err="1" smtClean="0"/>
              <a:t>Storebrand</a:t>
            </a:r>
            <a:r>
              <a:rPr lang="nb-NO" dirty="0" smtClean="0"/>
              <a:t> ASA som konsernbidrag. Dette øke de likvide eiendelene i ASA til pro forma 2,1 mrd kroner. </a:t>
            </a:r>
          </a:p>
          <a:p>
            <a:endParaRPr lang="nb-NO" dirty="0" smtClean="0"/>
          </a:p>
          <a:p>
            <a:r>
              <a:rPr lang="nb-NO" dirty="0" smtClean="0"/>
              <a:t>Bakgrunnen for at det ikke foreslås betalt utbytte er et ønske om å redusere gjelden i </a:t>
            </a:r>
            <a:r>
              <a:rPr lang="nb-NO" dirty="0" err="1" smtClean="0"/>
              <a:t>Storebrand</a:t>
            </a:r>
            <a:r>
              <a:rPr lang="nb-NO" dirty="0" smtClean="0"/>
              <a:t> ASA for å opprettholde og styrke den finansielle fleksibiliteten. </a:t>
            </a:r>
          </a:p>
          <a:p>
            <a:endParaRPr lang="nb-NO" dirty="0" smtClean="0"/>
          </a:p>
          <a:p>
            <a:r>
              <a:rPr lang="nb-NO" dirty="0" smtClean="0"/>
              <a:t>Ved gjennomført konsernbidrag vil netto gjeldsgrad synke fra 11 prosent (pr 31.12.2009) til 7 prosent. Forfall i desember er en trekkfasilitet på EUR 225 mill hvor EUR 110 millioner er trukket pr 31.12.2009. Vi forventer å nå målet om netto gjeldsgrad i løpet av en to års periode.</a:t>
            </a:r>
          </a:p>
          <a:p>
            <a:endParaRPr lang="nb-NO" dirty="0" smtClean="0"/>
          </a:p>
          <a:p>
            <a:endParaRPr lang="nb-NO" dirty="0" smtClean="0"/>
          </a:p>
          <a:p>
            <a:endParaRPr lang="nb-NO"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a:p>
        </p:txBody>
      </p:sp>
      <p:sp>
        <p:nvSpPr>
          <p:cNvPr id="4" name="Plassholder for lysbildenummer 3"/>
          <p:cNvSpPr>
            <a:spLocks noGrp="1"/>
          </p:cNvSpPr>
          <p:nvPr>
            <p:ph type="sldNum" sz="quarter" idx="10"/>
          </p:nvPr>
        </p:nvSpPr>
        <p:spPr/>
        <p:txBody>
          <a:bodyPr/>
          <a:lstStyle/>
          <a:p>
            <a:fld id="{4D356DD9-6E8F-47E0-9D55-03615D24721E}" type="slidenum">
              <a:rPr lang="nb-NO" smtClean="0"/>
              <a:pPr/>
              <a:t>24</a:t>
            </a:fld>
            <a:endParaRPr lang="nb-NO"/>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en-US" dirty="0" err="1" smtClean="0"/>
              <a:t>Økonomisk</a:t>
            </a:r>
            <a:r>
              <a:rPr lang="en-US" dirty="0" smtClean="0"/>
              <a:t> </a:t>
            </a:r>
            <a:r>
              <a:rPr lang="en-US" dirty="0" err="1" smtClean="0"/>
              <a:t>risiko</a:t>
            </a:r>
            <a:r>
              <a:rPr lang="en-US" dirty="0" smtClean="0"/>
              <a:t>: </a:t>
            </a:r>
            <a:r>
              <a:rPr lang="en-US" dirty="0" err="1" smtClean="0"/>
              <a:t>Finansmarkedsrisiko</a:t>
            </a:r>
            <a:r>
              <a:rPr lang="en-US" dirty="0" smtClean="0"/>
              <a:t>, </a:t>
            </a:r>
            <a:r>
              <a:rPr lang="en-US" dirty="0" err="1" smtClean="0"/>
              <a:t>Forsikringsrisiko</a:t>
            </a:r>
            <a:r>
              <a:rPr lang="en-US" dirty="0" smtClean="0"/>
              <a:t>, </a:t>
            </a:r>
            <a:r>
              <a:rPr lang="en-US" dirty="0" err="1" smtClean="0"/>
              <a:t>Motpartsrisiko</a:t>
            </a:r>
            <a:r>
              <a:rPr lang="en-US" dirty="0" smtClean="0"/>
              <a:t> </a:t>
            </a:r>
            <a:r>
              <a:rPr lang="en-US" dirty="0" err="1" smtClean="0"/>
              <a:t>og</a:t>
            </a:r>
            <a:r>
              <a:rPr lang="en-US" dirty="0" smtClean="0"/>
              <a:t> </a:t>
            </a:r>
            <a:r>
              <a:rPr lang="en-US" dirty="0" err="1" smtClean="0"/>
              <a:t>Operasjonell</a:t>
            </a:r>
            <a:r>
              <a:rPr lang="en-US" dirty="0" smtClean="0"/>
              <a:t> </a:t>
            </a:r>
            <a:r>
              <a:rPr lang="en-US" dirty="0" err="1" smtClean="0"/>
              <a:t>risiko</a:t>
            </a:r>
            <a:endParaRPr lang="en-US" dirty="0"/>
          </a:p>
        </p:txBody>
      </p:sp>
      <p:sp>
        <p:nvSpPr>
          <p:cNvPr id="4" name="Plassholder for lysbildenummer 3"/>
          <p:cNvSpPr>
            <a:spLocks noGrp="1"/>
          </p:cNvSpPr>
          <p:nvPr>
            <p:ph type="sldNum" sz="quarter" idx="10"/>
          </p:nvPr>
        </p:nvSpPr>
        <p:spPr/>
        <p:txBody>
          <a:bodyPr/>
          <a:lstStyle/>
          <a:p>
            <a:fld id="{DA6B4054-B645-4D4E-8A17-FECF436FDDD1}"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p:txBody>
          <a:bodyPr/>
          <a:lstStyle/>
          <a:p>
            <a:endParaRPr lang="nb-NO" dirty="0"/>
          </a:p>
        </p:txBody>
      </p:sp>
      <p:sp>
        <p:nvSpPr>
          <p:cNvPr id="8" name="Plassholder for lysbildenummer 7"/>
          <p:cNvSpPr>
            <a:spLocks noGrp="1"/>
          </p:cNvSpPr>
          <p:nvPr>
            <p:ph type="sldNum" sz="quarter" idx="10"/>
          </p:nvPr>
        </p:nvSpPr>
        <p:spPr/>
        <p:txBody>
          <a:bodyPr/>
          <a:lstStyle/>
          <a:p>
            <a:fld id="{4D356DD9-6E8F-47E0-9D55-03615D24721E}" type="slidenum">
              <a:rPr lang="nb-NO" smtClean="0"/>
              <a:pPr/>
              <a:t>26</a:t>
            </a:fld>
            <a:endParaRPr lang="nb-NO"/>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3778250" y="9428163"/>
            <a:ext cx="2889250" cy="496887"/>
          </a:xfrm>
          <a:prstGeom prst="rect">
            <a:avLst/>
          </a:prstGeom>
          <a:noFill/>
          <a:ln w="9525">
            <a:noFill/>
            <a:miter lim="800000"/>
            <a:headEnd/>
            <a:tailEnd/>
          </a:ln>
        </p:spPr>
        <p:txBody>
          <a:bodyPr anchor="b"/>
          <a:lstStyle/>
          <a:p>
            <a:pPr algn="r"/>
            <a:fld id="{6EB4E72C-1D14-4388-82C0-3B0DF48CD647}" type="slidenum">
              <a:rPr lang="nb-NO" sz="1200">
                <a:latin typeface="Times New Roman" pitchFamily="18" charset="0"/>
              </a:rPr>
              <a:pPr algn="r"/>
              <a:t>27</a:t>
            </a:fld>
            <a:endParaRPr lang="nb-NO" sz="1200">
              <a:latin typeface="Times New Roman" pitchFamily="18"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p:txBody>
          <a:bodyPr/>
          <a:lstStyle/>
          <a:p>
            <a:endParaRPr lang="nb-NO"/>
          </a:p>
        </p:txBody>
      </p:sp>
      <p:sp>
        <p:nvSpPr>
          <p:cNvPr id="9" name="Plassholder for lysbildenummer 8"/>
          <p:cNvSpPr>
            <a:spLocks noGrp="1"/>
          </p:cNvSpPr>
          <p:nvPr>
            <p:ph type="sldNum" sz="quarter" idx="10"/>
          </p:nvPr>
        </p:nvSpPr>
        <p:spPr/>
        <p:txBody>
          <a:bodyPr/>
          <a:lstStyle/>
          <a:p>
            <a:fld id="{4D356DD9-6E8F-47E0-9D55-03615D24721E}" type="slidenum">
              <a:rPr lang="nb-NO" smtClean="0"/>
              <a:pPr/>
              <a:t>27</a:t>
            </a:fld>
            <a:endParaRPr lang="nb-NO"/>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7572375" y="6440488"/>
            <a:ext cx="1181100" cy="141287"/>
          </a:xfrm>
          <a:prstGeom prst="rect">
            <a:avLst/>
          </a:prstGeom>
          <a:noFill/>
        </p:spPr>
      </p:pic>
      <p:sp>
        <p:nvSpPr>
          <p:cNvPr id="4099" name="Rectangle 3"/>
          <p:cNvSpPr>
            <a:spLocks noGrp="1" noChangeArrowheads="1"/>
          </p:cNvSpPr>
          <p:nvPr>
            <p:ph type="ctrTitle"/>
          </p:nvPr>
        </p:nvSpPr>
        <p:spPr>
          <a:xfrm>
            <a:off x="1733550" y="1524000"/>
            <a:ext cx="6553200" cy="1066800"/>
          </a:xfrm>
        </p:spPr>
        <p:txBody>
          <a:bodyPr anchor="t"/>
          <a:lstStyle>
            <a:lvl1pPr>
              <a:defRPr sz="3000"/>
            </a:lvl1pPr>
          </a:lstStyle>
          <a:p>
            <a:r>
              <a:rPr lang="nb-NO"/>
              <a:t>Klikk for å redigere tittelstil i malen</a:t>
            </a:r>
          </a:p>
        </p:txBody>
      </p:sp>
      <p:sp>
        <p:nvSpPr>
          <p:cNvPr id="4100" name="Rectangle 4"/>
          <p:cNvSpPr>
            <a:spLocks noGrp="1" noChangeArrowheads="1"/>
          </p:cNvSpPr>
          <p:nvPr>
            <p:ph type="subTitle" idx="1"/>
          </p:nvPr>
        </p:nvSpPr>
        <p:spPr>
          <a:xfrm>
            <a:off x="1733550" y="3048000"/>
            <a:ext cx="6553200" cy="1447800"/>
          </a:xfrm>
        </p:spPr>
        <p:txBody>
          <a:bodyPr/>
          <a:lstStyle>
            <a:lvl1pPr marL="0" indent="0">
              <a:buFont typeface="Wingdings" pitchFamily="2" charset="2"/>
              <a:buNone/>
              <a:defRPr/>
            </a:lvl1pPr>
          </a:lstStyle>
          <a:p>
            <a:r>
              <a:rPr lang="nb-NO"/>
              <a:t>Klikk for å redigere undertittelstil i malen</a:t>
            </a:r>
          </a:p>
        </p:txBody>
      </p:sp>
      <p:pic>
        <p:nvPicPr>
          <p:cNvPr id="4101" name="Picture 5"/>
          <p:cNvPicPr>
            <a:picLocks noChangeAspect="1" noChangeArrowheads="1"/>
          </p:cNvPicPr>
          <p:nvPr/>
        </p:nvPicPr>
        <p:blipFill>
          <a:blip r:embed="rId3" cstate="print"/>
          <a:srcRect l="16765"/>
          <a:stretch>
            <a:fillRect/>
          </a:stretch>
        </p:blipFill>
        <p:spPr bwMode="auto">
          <a:xfrm>
            <a:off x="0" y="0"/>
            <a:ext cx="890588" cy="6858000"/>
          </a:xfrm>
          <a:prstGeom prst="rect">
            <a:avLst/>
          </a:prstGeom>
          <a:noFill/>
          <a:ln w="9525">
            <a:noFill/>
            <a:miter lim="800000"/>
            <a:headEnd/>
            <a:tailEnd/>
          </a:ln>
        </p:spPr>
      </p:pic>
      <p:sp>
        <p:nvSpPr>
          <p:cNvPr id="4102" name="Rectangle 6"/>
          <p:cNvSpPr>
            <a:spLocks noChangeArrowheads="1"/>
          </p:cNvSpPr>
          <p:nvPr/>
        </p:nvSpPr>
        <p:spPr bwMode="auto">
          <a:xfrm>
            <a:off x="0" y="0"/>
            <a:ext cx="9144000" cy="6858000"/>
          </a:xfrm>
          <a:prstGeom prst="rect">
            <a:avLst/>
          </a:prstGeom>
          <a:noFill/>
          <a:ln w="6350">
            <a:solidFill>
              <a:schemeClr val="tx1"/>
            </a:solidFill>
            <a:miter lim="800000"/>
            <a:headEnd/>
            <a:tailEnd/>
          </a:ln>
          <a:effectLst/>
        </p:spPr>
        <p:txBody>
          <a:bodyPr wrap="none" anchor="ctr"/>
          <a:lstStyle/>
          <a:p>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lysbildenummer 3"/>
          <p:cNvSpPr>
            <a:spLocks noGrp="1"/>
          </p:cNvSpPr>
          <p:nvPr>
            <p:ph type="sldNum" sz="quarter" idx="10"/>
          </p:nvPr>
        </p:nvSpPr>
        <p:spPr/>
        <p:txBody>
          <a:bodyPr/>
          <a:lstStyle>
            <a:lvl1pPr>
              <a:defRPr/>
            </a:lvl1pPr>
          </a:lstStyle>
          <a:p>
            <a:fld id="{52DDAC6C-C095-4DB7-887D-6F1344335DF7}" type="slidenum">
              <a:rPr lang="nb-NO"/>
              <a:pPr/>
              <a:t>‹#›</a:t>
            </a:fld>
            <a:endParaRPr lang="nb-NO"/>
          </a:p>
        </p:txBody>
      </p:sp>
      <p:sp>
        <p:nvSpPr>
          <p:cNvPr id="5" name="Plassholder for dato 4"/>
          <p:cNvSpPr>
            <a:spLocks noGrp="1"/>
          </p:cNvSpPr>
          <p:nvPr>
            <p:ph type="dt" sz="half" idx="11"/>
          </p:nvPr>
        </p:nvSpPr>
        <p:spPr/>
        <p:txBody>
          <a:bodyPr/>
          <a:lstStyle>
            <a:lvl1pPr>
              <a:defRPr/>
            </a:lvl1pPr>
          </a:lstStyle>
          <a:p>
            <a:endParaRPr lang="nb-NO"/>
          </a:p>
        </p:txBody>
      </p:sp>
      <p:sp>
        <p:nvSpPr>
          <p:cNvPr id="6" name="Plassholder for bunntekst 5"/>
          <p:cNvSpPr>
            <a:spLocks noGrp="1"/>
          </p:cNvSpPr>
          <p:nvPr>
            <p:ph type="ftr" sz="quarter" idx="12"/>
          </p:nvPr>
        </p:nvSpPr>
        <p:spPr/>
        <p:txBody>
          <a:bodyPr/>
          <a:lstStyle>
            <a:lvl1pPr>
              <a:defRPr/>
            </a:lvl1pPr>
          </a:lstStyle>
          <a:p>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Plassholder for lysbildenummer 3"/>
          <p:cNvSpPr>
            <a:spLocks noGrp="1"/>
          </p:cNvSpPr>
          <p:nvPr>
            <p:ph type="sldNum" sz="quarter" idx="10"/>
          </p:nvPr>
        </p:nvSpPr>
        <p:spPr/>
        <p:txBody>
          <a:bodyPr/>
          <a:lstStyle>
            <a:lvl1pPr>
              <a:defRPr/>
            </a:lvl1pPr>
          </a:lstStyle>
          <a:p>
            <a:fld id="{5AB4A24F-867B-433C-A10F-0A2381DF2F21}" type="slidenum">
              <a:rPr lang="nb-NO"/>
              <a:pPr/>
              <a:t>‹#›</a:t>
            </a:fld>
            <a:endParaRPr lang="nb-NO"/>
          </a:p>
        </p:txBody>
      </p:sp>
      <p:sp>
        <p:nvSpPr>
          <p:cNvPr id="5" name="Plassholder for dato 4"/>
          <p:cNvSpPr>
            <a:spLocks noGrp="1"/>
          </p:cNvSpPr>
          <p:nvPr>
            <p:ph type="dt" sz="half" idx="11"/>
          </p:nvPr>
        </p:nvSpPr>
        <p:spPr/>
        <p:txBody>
          <a:bodyPr/>
          <a:lstStyle>
            <a:lvl1pPr>
              <a:defRPr/>
            </a:lvl1pPr>
          </a:lstStyle>
          <a:p>
            <a:endParaRPr lang="nb-NO"/>
          </a:p>
        </p:txBody>
      </p:sp>
      <p:sp>
        <p:nvSpPr>
          <p:cNvPr id="6" name="Plassholder for bunntekst 5"/>
          <p:cNvSpPr>
            <a:spLocks noGrp="1"/>
          </p:cNvSpPr>
          <p:nvPr>
            <p:ph type="ftr" sz="quarter" idx="12"/>
          </p:nvPr>
        </p:nvSpPr>
        <p:spPr/>
        <p:txBody>
          <a:bodyPr/>
          <a:lstStyle>
            <a:lvl1pPr>
              <a:defRPr/>
            </a:lvl1pPr>
          </a:lstStyle>
          <a:p>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1447800" y="2057400"/>
            <a:ext cx="3314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914900" y="2057400"/>
            <a:ext cx="3314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lysbildenummer 4"/>
          <p:cNvSpPr>
            <a:spLocks noGrp="1"/>
          </p:cNvSpPr>
          <p:nvPr>
            <p:ph type="sldNum" sz="quarter" idx="10"/>
          </p:nvPr>
        </p:nvSpPr>
        <p:spPr/>
        <p:txBody>
          <a:bodyPr/>
          <a:lstStyle>
            <a:lvl1pPr>
              <a:defRPr/>
            </a:lvl1pPr>
          </a:lstStyle>
          <a:p>
            <a:fld id="{1A8F2F33-4B27-44F3-B385-0B7F5489DB2E}" type="slidenum">
              <a:rPr lang="nb-NO"/>
              <a:pPr/>
              <a:t>‹#›</a:t>
            </a:fld>
            <a:endParaRPr lang="nb-NO"/>
          </a:p>
        </p:txBody>
      </p:sp>
      <p:sp>
        <p:nvSpPr>
          <p:cNvPr id="6" name="Plassholder for dato 5"/>
          <p:cNvSpPr>
            <a:spLocks noGrp="1"/>
          </p:cNvSpPr>
          <p:nvPr>
            <p:ph type="dt" sz="half" idx="11"/>
          </p:nvPr>
        </p:nvSpPr>
        <p:spPr/>
        <p:txBody>
          <a:bodyPr/>
          <a:lstStyle>
            <a:lvl1pPr>
              <a:defRPr/>
            </a:lvl1pPr>
          </a:lstStyle>
          <a:p>
            <a:endParaRPr lang="nb-NO"/>
          </a:p>
        </p:txBody>
      </p:sp>
      <p:sp>
        <p:nvSpPr>
          <p:cNvPr id="7" name="Plassholder for bunntekst 6"/>
          <p:cNvSpPr>
            <a:spLocks noGrp="1"/>
          </p:cNvSpPr>
          <p:nvPr>
            <p:ph type="ftr" sz="quarter" idx="12"/>
          </p:nvPr>
        </p:nvSpPr>
        <p:spPr/>
        <p:txBody>
          <a:bodyPr/>
          <a:lstStyle>
            <a:lvl1pPr>
              <a:defRPr/>
            </a:lvl1pPr>
          </a:lstStyle>
          <a:p>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lysbildenummer 6"/>
          <p:cNvSpPr>
            <a:spLocks noGrp="1"/>
          </p:cNvSpPr>
          <p:nvPr>
            <p:ph type="sldNum" sz="quarter" idx="10"/>
          </p:nvPr>
        </p:nvSpPr>
        <p:spPr/>
        <p:txBody>
          <a:bodyPr/>
          <a:lstStyle>
            <a:lvl1pPr>
              <a:defRPr/>
            </a:lvl1pPr>
          </a:lstStyle>
          <a:p>
            <a:fld id="{446D7643-C2A5-42F0-A894-FA9155EF28DC}" type="slidenum">
              <a:rPr lang="nb-NO"/>
              <a:pPr/>
              <a:t>‹#›</a:t>
            </a:fld>
            <a:endParaRPr lang="nb-NO"/>
          </a:p>
        </p:txBody>
      </p:sp>
      <p:sp>
        <p:nvSpPr>
          <p:cNvPr id="8" name="Plassholder for dato 7"/>
          <p:cNvSpPr>
            <a:spLocks noGrp="1"/>
          </p:cNvSpPr>
          <p:nvPr>
            <p:ph type="dt" sz="half" idx="11"/>
          </p:nvPr>
        </p:nvSpPr>
        <p:spPr/>
        <p:txBody>
          <a:bodyPr/>
          <a:lstStyle>
            <a:lvl1pPr>
              <a:defRPr/>
            </a:lvl1pPr>
          </a:lstStyle>
          <a:p>
            <a:endParaRPr lang="nb-NO"/>
          </a:p>
        </p:txBody>
      </p:sp>
      <p:sp>
        <p:nvSpPr>
          <p:cNvPr id="9" name="Plassholder for bunntekst 8"/>
          <p:cNvSpPr>
            <a:spLocks noGrp="1"/>
          </p:cNvSpPr>
          <p:nvPr>
            <p:ph type="ftr" sz="quarter" idx="12"/>
          </p:nvPr>
        </p:nvSpPr>
        <p:spPr/>
        <p:txBody>
          <a:bodyPr/>
          <a:lstStyle>
            <a:lvl1pPr>
              <a:defRPr/>
            </a:lvl1pPr>
          </a:lstStyle>
          <a:p>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ysbildenummer 2"/>
          <p:cNvSpPr>
            <a:spLocks noGrp="1"/>
          </p:cNvSpPr>
          <p:nvPr>
            <p:ph type="sldNum" sz="quarter" idx="10"/>
          </p:nvPr>
        </p:nvSpPr>
        <p:spPr/>
        <p:txBody>
          <a:bodyPr/>
          <a:lstStyle>
            <a:lvl1pPr>
              <a:defRPr/>
            </a:lvl1pPr>
          </a:lstStyle>
          <a:p>
            <a:fld id="{4AE54938-7529-4EC1-9163-77A05EA4D413}" type="slidenum">
              <a:rPr lang="nb-NO"/>
              <a:pPr/>
              <a:t>‹#›</a:t>
            </a:fld>
            <a:endParaRPr lang="nb-NO"/>
          </a:p>
        </p:txBody>
      </p:sp>
      <p:sp>
        <p:nvSpPr>
          <p:cNvPr id="4" name="Plassholder for dato 3"/>
          <p:cNvSpPr>
            <a:spLocks noGrp="1"/>
          </p:cNvSpPr>
          <p:nvPr>
            <p:ph type="dt" sz="half" idx="11"/>
          </p:nvPr>
        </p:nvSpPr>
        <p:spPr/>
        <p:txBody>
          <a:bodyPr/>
          <a:lstStyle>
            <a:lvl1pPr>
              <a:defRPr/>
            </a:lvl1pPr>
          </a:lstStyle>
          <a:p>
            <a:endParaRPr lang="nb-NO"/>
          </a:p>
        </p:txBody>
      </p:sp>
      <p:sp>
        <p:nvSpPr>
          <p:cNvPr id="5" name="Plassholder for bunntekst 4"/>
          <p:cNvSpPr>
            <a:spLocks noGrp="1"/>
          </p:cNvSpPr>
          <p:nvPr>
            <p:ph type="ftr" sz="quarter" idx="12"/>
          </p:nvPr>
        </p:nvSpPr>
        <p:spPr/>
        <p:txBody>
          <a:bodyPr/>
          <a:lstStyle>
            <a:lvl1pPr>
              <a:defRPr/>
            </a:lvl1pPr>
          </a:lstStyle>
          <a:p>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lysbildenummer 1"/>
          <p:cNvSpPr>
            <a:spLocks noGrp="1"/>
          </p:cNvSpPr>
          <p:nvPr>
            <p:ph type="sldNum" sz="quarter" idx="10"/>
          </p:nvPr>
        </p:nvSpPr>
        <p:spPr>
          <a:xfrm>
            <a:off x="7143768" y="6400800"/>
            <a:ext cx="457200" cy="304800"/>
          </a:xfrm>
        </p:spPr>
        <p:txBody>
          <a:bodyPr/>
          <a:lstStyle>
            <a:lvl1pPr>
              <a:defRPr/>
            </a:lvl1pPr>
          </a:lstStyle>
          <a:p>
            <a:fld id="{1F7995AA-3063-4B4D-B264-354F8997313C}" type="slidenum">
              <a:rPr lang="nb-NO"/>
              <a:pPr/>
              <a:t>‹#›</a:t>
            </a:fld>
            <a:endParaRPr lang="nb-NO"/>
          </a:p>
        </p:txBody>
      </p:sp>
      <p:sp>
        <p:nvSpPr>
          <p:cNvPr id="3" name="Plassholder for dato 2"/>
          <p:cNvSpPr>
            <a:spLocks noGrp="1"/>
          </p:cNvSpPr>
          <p:nvPr>
            <p:ph type="dt" sz="half" idx="11"/>
          </p:nvPr>
        </p:nvSpPr>
        <p:spPr/>
        <p:txBody>
          <a:bodyPr/>
          <a:lstStyle>
            <a:lvl1pPr>
              <a:defRPr/>
            </a:lvl1pPr>
          </a:lstStyle>
          <a:p>
            <a:endParaRPr lang="nb-NO"/>
          </a:p>
        </p:txBody>
      </p:sp>
      <p:sp>
        <p:nvSpPr>
          <p:cNvPr id="4" name="Plassholder for bunntekst 3"/>
          <p:cNvSpPr>
            <a:spLocks noGrp="1"/>
          </p:cNvSpPr>
          <p:nvPr>
            <p:ph type="ftr" sz="quarter" idx="12"/>
          </p:nvPr>
        </p:nvSpPr>
        <p:spPr/>
        <p:txBody>
          <a:bodyPr/>
          <a:lstStyle>
            <a:lvl1pPr>
              <a:defRPr/>
            </a:lvl1pPr>
          </a:lstStyle>
          <a:p>
            <a:endParaRPr lang="nb-NO"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lysbildenummer 4"/>
          <p:cNvSpPr>
            <a:spLocks noGrp="1"/>
          </p:cNvSpPr>
          <p:nvPr>
            <p:ph type="sldNum" sz="quarter" idx="10"/>
          </p:nvPr>
        </p:nvSpPr>
        <p:spPr/>
        <p:txBody>
          <a:bodyPr/>
          <a:lstStyle>
            <a:lvl1pPr>
              <a:defRPr/>
            </a:lvl1pPr>
          </a:lstStyle>
          <a:p>
            <a:fld id="{B3D7F3C7-C8C1-41AC-B2A5-2148490D00BB}" type="slidenum">
              <a:rPr lang="nb-NO"/>
              <a:pPr/>
              <a:t>‹#›</a:t>
            </a:fld>
            <a:endParaRPr lang="nb-NO"/>
          </a:p>
        </p:txBody>
      </p:sp>
      <p:sp>
        <p:nvSpPr>
          <p:cNvPr id="6" name="Plassholder for dato 5"/>
          <p:cNvSpPr>
            <a:spLocks noGrp="1"/>
          </p:cNvSpPr>
          <p:nvPr>
            <p:ph type="dt" sz="half" idx="11"/>
          </p:nvPr>
        </p:nvSpPr>
        <p:spPr/>
        <p:txBody>
          <a:bodyPr/>
          <a:lstStyle>
            <a:lvl1pPr>
              <a:defRPr/>
            </a:lvl1pPr>
          </a:lstStyle>
          <a:p>
            <a:endParaRPr lang="nb-NO"/>
          </a:p>
        </p:txBody>
      </p:sp>
      <p:sp>
        <p:nvSpPr>
          <p:cNvPr id="7" name="Plassholder for bunntekst 6"/>
          <p:cNvSpPr>
            <a:spLocks noGrp="1"/>
          </p:cNvSpPr>
          <p:nvPr>
            <p:ph type="ftr" sz="quarter" idx="12"/>
          </p:nvPr>
        </p:nvSpPr>
        <p:spPr/>
        <p:txBody>
          <a:bodyPr/>
          <a:lstStyle>
            <a:lvl1pPr>
              <a:defRPr/>
            </a:lvl1pPr>
          </a:lstStyle>
          <a:p>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lysbildenummer 4"/>
          <p:cNvSpPr>
            <a:spLocks noGrp="1"/>
          </p:cNvSpPr>
          <p:nvPr>
            <p:ph type="sldNum" sz="quarter" idx="10"/>
          </p:nvPr>
        </p:nvSpPr>
        <p:spPr/>
        <p:txBody>
          <a:bodyPr/>
          <a:lstStyle>
            <a:lvl1pPr>
              <a:defRPr/>
            </a:lvl1pPr>
          </a:lstStyle>
          <a:p>
            <a:fld id="{1712FCE6-D2BF-484E-A44B-3C5820C5EFD9}" type="slidenum">
              <a:rPr lang="nb-NO"/>
              <a:pPr/>
              <a:t>‹#›</a:t>
            </a:fld>
            <a:endParaRPr lang="nb-NO"/>
          </a:p>
        </p:txBody>
      </p:sp>
      <p:sp>
        <p:nvSpPr>
          <p:cNvPr id="6" name="Plassholder for dato 5"/>
          <p:cNvSpPr>
            <a:spLocks noGrp="1"/>
          </p:cNvSpPr>
          <p:nvPr>
            <p:ph type="dt" sz="half" idx="11"/>
          </p:nvPr>
        </p:nvSpPr>
        <p:spPr/>
        <p:txBody>
          <a:bodyPr/>
          <a:lstStyle>
            <a:lvl1pPr>
              <a:defRPr/>
            </a:lvl1pPr>
          </a:lstStyle>
          <a:p>
            <a:endParaRPr lang="nb-NO"/>
          </a:p>
        </p:txBody>
      </p:sp>
      <p:sp>
        <p:nvSpPr>
          <p:cNvPr id="7" name="Plassholder for bunntekst 6"/>
          <p:cNvSpPr>
            <a:spLocks noGrp="1"/>
          </p:cNvSpPr>
          <p:nvPr>
            <p:ph type="ftr" sz="quarter" idx="12"/>
          </p:nvPr>
        </p:nvSpPr>
        <p:spPr/>
        <p:txBody>
          <a:bodyPr/>
          <a:lstStyle>
            <a:lvl1pPr>
              <a:defRPr/>
            </a:lvl1pPr>
          </a:lstStyle>
          <a:p>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lysbildenummer 3"/>
          <p:cNvSpPr>
            <a:spLocks noGrp="1"/>
          </p:cNvSpPr>
          <p:nvPr>
            <p:ph type="sldNum" sz="quarter" idx="10"/>
          </p:nvPr>
        </p:nvSpPr>
        <p:spPr/>
        <p:txBody>
          <a:bodyPr/>
          <a:lstStyle>
            <a:lvl1pPr>
              <a:defRPr/>
            </a:lvl1pPr>
          </a:lstStyle>
          <a:p>
            <a:fld id="{7FE84B16-C79F-4598-A1EA-41FB119F4902}" type="slidenum">
              <a:rPr lang="nb-NO"/>
              <a:pPr/>
              <a:t>‹#›</a:t>
            </a:fld>
            <a:endParaRPr lang="nb-NO"/>
          </a:p>
        </p:txBody>
      </p:sp>
      <p:sp>
        <p:nvSpPr>
          <p:cNvPr id="5" name="Plassholder for dato 4"/>
          <p:cNvSpPr>
            <a:spLocks noGrp="1"/>
          </p:cNvSpPr>
          <p:nvPr>
            <p:ph type="dt" sz="half" idx="11"/>
          </p:nvPr>
        </p:nvSpPr>
        <p:spPr/>
        <p:txBody>
          <a:bodyPr/>
          <a:lstStyle>
            <a:lvl1pPr>
              <a:defRPr/>
            </a:lvl1pPr>
          </a:lstStyle>
          <a:p>
            <a:endParaRPr lang="nb-NO"/>
          </a:p>
        </p:txBody>
      </p:sp>
      <p:sp>
        <p:nvSpPr>
          <p:cNvPr id="6" name="Plassholder for bunntekst 5"/>
          <p:cNvSpPr>
            <a:spLocks noGrp="1"/>
          </p:cNvSpPr>
          <p:nvPr>
            <p:ph type="ftr" sz="quarter" idx="12"/>
          </p:nvPr>
        </p:nvSpPr>
        <p:spPr/>
        <p:txBody>
          <a:bodyPr/>
          <a:lstStyle>
            <a:lvl1pPr>
              <a:defRPr/>
            </a:lvl1pPr>
          </a:lstStyle>
          <a:p>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534150" y="609600"/>
            <a:ext cx="1695450" cy="5562600"/>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1447800" y="609600"/>
            <a:ext cx="4933950" cy="5562600"/>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lysbildenummer 3"/>
          <p:cNvSpPr>
            <a:spLocks noGrp="1"/>
          </p:cNvSpPr>
          <p:nvPr>
            <p:ph type="sldNum" sz="quarter" idx="10"/>
          </p:nvPr>
        </p:nvSpPr>
        <p:spPr/>
        <p:txBody>
          <a:bodyPr/>
          <a:lstStyle>
            <a:lvl1pPr>
              <a:defRPr/>
            </a:lvl1pPr>
          </a:lstStyle>
          <a:p>
            <a:fld id="{BA8ADF3C-1A1D-42D3-85D7-C5BC637DF5A3}" type="slidenum">
              <a:rPr lang="nb-NO"/>
              <a:pPr/>
              <a:t>‹#›</a:t>
            </a:fld>
            <a:endParaRPr lang="nb-NO"/>
          </a:p>
        </p:txBody>
      </p:sp>
      <p:sp>
        <p:nvSpPr>
          <p:cNvPr id="5" name="Plassholder for dato 4"/>
          <p:cNvSpPr>
            <a:spLocks noGrp="1"/>
          </p:cNvSpPr>
          <p:nvPr>
            <p:ph type="dt" sz="half" idx="11"/>
          </p:nvPr>
        </p:nvSpPr>
        <p:spPr/>
        <p:txBody>
          <a:bodyPr/>
          <a:lstStyle>
            <a:lvl1pPr>
              <a:defRPr/>
            </a:lvl1pPr>
          </a:lstStyle>
          <a:p>
            <a:endParaRPr lang="nb-NO"/>
          </a:p>
        </p:txBody>
      </p:sp>
      <p:sp>
        <p:nvSpPr>
          <p:cNvPr id="6" name="Plassholder for bunntekst 5"/>
          <p:cNvSpPr>
            <a:spLocks noGrp="1"/>
          </p:cNvSpPr>
          <p:nvPr>
            <p:ph type="ftr" sz="quarter" idx="12"/>
          </p:nvPr>
        </p:nvSpPr>
        <p:spPr/>
        <p:txBody>
          <a:bodyPr/>
          <a:lstStyle>
            <a:lvl1pPr>
              <a:defRPr/>
            </a:lvl1pPr>
          </a:lstStyle>
          <a:p>
            <a:endParaRPr lang="nb-NO"/>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Obj" preserve="1">
  <p:cSld name="Tittel, to innholdsdeler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1447800" y="609600"/>
            <a:ext cx="6781800" cy="1143000"/>
          </a:xfrm>
        </p:spPr>
        <p:txBody>
          <a:bodyPr/>
          <a:lstStyle/>
          <a:p>
            <a:r>
              <a:rPr lang="nb-NO" smtClean="0"/>
              <a:t>Klikk for å redigere tittelstil</a:t>
            </a:r>
            <a:endParaRPr lang="nb-NO"/>
          </a:p>
        </p:txBody>
      </p:sp>
      <p:sp>
        <p:nvSpPr>
          <p:cNvPr id="3" name="Plassholder for innhold 2"/>
          <p:cNvSpPr>
            <a:spLocks noGrp="1"/>
          </p:cNvSpPr>
          <p:nvPr>
            <p:ph sz="quarter" idx="1"/>
          </p:nvPr>
        </p:nvSpPr>
        <p:spPr>
          <a:xfrm>
            <a:off x="1447800" y="2057400"/>
            <a:ext cx="3314700" cy="1981200"/>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quarter" idx="2"/>
          </p:nvPr>
        </p:nvSpPr>
        <p:spPr>
          <a:xfrm>
            <a:off x="1447800" y="4191000"/>
            <a:ext cx="3314700" cy="1981200"/>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innhold 4"/>
          <p:cNvSpPr>
            <a:spLocks noGrp="1"/>
          </p:cNvSpPr>
          <p:nvPr>
            <p:ph sz="half" idx="3"/>
          </p:nvPr>
        </p:nvSpPr>
        <p:spPr>
          <a:xfrm>
            <a:off x="4914900" y="2057400"/>
            <a:ext cx="3314700" cy="4114800"/>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lysbildenummer 5"/>
          <p:cNvSpPr>
            <a:spLocks noGrp="1"/>
          </p:cNvSpPr>
          <p:nvPr>
            <p:ph type="sldNum" sz="quarter" idx="10"/>
          </p:nvPr>
        </p:nvSpPr>
        <p:spPr>
          <a:xfrm>
            <a:off x="1257300" y="6400800"/>
            <a:ext cx="457200" cy="304800"/>
          </a:xfrm>
        </p:spPr>
        <p:txBody>
          <a:bodyPr/>
          <a:lstStyle>
            <a:lvl1pPr>
              <a:defRPr/>
            </a:lvl1pPr>
          </a:lstStyle>
          <a:p>
            <a:fld id="{355A619E-F3A1-4213-BA3D-C49C81BB4539}" type="slidenum">
              <a:rPr lang="nb-NO"/>
              <a:pPr/>
              <a:t>‹#›</a:t>
            </a:fld>
            <a:endParaRPr lang="nb-NO"/>
          </a:p>
        </p:txBody>
      </p:sp>
      <p:sp>
        <p:nvSpPr>
          <p:cNvPr id="7" name="Plassholder for dato 6"/>
          <p:cNvSpPr>
            <a:spLocks noGrp="1"/>
          </p:cNvSpPr>
          <p:nvPr>
            <p:ph type="dt" sz="half" idx="11"/>
          </p:nvPr>
        </p:nvSpPr>
        <p:spPr>
          <a:xfrm>
            <a:off x="2006600" y="6402388"/>
            <a:ext cx="1143000" cy="457200"/>
          </a:xfrm>
        </p:spPr>
        <p:txBody>
          <a:bodyPr/>
          <a:lstStyle>
            <a:lvl1pPr>
              <a:defRPr/>
            </a:lvl1pPr>
          </a:lstStyle>
          <a:p>
            <a:endParaRPr lang="nb-NO"/>
          </a:p>
        </p:txBody>
      </p:sp>
      <p:sp>
        <p:nvSpPr>
          <p:cNvPr id="8" name="Plassholder for bunntekst 7"/>
          <p:cNvSpPr>
            <a:spLocks noGrp="1"/>
          </p:cNvSpPr>
          <p:nvPr>
            <p:ph type="ftr" sz="quarter" idx="12"/>
          </p:nvPr>
        </p:nvSpPr>
        <p:spPr>
          <a:xfrm>
            <a:off x="3124200" y="6400800"/>
            <a:ext cx="2743200" cy="457200"/>
          </a:xfrm>
        </p:spPr>
        <p:txBody>
          <a:bodyPr/>
          <a:lstStyle>
            <a:lvl1pPr>
              <a:defRPr/>
            </a:lvl1pPr>
          </a:lstStyle>
          <a:p>
            <a:endParaRPr lang="nb-NO"/>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tel, tekst og 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1447800" y="609600"/>
            <a:ext cx="6781800" cy="1143000"/>
          </a:xfrm>
        </p:spPr>
        <p:txBody>
          <a:bodyPr/>
          <a:lstStyle/>
          <a:p>
            <a:r>
              <a:rPr lang="nb-NO" smtClean="0"/>
              <a:t>Klikk for å redigere tittelstil</a:t>
            </a:r>
            <a:endParaRPr lang="nb-NO"/>
          </a:p>
        </p:txBody>
      </p:sp>
      <p:sp>
        <p:nvSpPr>
          <p:cNvPr id="3" name="Plassholder for tekst 2"/>
          <p:cNvSpPr>
            <a:spLocks noGrp="1"/>
          </p:cNvSpPr>
          <p:nvPr>
            <p:ph type="body" sz="half" idx="1"/>
          </p:nvPr>
        </p:nvSpPr>
        <p:spPr>
          <a:xfrm>
            <a:off x="1447800" y="2057400"/>
            <a:ext cx="3314700" cy="4114800"/>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quarter" idx="2"/>
          </p:nvPr>
        </p:nvSpPr>
        <p:spPr>
          <a:xfrm>
            <a:off x="4914900" y="2057400"/>
            <a:ext cx="3314700" cy="1981200"/>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innhold 4"/>
          <p:cNvSpPr>
            <a:spLocks noGrp="1"/>
          </p:cNvSpPr>
          <p:nvPr>
            <p:ph sz="quarter" idx="3"/>
          </p:nvPr>
        </p:nvSpPr>
        <p:spPr>
          <a:xfrm>
            <a:off x="4914900" y="4191000"/>
            <a:ext cx="3314700" cy="1981200"/>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lysbildenummer 5"/>
          <p:cNvSpPr>
            <a:spLocks noGrp="1"/>
          </p:cNvSpPr>
          <p:nvPr>
            <p:ph type="sldNum" sz="quarter" idx="10"/>
          </p:nvPr>
        </p:nvSpPr>
        <p:spPr>
          <a:xfrm>
            <a:off x="1257300" y="6400800"/>
            <a:ext cx="457200" cy="304800"/>
          </a:xfrm>
        </p:spPr>
        <p:txBody>
          <a:bodyPr/>
          <a:lstStyle>
            <a:lvl1pPr>
              <a:defRPr/>
            </a:lvl1pPr>
          </a:lstStyle>
          <a:p>
            <a:fld id="{748A64AA-30C6-47A1-9686-56964516279A}" type="slidenum">
              <a:rPr lang="nb-NO"/>
              <a:pPr/>
              <a:t>‹#›</a:t>
            </a:fld>
            <a:endParaRPr lang="nb-NO"/>
          </a:p>
        </p:txBody>
      </p:sp>
      <p:sp>
        <p:nvSpPr>
          <p:cNvPr id="7" name="Plassholder for dato 6"/>
          <p:cNvSpPr>
            <a:spLocks noGrp="1"/>
          </p:cNvSpPr>
          <p:nvPr>
            <p:ph type="dt" sz="half" idx="11"/>
          </p:nvPr>
        </p:nvSpPr>
        <p:spPr>
          <a:xfrm>
            <a:off x="2006600" y="6402388"/>
            <a:ext cx="1143000" cy="457200"/>
          </a:xfrm>
        </p:spPr>
        <p:txBody>
          <a:bodyPr/>
          <a:lstStyle>
            <a:lvl1pPr>
              <a:defRPr/>
            </a:lvl1pPr>
          </a:lstStyle>
          <a:p>
            <a:endParaRPr lang="nb-NO"/>
          </a:p>
        </p:txBody>
      </p:sp>
      <p:sp>
        <p:nvSpPr>
          <p:cNvPr id="8" name="Plassholder for bunntekst 7"/>
          <p:cNvSpPr>
            <a:spLocks noGrp="1"/>
          </p:cNvSpPr>
          <p:nvPr>
            <p:ph type="ftr" sz="quarter" idx="12"/>
          </p:nvPr>
        </p:nvSpPr>
        <p:spPr>
          <a:xfrm>
            <a:off x="3124200" y="6400800"/>
            <a:ext cx="2743200" cy="457200"/>
          </a:xfrm>
        </p:spPr>
        <p:txBody>
          <a:bodyPr/>
          <a:lstStyle>
            <a:lvl1pPr>
              <a:defRPr/>
            </a:lvl1pPr>
          </a:lstStyle>
          <a:p>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15" cstate="print"/>
          <a:srcRect/>
          <a:stretch>
            <a:fillRect/>
          </a:stretch>
        </p:blipFill>
        <p:spPr bwMode="auto">
          <a:xfrm>
            <a:off x="7572375" y="6440488"/>
            <a:ext cx="1181100" cy="141287"/>
          </a:xfrm>
          <a:prstGeom prst="rect">
            <a:avLst/>
          </a:prstGeom>
          <a:noFill/>
        </p:spPr>
      </p:pic>
      <p:sp>
        <p:nvSpPr>
          <p:cNvPr id="3075" name="Rectangle 3"/>
          <p:cNvSpPr>
            <a:spLocks noGrp="1" noChangeArrowheads="1"/>
          </p:cNvSpPr>
          <p:nvPr>
            <p:ph type="title"/>
          </p:nvPr>
        </p:nvSpPr>
        <p:spPr bwMode="auto">
          <a:xfrm>
            <a:off x="1447800" y="609600"/>
            <a:ext cx="6781800"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nb-NO" smtClean="0"/>
              <a:t>Klikk for å redigere tittelstil i malen</a:t>
            </a:r>
          </a:p>
        </p:txBody>
      </p:sp>
      <p:sp>
        <p:nvSpPr>
          <p:cNvPr id="3076" name="Rectangle 4"/>
          <p:cNvSpPr>
            <a:spLocks noGrp="1" noChangeArrowheads="1"/>
          </p:cNvSpPr>
          <p:nvPr>
            <p:ph type="body" idx="1"/>
          </p:nvPr>
        </p:nvSpPr>
        <p:spPr bwMode="auto">
          <a:xfrm>
            <a:off x="1447800" y="2057400"/>
            <a:ext cx="67818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b-NO" smtClean="0"/>
              <a:t>Klikk for å redigere tekststiler </a:t>
            </a:r>
          </a:p>
          <a:p>
            <a:pPr lvl="1"/>
            <a:r>
              <a:rPr lang="nb-NO" smtClean="0"/>
              <a:t>Andre nivå</a:t>
            </a:r>
          </a:p>
          <a:p>
            <a:pPr lvl="2"/>
            <a:r>
              <a:rPr lang="nb-NO" smtClean="0"/>
              <a:t>Tredje nivå</a:t>
            </a:r>
          </a:p>
          <a:p>
            <a:pPr lvl="3"/>
            <a:r>
              <a:rPr lang="nb-NO" smtClean="0"/>
              <a:t>Fjerde nivå</a:t>
            </a:r>
          </a:p>
          <a:p>
            <a:pPr lvl="4"/>
            <a:r>
              <a:rPr lang="nb-NO" smtClean="0"/>
              <a:t>Femte nivå</a:t>
            </a:r>
          </a:p>
        </p:txBody>
      </p:sp>
      <p:sp>
        <p:nvSpPr>
          <p:cNvPr id="3077" name="Rectangle 5"/>
          <p:cNvSpPr>
            <a:spLocks noGrp="1" noChangeArrowheads="1"/>
          </p:cNvSpPr>
          <p:nvPr>
            <p:ph type="sldNum" sz="quarter" idx="4"/>
          </p:nvPr>
        </p:nvSpPr>
        <p:spPr bwMode="auto">
          <a:xfrm>
            <a:off x="8472518" y="6572272"/>
            <a:ext cx="4572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Times New Roman" pitchFamily="18" charset="0"/>
              </a:defRPr>
            </a:lvl1pPr>
          </a:lstStyle>
          <a:p>
            <a:fld id="{84C936C3-CEFD-4A94-AF33-5BC101BB42C3}" type="slidenum">
              <a:rPr lang="nb-NO"/>
              <a:pPr/>
              <a:t>‹#›</a:t>
            </a:fld>
            <a:endParaRPr lang="nb-NO"/>
          </a:p>
        </p:txBody>
      </p:sp>
      <p:sp>
        <p:nvSpPr>
          <p:cNvPr id="3078" name="Rectangle 6"/>
          <p:cNvSpPr>
            <a:spLocks noGrp="1" noChangeArrowheads="1"/>
          </p:cNvSpPr>
          <p:nvPr>
            <p:ph type="dt" sz="half" idx="2"/>
          </p:nvPr>
        </p:nvSpPr>
        <p:spPr bwMode="auto">
          <a:xfrm>
            <a:off x="2006600" y="6402388"/>
            <a:ext cx="1143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Times New Roman" pitchFamily="18" charset="0"/>
              </a:defRPr>
            </a:lvl1pPr>
          </a:lstStyle>
          <a:p>
            <a:endParaRPr lang="nb-NO"/>
          </a:p>
        </p:txBody>
      </p:sp>
      <p:sp>
        <p:nvSpPr>
          <p:cNvPr id="3079" name="Rectangle 7"/>
          <p:cNvSpPr>
            <a:spLocks noGrp="1" noChangeArrowheads="1"/>
          </p:cNvSpPr>
          <p:nvPr>
            <p:ph type="ftr" sz="quarter" idx="3"/>
          </p:nvPr>
        </p:nvSpPr>
        <p:spPr bwMode="auto">
          <a:xfrm>
            <a:off x="3124200" y="6400800"/>
            <a:ext cx="2743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Times New Roman" pitchFamily="18" charset="0"/>
              </a:defRPr>
            </a:lvl1pPr>
          </a:lstStyle>
          <a:p>
            <a:endParaRPr lang="nb-NO"/>
          </a:p>
        </p:txBody>
      </p:sp>
      <p:pic>
        <p:nvPicPr>
          <p:cNvPr id="3080" name="Picture 8"/>
          <p:cNvPicPr>
            <a:picLocks noChangeAspect="1" noChangeArrowheads="1"/>
          </p:cNvPicPr>
          <p:nvPr/>
        </p:nvPicPr>
        <p:blipFill>
          <a:blip r:embed="rId16" cstate="print"/>
          <a:srcRect l="16618"/>
          <a:stretch>
            <a:fillRect/>
          </a:stretch>
        </p:blipFill>
        <p:spPr bwMode="auto">
          <a:xfrm>
            <a:off x="0" y="0"/>
            <a:ext cx="900113" cy="6858000"/>
          </a:xfrm>
          <a:prstGeom prst="rect">
            <a:avLst/>
          </a:prstGeom>
          <a:noFill/>
        </p:spPr>
      </p:pic>
      <p:sp>
        <p:nvSpPr>
          <p:cNvPr id="3081" name="Rectangle 9"/>
          <p:cNvSpPr>
            <a:spLocks noChangeArrowheads="1"/>
          </p:cNvSpPr>
          <p:nvPr/>
        </p:nvSpPr>
        <p:spPr bwMode="auto">
          <a:xfrm>
            <a:off x="0" y="0"/>
            <a:ext cx="9144000" cy="6858000"/>
          </a:xfrm>
          <a:prstGeom prst="rect">
            <a:avLst/>
          </a:prstGeom>
          <a:noFill/>
          <a:ln w="6350">
            <a:solidFill>
              <a:schemeClr val="tx1"/>
            </a:solidFill>
            <a:miter lim="800000"/>
            <a:headEnd/>
            <a:tailEnd/>
          </a:ln>
          <a:effectLst/>
        </p:spPr>
        <p:txBody>
          <a:bodyPr wrap="none" anchor="ctr"/>
          <a:lstStyle/>
          <a:p>
            <a:endParaRPr lang="nb-NO"/>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hf hdr="0" ftr="0" dt="0"/>
  <p:txStyles>
    <p:titleStyle>
      <a:lvl1pPr algn="l" rtl="0" fontAlgn="base">
        <a:spcBef>
          <a:spcPct val="0"/>
        </a:spcBef>
        <a:spcAft>
          <a:spcPct val="0"/>
        </a:spcAft>
        <a:defRPr sz="2600">
          <a:solidFill>
            <a:schemeClr val="tx2"/>
          </a:solidFill>
          <a:latin typeface="+mj-lt"/>
          <a:ea typeface="+mj-ea"/>
          <a:cs typeface="+mj-cs"/>
        </a:defRPr>
      </a:lvl1pPr>
      <a:lvl2pPr algn="l" rtl="0" fontAlgn="base">
        <a:spcBef>
          <a:spcPct val="0"/>
        </a:spcBef>
        <a:spcAft>
          <a:spcPct val="0"/>
        </a:spcAft>
        <a:defRPr sz="2600">
          <a:solidFill>
            <a:schemeClr val="tx2"/>
          </a:solidFill>
          <a:latin typeface="Verdana" pitchFamily="34" charset="0"/>
        </a:defRPr>
      </a:lvl2pPr>
      <a:lvl3pPr algn="l" rtl="0" fontAlgn="base">
        <a:spcBef>
          <a:spcPct val="0"/>
        </a:spcBef>
        <a:spcAft>
          <a:spcPct val="0"/>
        </a:spcAft>
        <a:defRPr sz="2600">
          <a:solidFill>
            <a:schemeClr val="tx2"/>
          </a:solidFill>
          <a:latin typeface="Verdana" pitchFamily="34" charset="0"/>
        </a:defRPr>
      </a:lvl3pPr>
      <a:lvl4pPr algn="l" rtl="0" fontAlgn="base">
        <a:spcBef>
          <a:spcPct val="0"/>
        </a:spcBef>
        <a:spcAft>
          <a:spcPct val="0"/>
        </a:spcAft>
        <a:defRPr sz="2600">
          <a:solidFill>
            <a:schemeClr val="tx2"/>
          </a:solidFill>
          <a:latin typeface="Verdana" pitchFamily="34" charset="0"/>
        </a:defRPr>
      </a:lvl4pPr>
      <a:lvl5pPr algn="l" rtl="0" fontAlgn="base">
        <a:spcBef>
          <a:spcPct val="0"/>
        </a:spcBef>
        <a:spcAft>
          <a:spcPct val="0"/>
        </a:spcAft>
        <a:defRPr sz="2600">
          <a:solidFill>
            <a:schemeClr val="tx2"/>
          </a:solidFill>
          <a:latin typeface="Verdana" pitchFamily="34" charset="0"/>
        </a:defRPr>
      </a:lvl5pPr>
      <a:lvl6pPr marL="457200" algn="l" rtl="0" fontAlgn="base">
        <a:spcBef>
          <a:spcPct val="0"/>
        </a:spcBef>
        <a:spcAft>
          <a:spcPct val="0"/>
        </a:spcAft>
        <a:defRPr sz="2600">
          <a:solidFill>
            <a:schemeClr val="tx2"/>
          </a:solidFill>
          <a:latin typeface="Verdana" pitchFamily="34" charset="0"/>
        </a:defRPr>
      </a:lvl6pPr>
      <a:lvl7pPr marL="914400" algn="l" rtl="0" fontAlgn="base">
        <a:spcBef>
          <a:spcPct val="0"/>
        </a:spcBef>
        <a:spcAft>
          <a:spcPct val="0"/>
        </a:spcAft>
        <a:defRPr sz="2600">
          <a:solidFill>
            <a:schemeClr val="tx2"/>
          </a:solidFill>
          <a:latin typeface="Verdana" pitchFamily="34" charset="0"/>
        </a:defRPr>
      </a:lvl7pPr>
      <a:lvl8pPr marL="1371600" algn="l" rtl="0" fontAlgn="base">
        <a:spcBef>
          <a:spcPct val="0"/>
        </a:spcBef>
        <a:spcAft>
          <a:spcPct val="0"/>
        </a:spcAft>
        <a:defRPr sz="2600">
          <a:solidFill>
            <a:schemeClr val="tx2"/>
          </a:solidFill>
          <a:latin typeface="Verdana" pitchFamily="34" charset="0"/>
        </a:defRPr>
      </a:lvl8pPr>
      <a:lvl9pPr marL="1828800" algn="l" rtl="0" fontAlgn="base">
        <a:spcBef>
          <a:spcPct val="0"/>
        </a:spcBef>
        <a:spcAft>
          <a:spcPct val="0"/>
        </a:spcAft>
        <a:defRPr sz="2600">
          <a:solidFill>
            <a:schemeClr val="tx2"/>
          </a:solidFill>
          <a:latin typeface="Verdana" pitchFamily="34" charset="0"/>
        </a:defRPr>
      </a:lvl9pPr>
    </p:titleStyle>
    <p:bodyStyle>
      <a:lvl1pPr marL="381000" indent="-190500" algn="l" rtl="0" fontAlgn="base">
        <a:spcBef>
          <a:spcPct val="40000"/>
        </a:spcBef>
        <a:spcAft>
          <a:spcPct val="0"/>
        </a:spcAft>
        <a:buFont typeface="Wingdings" pitchFamily="2" charset="2"/>
        <a:buChar char="§"/>
        <a:defRPr>
          <a:solidFill>
            <a:schemeClr val="tx1"/>
          </a:solidFill>
          <a:latin typeface="+mn-lt"/>
          <a:ea typeface="+mn-ea"/>
          <a:cs typeface="+mn-cs"/>
        </a:defRPr>
      </a:lvl1pPr>
      <a:lvl2pPr marL="754063" indent="-182563" algn="l" rtl="0" fontAlgn="base">
        <a:spcBef>
          <a:spcPct val="40000"/>
        </a:spcBef>
        <a:spcAft>
          <a:spcPct val="0"/>
        </a:spcAft>
        <a:buFont typeface="Verdana" pitchFamily="34" charset="0"/>
        <a:buChar char="-"/>
        <a:defRPr sz="1600">
          <a:solidFill>
            <a:schemeClr val="tx1"/>
          </a:solidFill>
          <a:latin typeface="+mn-lt"/>
        </a:defRPr>
      </a:lvl2pPr>
      <a:lvl3pPr marL="1128713" indent="-184150" algn="l" rtl="0" fontAlgn="base">
        <a:spcBef>
          <a:spcPct val="40000"/>
        </a:spcBef>
        <a:spcAft>
          <a:spcPct val="0"/>
        </a:spcAft>
        <a:buChar char="-"/>
        <a:defRPr sz="1400">
          <a:solidFill>
            <a:schemeClr val="tx1"/>
          </a:solidFill>
          <a:latin typeface="+mn-lt"/>
        </a:defRPr>
      </a:lvl3pPr>
      <a:lvl4pPr marL="1516063" indent="-196850" algn="l" rtl="0" fontAlgn="base">
        <a:spcBef>
          <a:spcPct val="40000"/>
        </a:spcBef>
        <a:spcAft>
          <a:spcPct val="0"/>
        </a:spcAft>
        <a:buChar char="-"/>
        <a:defRPr sz="1400">
          <a:solidFill>
            <a:schemeClr val="tx1"/>
          </a:solidFill>
          <a:latin typeface="+mn-lt"/>
        </a:defRPr>
      </a:lvl4pPr>
      <a:lvl5pPr marL="1889125" indent="-182563" algn="l" rtl="0" fontAlgn="base">
        <a:spcBef>
          <a:spcPct val="40000"/>
        </a:spcBef>
        <a:spcAft>
          <a:spcPct val="0"/>
        </a:spcAft>
        <a:buChar char="-"/>
        <a:defRPr sz="1400">
          <a:solidFill>
            <a:schemeClr val="tx1"/>
          </a:solidFill>
          <a:latin typeface="+mn-lt"/>
        </a:defRPr>
      </a:lvl5pPr>
      <a:lvl6pPr marL="2346325" indent="-182563" algn="l" rtl="0" fontAlgn="base">
        <a:spcBef>
          <a:spcPct val="40000"/>
        </a:spcBef>
        <a:spcAft>
          <a:spcPct val="0"/>
        </a:spcAft>
        <a:buChar char="-"/>
        <a:defRPr sz="1400">
          <a:solidFill>
            <a:schemeClr val="tx1"/>
          </a:solidFill>
          <a:latin typeface="+mn-lt"/>
        </a:defRPr>
      </a:lvl6pPr>
      <a:lvl7pPr marL="2803525" indent="-182563" algn="l" rtl="0" fontAlgn="base">
        <a:spcBef>
          <a:spcPct val="40000"/>
        </a:spcBef>
        <a:spcAft>
          <a:spcPct val="0"/>
        </a:spcAft>
        <a:buChar char="-"/>
        <a:defRPr sz="1400">
          <a:solidFill>
            <a:schemeClr val="tx1"/>
          </a:solidFill>
          <a:latin typeface="+mn-lt"/>
        </a:defRPr>
      </a:lvl7pPr>
      <a:lvl8pPr marL="3260725" indent="-182563" algn="l" rtl="0" fontAlgn="base">
        <a:spcBef>
          <a:spcPct val="40000"/>
        </a:spcBef>
        <a:spcAft>
          <a:spcPct val="0"/>
        </a:spcAft>
        <a:buChar char="-"/>
        <a:defRPr sz="1400">
          <a:solidFill>
            <a:schemeClr val="tx1"/>
          </a:solidFill>
          <a:latin typeface="+mn-lt"/>
        </a:defRPr>
      </a:lvl8pPr>
      <a:lvl9pPr marL="3717925" indent="-182563" algn="l" rtl="0" fontAlgn="base">
        <a:spcBef>
          <a:spcPct val="40000"/>
        </a:spcBef>
        <a:spcAft>
          <a:spcPct val="0"/>
        </a:spcAft>
        <a:buChar char="-"/>
        <a:defRPr sz="14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tags" Target="../tags/tag7.xml"/><Relationship Id="rId13" Type="http://schemas.openxmlformats.org/officeDocument/2006/relationships/notesSlide" Target="../notesSlides/notesSlide5.xml"/><Relationship Id="rId3" Type="http://schemas.openxmlformats.org/officeDocument/2006/relationships/tags" Target="../tags/tag2.xml"/><Relationship Id="rId7" Type="http://schemas.openxmlformats.org/officeDocument/2006/relationships/tags" Target="../tags/tag6.xml"/><Relationship Id="rId12" Type="http://schemas.openxmlformats.org/officeDocument/2006/relationships/slideLayout" Target="../slideLayouts/slideLayout4.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tags" Target="../tags/tag5.xml"/><Relationship Id="rId11" Type="http://schemas.openxmlformats.org/officeDocument/2006/relationships/tags" Target="../tags/tag10.xml"/><Relationship Id="rId5" Type="http://schemas.openxmlformats.org/officeDocument/2006/relationships/tags" Target="../tags/tag4.xml"/><Relationship Id="rId15" Type="http://schemas.openxmlformats.org/officeDocument/2006/relationships/chart" Target="../charts/chart1.xml"/><Relationship Id="rId10" Type="http://schemas.openxmlformats.org/officeDocument/2006/relationships/tags" Target="../tags/tag9.xml"/><Relationship Id="rId4" Type="http://schemas.openxmlformats.org/officeDocument/2006/relationships/tags" Target="../tags/tag3.xml"/><Relationship Id="rId9" Type="http://schemas.openxmlformats.org/officeDocument/2006/relationships/tags" Target="../tags/tag8.xml"/><Relationship Id="rId1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tags" Target="../tags/tag12.xml"/><Relationship Id="rId7" Type="http://schemas.openxmlformats.org/officeDocument/2006/relationships/chart" Target="../charts/chart2.xml"/><Relationship Id="rId2" Type="http://schemas.openxmlformats.org/officeDocument/2006/relationships/tags" Target="../tags/tag11.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notesSlide" Target="../notesSlides/notesSlide6.xml"/><Relationship Id="rId4"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chart" Target="../charts/chart3.xml"/><Relationship Id="rId2" Type="http://schemas.openxmlformats.org/officeDocument/2006/relationships/tags" Target="../tags/tag13.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notesSlide" Target="../notesSlides/notesSlide7.xml"/><Relationship Id="rId4"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5.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6.xml"/><Relationship Id="rId1" Type="http://schemas.openxmlformats.org/officeDocument/2006/relationships/vmlDrawing" Target="../drawings/vmlDrawing4.vml"/><Relationship Id="rId6" Type="http://schemas.openxmlformats.org/officeDocument/2006/relationships/chart" Target="../charts/chart5.xml"/><Relationship Id="rId5" Type="http://schemas.openxmlformats.org/officeDocument/2006/relationships/oleObject" Target="../embeddings/oleObject4.bin"/><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chart" Target="../charts/chart6.xml"/></Relationships>
</file>

<file path=ppt/slides/_rels/slide13.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chart" Target="../charts/chart7.xml"/><Relationship Id="rId5" Type="http://schemas.openxmlformats.org/officeDocument/2006/relationships/image" Target="../media/image9.jpeg"/><Relationship Id="rId4" Type="http://schemas.openxmlformats.org/officeDocument/2006/relationships/image" Target="../media/image7.gi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tags" Target="../tags/tag23.xml"/><Relationship Id="rId13" Type="http://schemas.openxmlformats.org/officeDocument/2006/relationships/tags" Target="../tags/tag28.xml"/><Relationship Id="rId18" Type="http://schemas.openxmlformats.org/officeDocument/2006/relationships/image" Target="../media/image11.emf"/><Relationship Id="rId3" Type="http://schemas.openxmlformats.org/officeDocument/2006/relationships/tags" Target="../tags/tag18.xml"/><Relationship Id="rId7" Type="http://schemas.openxmlformats.org/officeDocument/2006/relationships/tags" Target="../tags/tag22.xml"/><Relationship Id="rId12" Type="http://schemas.openxmlformats.org/officeDocument/2006/relationships/tags" Target="../tags/tag27.xml"/><Relationship Id="rId17" Type="http://schemas.openxmlformats.org/officeDocument/2006/relationships/oleObject" Target="../embeddings/oleObject6.bin"/><Relationship Id="rId2" Type="http://schemas.openxmlformats.org/officeDocument/2006/relationships/tags" Target="../tags/tag17.xml"/><Relationship Id="rId16" Type="http://schemas.openxmlformats.org/officeDocument/2006/relationships/notesSlide" Target="../notesSlides/notesSlide17.xml"/><Relationship Id="rId20" Type="http://schemas.openxmlformats.org/officeDocument/2006/relationships/image" Target="../media/image13.emf"/><Relationship Id="rId1" Type="http://schemas.openxmlformats.org/officeDocument/2006/relationships/vmlDrawing" Target="../drawings/vmlDrawing6.vml"/><Relationship Id="rId6" Type="http://schemas.openxmlformats.org/officeDocument/2006/relationships/tags" Target="../tags/tag21.xml"/><Relationship Id="rId11" Type="http://schemas.openxmlformats.org/officeDocument/2006/relationships/tags" Target="../tags/tag26.xml"/><Relationship Id="rId5" Type="http://schemas.openxmlformats.org/officeDocument/2006/relationships/tags" Target="../tags/tag20.xml"/><Relationship Id="rId15" Type="http://schemas.openxmlformats.org/officeDocument/2006/relationships/slideLayout" Target="../slideLayouts/slideLayout7.xml"/><Relationship Id="rId10" Type="http://schemas.openxmlformats.org/officeDocument/2006/relationships/tags" Target="../tags/tag25.xml"/><Relationship Id="rId19" Type="http://schemas.openxmlformats.org/officeDocument/2006/relationships/image" Target="../media/image12.emf"/><Relationship Id="rId4" Type="http://schemas.openxmlformats.org/officeDocument/2006/relationships/tags" Target="../tags/tag19.xml"/><Relationship Id="rId9" Type="http://schemas.openxmlformats.org/officeDocument/2006/relationships/tags" Target="../tags/tag24.xml"/><Relationship Id="rId14" Type="http://schemas.openxmlformats.org/officeDocument/2006/relationships/tags" Target="../tags/tag2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chart" Target="../charts/chart10.xml"/><Relationship Id="rId4" Type="http://schemas.openxmlformats.org/officeDocument/2006/relationships/chart" Target="../charts/chart9.xml"/></Relationships>
</file>

<file path=ppt/slides/_rels/slide2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chart" Target="../charts/chart13.xml"/><Relationship Id="rId4" Type="http://schemas.openxmlformats.org/officeDocument/2006/relationships/oleObject" Target="../embeddings/oleObject7.bin"/></Relationships>
</file>

<file path=ppt/slides/_rels/slide2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slideLayout" Target="../slideLayouts/slideLayout2.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tags" Target="../tags/tag40.xml"/><Relationship Id="rId2" Type="http://schemas.openxmlformats.org/officeDocument/2006/relationships/tags" Target="../tags/tag30.xml"/><Relationship Id="rId1" Type="http://schemas.openxmlformats.org/officeDocument/2006/relationships/vmlDrawing" Target="../drawings/vmlDrawing8.vml"/><Relationship Id="rId6" Type="http://schemas.openxmlformats.org/officeDocument/2006/relationships/tags" Target="../tags/tag34.xml"/><Relationship Id="rId11" Type="http://schemas.openxmlformats.org/officeDocument/2006/relationships/tags" Target="../tags/tag39.xml"/><Relationship Id="rId5" Type="http://schemas.openxmlformats.org/officeDocument/2006/relationships/tags" Target="../tags/tag33.xml"/><Relationship Id="rId15" Type="http://schemas.openxmlformats.org/officeDocument/2006/relationships/oleObject" Target="../embeddings/oleObject8.bin"/><Relationship Id="rId10" Type="http://schemas.openxmlformats.org/officeDocument/2006/relationships/tags" Target="../tags/tag38.xml"/><Relationship Id="rId4" Type="http://schemas.openxmlformats.org/officeDocument/2006/relationships/tags" Target="../tags/tag32.xml"/><Relationship Id="rId9" Type="http://schemas.openxmlformats.org/officeDocument/2006/relationships/tags" Target="../tags/tag37.xml"/><Relationship Id="rId1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nn-NO" sz="3400"/>
              <a:t>Storebrand</a:t>
            </a:r>
            <a:endParaRPr lang="nb-NO" sz="3400"/>
          </a:p>
        </p:txBody>
      </p:sp>
      <p:sp>
        <p:nvSpPr>
          <p:cNvPr id="2051" name="Rectangle 3"/>
          <p:cNvSpPr>
            <a:spLocks noGrp="1" noChangeArrowheads="1"/>
          </p:cNvSpPr>
          <p:nvPr>
            <p:ph type="subTitle" idx="1"/>
          </p:nvPr>
        </p:nvSpPr>
        <p:spPr/>
        <p:txBody>
          <a:bodyPr/>
          <a:lstStyle/>
          <a:p>
            <a:pPr>
              <a:lnSpc>
                <a:spcPct val="80000"/>
              </a:lnSpc>
            </a:pPr>
            <a:r>
              <a:rPr lang="nn-NO" dirty="0"/>
              <a:t>Resultat </a:t>
            </a:r>
            <a:r>
              <a:rPr lang="nn-NO" dirty="0" smtClean="0"/>
              <a:t>4. </a:t>
            </a:r>
            <a:r>
              <a:rPr lang="nn-NO" dirty="0"/>
              <a:t>kvartal 2009	</a:t>
            </a:r>
            <a:br>
              <a:rPr lang="nn-NO" dirty="0"/>
            </a:br>
            <a:r>
              <a:rPr lang="nn-NO" dirty="0"/>
              <a:t/>
            </a:r>
            <a:br>
              <a:rPr lang="nn-NO" dirty="0"/>
            </a:br>
            <a:r>
              <a:rPr lang="nn-NO" dirty="0" smtClean="0"/>
              <a:t>17. februar 2010 </a:t>
            </a:r>
            <a:endParaRPr lang="nn-NO" dirty="0"/>
          </a:p>
          <a:p>
            <a:pPr>
              <a:lnSpc>
                <a:spcPct val="80000"/>
              </a:lnSpc>
            </a:pPr>
            <a:r>
              <a:rPr lang="nn-NO" dirty="0"/>
              <a:t/>
            </a:r>
            <a:br>
              <a:rPr lang="nn-NO" dirty="0"/>
            </a:br>
            <a:endParaRPr lang="nn-NO" dirty="0"/>
          </a:p>
          <a:p>
            <a:pPr>
              <a:lnSpc>
                <a:spcPct val="80000"/>
              </a:lnSpc>
            </a:pPr>
            <a:r>
              <a:rPr lang="nn-NO" dirty="0"/>
              <a:t>Idar Kreutzer - CEO</a:t>
            </a:r>
            <a:br>
              <a:rPr lang="nn-NO" dirty="0"/>
            </a:br>
            <a:endParaRPr lang="nn-NO" dirty="0"/>
          </a:p>
          <a:p>
            <a:pPr>
              <a:lnSpc>
                <a:spcPct val="80000"/>
              </a:lnSpc>
            </a:pPr>
            <a:r>
              <a:rPr lang="nn-NO" dirty="0"/>
              <a:t>Odd Arild Grefstad - CFO</a:t>
            </a:r>
            <a:endParaRPr lang="nb-NO"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Rectangle 3"/>
          <p:cNvSpPr>
            <a:spLocks noChangeArrowheads="1"/>
          </p:cNvSpPr>
          <p:nvPr/>
        </p:nvSpPr>
        <p:spPr bwMode="auto">
          <a:xfrm>
            <a:off x="1476375" y="3305206"/>
            <a:ext cx="7199313" cy="1249363"/>
          </a:xfrm>
          <a:prstGeom prst="rect">
            <a:avLst/>
          </a:prstGeom>
          <a:noFill/>
          <a:ln w="9525">
            <a:solidFill>
              <a:schemeClr val="tx1"/>
            </a:solidFill>
            <a:miter lim="800000"/>
            <a:headEnd/>
            <a:tailEnd/>
          </a:ln>
          <a:effectLst/>
        </p:spPr>
        <p:txBody>
          <a:bodyPr wrap="none" anchor="ctr"/>
          <a:lstStyle/>
          <a:p>
            <a:endParaRPr lang="nb-NO"/>
          </a:p>
        </p:txBody>
      </p:sp>
      <p:sp>
        <p:nvSpPr>
          <p:cNvPr id="643076" name="Rectangle 4"/>
          <p:cNvSpPr>
            <a:spLocks noChangeArrowheads="1"/>
          </p:cNvSpPr>
          <p:nvPr/>
        </p:nvSpPr>
        <p:spPr bwMode="auto">
          <a:xfrm>
            <a:off x="1476375" y="1773238"/>
            <a:ext cx="7199313" cy="1441448"/>
          </a:xfrm>
          <a:prstGeom prst="rect">
            <a:avLst/>
          </a:prstGeom>
          <a:noFill/>
          <a:ln w="9525">
            <a:solidFill>
              <a:schemeClr val="tx1"/>
            </a:solidFill>
            <a:miter lim="800000"/>
            <a:headEnd/>
            <a:tailEnd/>
          </a:ln>
          <a:effectLst/>
        </p:spPr>
        <p:txBody>
          <a:bodyPr wrap="none" anchor="ctr"/>
          <a:lstStyle/>
          <a:p>
            <a:endParaRPr lang="nb-NO"/>
          </a:p>
        </p:txBody>
      </p:sp>
      <p:sp>
        <p:nvSpPr>
          <p:cNvPr id="643077" name="Rectangle 5"/>
          <p:cNvSpPr>
            <a:spLocks noGrp="1" noChangeArrowheads="1"/>
          </p:cNvSpPr>
          <p:nvPr>
            <p:ph type="body" idx="4294967295"/>
          </p:nvPr>
        </p:nvSpPr>
        <p:spPr>
          <a:xfrm>
            <a:off x="1403350" y="1844675"/>
            <a:ext cx="7200900" cy="1245019"/>
          </a:xfrm>
        </p:spPr>
        <p:txBody>
          <a:bodyPr/>
          <a:lstStyle/>
          <a:p>
            <a:pPr marL="354013">
              <a:lnSpc>
                <a:spcPct val="90000"/>
              </a:lnSpc>
              <a:spcBef>
                <a:spcPct val="45000"/>
              </a:spcBef>
              <a:buFont typeface="Wingdings" pitchFamily="2" charset="2"/>
              <a:buNone/>
            </a:pPr>
            <a:r>
              <a:rPr lang="nb-NO" sz="1600" dirty="0"/>
              <a:t>RESULTAT</a:t>
            </a:r>
          </a:p>
          <a:p>
            <a:pPr marL="354013">
              <a:lnSpc>
                <a:spcPct val="90000"/>
              </a:lnSpc>
            </a:pPr>
            <a:r>
              <a:rPr lang="nb-NO" sz="1600" dirty="0" smtClean="0"/>
              <a:t>Konsernresultat  596 </a:t>
            </a:r>
            <a:r>
              <a:rPr lang="nb-NO" sz="1600" dirty="0"/>
              <a:t>mill i </a:t>
            </a:r>
            <a:r>
              <a:rPr lang="nb-NO" sz="1600" dirty="0" smtClean="0"/>
              <a:t>4. </a:t>
            </a:r>
            <a:r>
              <a:rPr lang="nb-NO" sz="1600" dirty="0"/>
              <a:t>kvartal, </a:t>
            </a:r>
            <a:r>
              <a:rPr lang="nb-NO" sz="1600" dirty="0" smtClean="0"/>
              <a:t>1.276 mill i 2009</a:t>
            </a:r>
            <a:endParaRPr lang="nb-NO" sz="1600" dirty="0"/>
          </a:p>
          <a:p>
            <a:pPr marL="354013">
              <a:lnSpc>
                <a:spcPct val="90000"/>
              </a:lnSpc>
            </a:pPr>
            <a:r>
              <a:rPr lang="nb-NO" sz="1600" dirty="0" smtClean="0"/>
              <a:t>God resultatutvikling i Liv og Kapitalforvaltning</a:t>
            </a:r>
          </a:p>
          <a:p>
            <a:pPr marL="354013">
              <a:lnSpc>
                <a:spcPct val="90000"/>
              </a:lnSpc>
            </a:pPr>
            <a:r>
              <a:rPr lang="nb-NO" sz="1600" dirty="0" smtClean="0"/>
              <a:t>Svake netto renteinntekter i Bank</a:t>
            </a:r>
            <a:endParaRPr lang="nb-NO" sz="1600" dirty="0"/>
          </a:p>
        </p:txBody>
      </p:sp>
      <p:sp>
        <p:nvSpPr>
          <p:cNvPr id="643078" name="Rectangle 2"/>
          <p:cNvSpPr>
            <a:spLocks noGrp="1" noChangeArrowheads="1"/>
          </p:cNvSpPr>
          <p:nvPr>
            <p:ph type="title" idx="4294967295"/>
          </p:nvPr>
        </p:nvSpPr>
        <p:spPr/>
        <p:txBody>
          <a:bodyPr/>
          <a:lstStyle/>
          <a:p>
            <a:r>
              <a:rPr lang="nb-NO" dirty="0"/>
              <a:t>Hovedtrekk </a:t>
            </a:r>
            <a:r>
              <a:rPr lang="nb-NO" dirty="0" smtClean="0"/>
              <a:t>4.kvartal </a:t>
            </a:r>
            <a:r>
              <a:rPr lang="nb-NO" dirty="0"/>
              <a:t>2009</a:t>
            </a:r>
            <a:br>
              <a:rPr lang="nb-NO" dirty="0"/>
            </a:br>
            <a:endParaRPr lang="nb-NO" dirty="0"/>
          </a:p>
        </p:txBody>
      </p:sp>
      <p:sp>
        <p:nvSpPr>
          <p:cNvPr id="643080" name="Rectangle 5"/>
          <p:cNvSpPr>
            <a:spLocks noChangeArrowheads="1"/>
          </p:cNvSpPr>
          <p:nvPr/>
        </p:nvSpPr>
        <p:spPr bwMode="auto">
          <a:xfrm>
            <a:off x="1403350" y="3259169"/>
            <a:ext cx="7085013" cy="1393825"/>
          </a:xfrm>
          <a:prstGeom prst="rect">
            <a:avLst/>
          </a:prstGeom>
          <a:noFill/>
          <a:ln w="9525">
            <a:noFill/>
            <a:miter lim="800000"/>
            <a:headEnd/>
            <a:tailEnd/>
          </a:ln>
          <a:effectLst/>
        </p:spPr>
        <p:txBody>
          <a:bodyPr/>
          <a:lstStyle/>
          <a:p>
            <a:pPr marL="354013" indent="-190500">
              <a:lnSpc>
                <a:spcPct val="110000"/>
              </a:lnSpc>
              <a:spcBef>
                <a:spcPct val="100000"/>
              </a:spcBef>
              <a:buFont typeface="Wingdings" pitchFamily="2" charset="2"/>
              <a:buNone/>
            </a:pPr>
            <a:r>
              <a:rPr lang="nb-NO" sz="1600" dirty="0"/>
              <a:t>DRIFT</a:t>
            </a:r>
          </a:p>
          <a:p>
            <a:pPr marL="354013" indent="-190500">
              <a:spcBef>
                <a:spcPct val="30000"/>
              </a:spcBef>
              <a:buFont typeface="Wingdings" pitchFamily="2" charset="2"/>
              <a:buChar char="§"/>
            </a:pPr>
            <a:r>
              <a:rPr lang="nb-NO" sz="1600" dirty="0"/>
              <a:t>God </a:t>
            </a:r>
            <a:r>
              <a:rPr lang="nb-NO" sz="1600" dirty="0" smtClean="0"/>
              <a:t>salgsutvikling i </a:t>
            </a:r>
            <a:r>
              <a:rPr lang="nb-NO" sz="1600" dirty="0"/>
              <a:t>Liv og </a:t>
            </a:r>
            <a:r>
              <a:rPr lang="nb-NO" sz="1600" dirty="0" smtClean="0"/>
              <a:t>Pensjon i Norge og Sverige</a:t>
            </a:r>
            <a:endParaRPr lang="nb-NO" sz="1600" dirty="0"/>
          </a:p>
          <a:p>
            <a:pPr marL="354013" indent="-190500">
              <a:spcBef>
                <a:spcPct val="30000"/>
              </a:spcBef>
              <a:buFont typeface="Wingdings" pitchFamily="2" charset="2"/>
              <a:buChar char="§"/>
            </a:pPr>
            <a:r>
              <a:rPr lang="nb-NO" sz="1600" dirty="0" smtClean="0"/>
              <a:t>Synergirealisering foran plan</a:t>
            </a:r>
          </a:p>
          <a:p>
            <a:pPr marL="354013" indent="-190500">
              <a:spcBef>
                <a:spcPct val="30000"/>
              </a:spcBef>
              <a:buFont typeface="Wingdings" pitchFamily="2" charset="2"/>
              <a:buChar char="§"/>
            </a:pPr>
            <a:r>
              <a:rPr lang="nb-NO" sz="1600" dirty="0" smtClean="0"/>
              <a:t>Engangskostnader knyttet til omstilling og effektivisering</a:t>
            </a:r>
            <a:endParaRPr lang="nb-NO" sz="1600" dirty="0"/>
          </a:p>
        </p:txBody>
      </p:sp>
      <p:sp>
        <p:nvSpPr>
          <p:cNvPr id="643082" name="Rectangle 10"/>
          <p:cNvSpPr>
            <a:spLocks noChangeArrowheads="1"/>
          </p:cNvSpPr>
          <p:nvPr/>
        </p:nvSpPr>
        <p:spPr bwMode="auto">
          <a:xfrm>
            <a:off x="1476375" y="4640306"/>
            <a:ext cx="7199313" cy="1439862"/>
          </a:xfrm>
          <a:prstGeom prst="rect">
            <a:avLst/>
          </a:prstGeom>
          <a:noFill/>
          <a:ln w="9525">
            <a:solidFill>
              <a:schemeClr val="tx1"/>
            </a:solidFill>
            <a:miter lim="800000"/>
            <a:headEnd/>
            <a:tailEnd/>
          </a:ln>
          <a:effectLst/>
        </p:spPr>
        <p:txBody>
          <a:bodyPr wrap="none" anchor="ctr"/>
          <a:lstStyle/>
          <a:p>
            <a:endParaRPr lang="nb-NO"/>
          </a:p>
        </p:txBody>
      </p:sp>
      <p:sp>
        <p:nvSpPr>
          <p:cNvPr id="643083" name="Rectangle 5"/>
          <p:cNvSpPr>
            <a:spLocks noChangeArrowheads="1"/>
          </p:cNvSpPr>
          <p:nvPr/>
        </p:nvSpPr>
        <p:spPr bwMode="auto">
          <a:xfrm>
            <a:off x="1403350" y="4684756"/>
            <a:ext cx="7240616" cy="1611312"/>
          </a:xfrm>
          <a:prstGeom prst="rect">
            <a:avLst/>
          </a:prstGeom>
          <a:noFill/>
          <a:ln w="9525">
            <a:noFill/>
            <a:miter lim="800000"/>
            <a:headEnd/>
            <a:tailEnd/>
          </a:ln>
          <a:effectLst/>
        </p:spPr>
        <p:txBody>
          <a:bodyPr/>
          <a:lstStyle/>
          <a:p>
            <a:pPr marL="354013" indent="-190500">
              <a:lnSpc>
                <a:spcPct val="90000"/>
              </a:lnSpc>
              <a:spcBef>
                <a:spcPct val="60000"/>
              </a:spcBef>
              <a:buFont typeface="Wingdings" pitchFamily="2" charset="2"/>
              <a:buNone/>
            </a:pPr>
            <a:r>
              <a:rPr lang="nb-NO" sz="1600" dirty="0"/>
              <a:t>BALANSE</a:t>
            </a:r>
          </a:p>
          <a:p>
            <a:pPr marL="354013" indent="-190500">
              <a:spcBef>
                <a:spcPct val="40000"/>
              </a:spcBef>
              <a:buFont typeface="Wingdings" pitchFamily="2" charset="2"/>
              <a:buChar char="§"/>
            </a:pPr>
            <a:r>
              <a:rPr lang="nb-NO" sz="1600" dirty="0"/>
              <a:t>Solvensmargin Liv Konsern økt til </a:t>
            </a:r>
            <a:r>
              <a:rPr lang="nb-NO" sz="1600" dirty="0" smtClean="0"/>
              <a:t>170%, TA styrket med 1,3 mrd</a:t>
            </a:r>
            <a:endParaRPr lang="nb-NO" sz="1600" dirty="0"/>
          </a:p>
          <a:p>
            <a:pPr marL="354013" indent="-190500">
              <a:spcBef>
                <a:spcPct val="40000"/>
              </a:spcBef>
              <a:buFont typeface="Wingdings" pitchFamily="2" charset="2"/>
              <a:buChar char="§"/>
            </a:pPr>
            <a:r>
              <a:rPr lang="nb-NO" sz="1600" dirty="0" smtClean="0"/>
              <a:t>Konsernbidrag til ASA på 823 mill</a:t>
            </a:r>
            <a:endParaRPr lang="nb-NO" sz="1600" dirty="0"/>
          </a:p>
          <a:p>
            <a:pPr marL="354013" indent="-190500">
              <a:spcBef>
                <a:spcPct val="40000"/>
              </a:spcBef>
              <a:buFont typeface="Wingdings" pitchFamily="2" charset="2"/>
              <a:buChar char="§"/>
            </a:pPr>
            <a:r>
              <a:rPr lang="nb-NO" sz="1600" dirty="0" smtClean="0"/>
              <a:t>Styret foreslår at det ikke utbetales utbytte for 2009</a:t>
            </a:r>
            <a:endParaRPr lang="nb-NO" sz="1600" dirty="0"/>
          </a:p>
        </p:txBody>
      </p:sp>
      <p:sp>
        <p:nvSpPr>
          <p:cNvPr id="9" name="Plassholder for lysbildenummer 15"/>
          <p:cNvSpPr>
            <a:spLocks noGrp="1"/>
          </p:cNvSpPr>
          <p:nvPr>
            <p:ph type="sldNum" sz="quarter" idx="10"/>
          </p:nvPr>
        </p:nvSpPr>
        <p:spPr>
          <a:xfrm>
            <a:off x="8472518" y="6572272"/>
            <a:ext cx="457200" cy="304800"/>
          </a:xfrm>
        </p:spPr>
        <p:txBody>
          <a:bodyPr/>
          <a:lstStyle/>
          <a:p>
            <a:fld id="{1A8F2F33-4B27-44F3-B385-0B7F5489DB2E}" type="slidenum">
              <a:rPr lang="en-GB" smtClean="0"/>
              <a:pPr/>
              <a:t>2</a:t>
            </a:fld>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502" name="Rectangle 2"/>
          <p:cNvSpPr>
            <a:spLocks noGrp="1" noChangeArrowheads="1"/>
          </p:cNvSpPr>
          <p:nvPr>
            <p:ph type="title" idx="4294967295"/>
          </p:nvPr>
        </p:nvSpPr>
        <p:spPr/>
        <p:txBody>
          <a:bodyPr/>
          <a:lstStyle/>
          <a:p>
            <a:r>
              <a:rPr lang="nb-NO"/>
              <a:t>Storebrand Konsern</a:t>
            </a:r>
            <a:br>
              <a:rPr lang="nb-NO"/>
            </a:br>
            <a:endParaRPr lang="nb-NO"/>
          </a:p>
        </p:txBody>
      </p:sp>
      <p:graphicFrame>
        <p:nvGraphicFramePr>
          <p:cNvPr id="234719" name="Group 223"/>
          <p:cNvGraphicFramePr>
            <a:graphicFrameLocks noGrp="1"/>
          </p:cNvGraphicFramePr>
          <p:nvPr/>
        </p:nvGraphicFramePr>
        <p:xfrm>
          <a:off x="1143000" y="1714500"/>
          <a:ext cx="7000899" cy="4500585"/>
        </p:xfrm>
        <a:graphic>
          <a:graphicData uri="http://schemas.openxmlformats.org/drawingml/2006/table">
            <a:tbl>
              <a:tblPr/>
              <a:tblGrid>
                <a:gridCol w="2578834"/>
                <a:gridCol w="1227694"/>
                <a:gridCol w="1094101"/>
                <a:gridCol w="1105939"/>
                <a:gridCol w="994331"/>
              </a:tblGrid>
              <a:tr h="35735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200" b="0" i="0" u="none" strike="noStrike" cap="none" normalizeH="0" baseline="0" dirty="0" smtClean="0">
                        <a:ln>
                          <a:noFill/>
                        </a:ln>
                        <a:solidFill>
                          <a:schemeClr val="tx1"/>
                        </a:solidFill>
                        <a:effectLst/>
                        <a:latin typeface="Verdan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200" b="1" i="0" u="none" strike="noStrike" cap="none" normalizeH="0" baseline="0" dirty="0" smtClean="0">
                          <a:ln>
                            <a:noFill/>
                          </a:ln>
                          <a:solidFill>
                            <a:schemeClr val="tx1"/>
                          </a:solidFill>
                          <a:effectLst/>
                          <a:latin typeface="Verdana" pitchFamily="34" charset="0"/>
                        </a:rPr>
                        <a:t>4.Kvartal</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200" b="1" i="0" u="none" strike="noStrike" cap="none" normalizeH="0" baseline="0" dirty="0" smtClean="0">
                          <a:ln>
                            <a:noFill/>
                          </a:ln>
                          <a:solidFill>
                            <a:schemeClr val="tx1"/>
                          </a:solidFill>
                          <a:effectLst/>
                          <a:latin typeface="Verdana" pitchFamily="34" charset="0"/>
                        </a:rPr>
                        <a:t>Hele året</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r>
              <a:tr h="35735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200" b="1" i="0" u="none" strike="noStrike" cap="none" normalizeH="0" baseline="0" smtClean="0">
                          <a:ln>
                            <a:noFill/>
                          </a:ln>
                          <a:solidFill>
                            <a:schemeClr val="tx1"/>
                          </a:solidFill>
                          <a:effectLst/>
                          <a:latin typeface="Verdana" pitchFamily="34" charset="0"/>
                        </a:rPr>
                        <a:t>NOK mill.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2009</a:t>
                      </a:r>
                      <a:endParaRPr kumimoji="0" lang="nb-NO" sz="1200" b="1" i="0" u="none" strike="noStrike" cap="none" normalizeH="0" baseline="0" dirty="0" smtClean="0">
                        <a:ln>
                          <a:noFill/>
                        </a:ln>
                        <a:solidFill>
                          <a:schemeClr val="tx1"/>
                        </a:solidFill>
                        <a:effectLst/>
                        <a:latin typeface="Verdan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200" b="0" i="0" u="none" strike="noStrike" cap="none" normalizeH="0" baseline="0" smtClean="0">
                          <a:ln>
                            <a:noFill/>
                          </a:ln>
                          <a:solidFill>
                            <a:schemeClr val="tx1"/>
                          </a:solidFill>
                          <a:effectLst/>
                          <a:latin typeface="Verdana" pitchFamily="34" charset="0"/>
                        </a:rPr>
                        <a:t>2008</a:t>
                      </a:r>
                      <a:endParaRPr kumimoji="0" lang="nb-NO" sz="1200" b="1" i="0" u="none" strike="noStrike" cap="none" normalizeH="0" baseline="0" smtClean="0">
                        <a:ln>
                          <a:noFill/>
                        </a:ln>
                        <a:solidFill>
                          <a:schemeClr val="tx1"/>
                        </a:solidFill>
                        <a:effectLst/>
                        <a:latin typeface="Verdan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200" b="0" i="0" u="none" strike="noStrike" cap="none" normalizeH="0" baseline="0" smtClean="0">
                          <a:ln>
                            <a:noFill/>
                          </a:ln>
                          <a:solidFill>
                            <a:schemeClr val="tx1"/>
                          </a:solidFill>
                          <a:effectLst/>
                          <a:latin typeface="Verdana" pitchFamily="34" charset="0"/>
                        </a:rPr>
                        <a:t>2009</a:t>
                      </a:r>
                      <a:endParaRPr kumimoji="0" lang="nb-NO" sz="1200" b="1" i="0" u="none" strike="noStrike" cap="none" normalizeH="0" baseline="0" smtClean="0">
                        <a:ln>
                          <a:noFill/>
                        </a:ln>
                        <a:solidFill>
                          <a:schemeClr val="tx1"/>
                        </a:solidFill>
                        <a:effectLst/>
                        <a:latin typeface="Verdan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200" b="0" i="0" u="none" strike="noStrike" cap="none" normalizeH="0" baseline="0" smtClean="0">
                          <a:ln>
                            <a:noFill/>
                          </a:ln>
                          <a:solidFill>
                            <a:schemeClr val="tx1"/>
                          </a:solidFill>
                          <a:effectLst/>
                          <a:latin typeface="Verdana" pitchFamily="34" charset="0"/>
                        </a:rPr>
                        <a:t>2008</a:t>
                      </a:r>
                      <a:endParaRPr kumimoji="0" lang="nb-NO" sz="1200" b="1" i="0" u="none" strike="noStrike" cap="none" normalizeH="0" baseline="0" smtClean="0">
                        <a:ln>
                          <a:noFill/>
                        </a:ln>
                        <a:solidFill>
                          <a:schemeClr val="tx1"/>
                        </a:solidFill>
                        <a:effectLst/>
                        <a:latin typeface="Verdan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735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200" b="0" i="0" u="none" strike="noStrike" cap="none" normalizeH="0" baseline="0" smtClean="0">
                          <a:ln>
                            <a:noFill/>
                          </a:ln>
                          <a:solidFill>
                            <a:schemeClr val="tx1"/>
                          </a:solidFill>
                          <a:effectLst/>
                          <a:latin typeface="Verdana" pitchFamily="34" charset="0"/>
                        </a:rPr>
                        <a:t>Liv og Pensjon Norge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193</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406</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759</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348</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35735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200" b="0" i="0" u="none" strike="noStrike" cap="none" normalizeH="0" baseline="0" smtClean="0">
                          <a:ln>
                            <a:noFill/>
                          </a:ln>
                          <a:solidFill>
                            <a:schemeClr val="tx1"/>
                          </a:solidFill>
                          <a:effectLst/>
                          <a:latin typeface="Verdana" pitchFamily="34" charset="0"/>
                        </a:rPr>
                        <a:t>Liv og Pensjon Sverige (SPP)</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307</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1.419</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487</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831</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35888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200" b="0" i="0" u="none" strike="noStrike" cap="none" normalizeH="0" baseline="0" smtClean="0">
                          <a:ln>
                            <a:noFill/>
                          </a:ln>
                          <a:solidFill>
                            <a:schemeClr val="tx1"/>
                          </a:solidFill>
                          <a:effectLst/>
                          <a:latin typeface="Verdana" pitchFamily="34" charset="0"/>
                        </a:rPr>
                        <a:t>Kapitalforvaltning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138</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96</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240</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218</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35735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200" b="0" i="0" u="none" strike="noStrike" cap="none" normalizeH="0" baseline="0" smtClean="0">
                          <a:ln>
                            <a:noFill/>
                          </a:ln>
                          <a:solidFill>
                            <a:schemeClr val="tx1"/>
                          </a:solidFill>
                          <a:effectLst/>
                          <a:latin typeface="Verdana" pitchFamily="34" charset="0"/>
                        </a:rPr>
                        <a:t>Storebrand Bank</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24</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-54</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63</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68</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35735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Skade (inklusiv Helse)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-1</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-9</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-18</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0</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lnTlToBr>
                      <a:noFill/>
                    </a:lnTlToBr>
                    <a:lnBlToTr>
                      <a:noFill/>
                    </a:lnBlToTr>
                    <a:noFill/>
                  </a:tcPr>
                </a:tc>
              </a:tr>
              <a:tr h="35735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200" b="0" i="0" u="none" strike="noStrike" cap="none" normalizeH="0" baseline="0" dirty="0" err="1" smtClean="0">
                          <a:ln>
                            <a:noFill/>
                          </a:ln>
                          <a:solidFill>
                            <a:schemeClr val="tx1"/>
                          </a:solidFill>
                          <a:effectLst/>
                          <a:latin typeface="Verdana" pitchFamily="34" charset="0"/>
                        </a:rPr>
                        <a:t>Storebrand</a:t>
                      </a:r>
                      <a:r>
                        <a:rPr kumimoji="0" lang="nb-NO" sz="1200" b="0" i="0" u="none" strike="noStrike" cap="none" normalizeH="0" baseline="0" dirty="0" smtClean="0">
                          <a:ln>
                            <a:noFill/>
                          </a:ln>
                          <a:solidFill>
                            <a:schemeClr val="tx1"/>
                          </a:solidFill>
                          <a:effectLst/>
                          <a:latin typeface="Verdana" pitchFamily="34" charset="0"/>
                        </a:rPr>
                        <a:t> ASA / øvrige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-64</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-71</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-255</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-155</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r h="46273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200" b="1" i="0" u="none" strike="noStrike" cap="none" normalizeH="0" baseline="0" smtClean="0">
                          <a:ln>
                            <a:noFill/>
                          </a:ln>
                          <a:solidFill>
                            <a:schemeClr val="tx1"/>
                          </a:solidFill>
                          <a:effectLst/>
                          <a:latin typeface="Verdana" pitchFamily="34" charset="0"/>
                        </a:rPr>
                        <a:t>Konsernresultat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1" i="0" u="none" strike="noStrike" cap="none" normalizeH="0" baseline="0" dirty="0" smtClean="0">
                          <a:ln>
                            <a:noFill/>
                          </a:ln>
                          <a:solidFill>
                            <a:schemeClr val="tx1"/>
                          </a:solidFill>
                          <a:effectLst/>
                          <a:latin typeface="Verdana" pitchFamily="34" charset="0"/>
                        </a:rPr>
                        <a:t>596</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1" i="0" u="none" strike="noStrike" cap="none" normalizeH="0" baseline="0" dirty="0" smtClean="0">
                          <a:ln>
                            <a:noFill/>
                          </a:ln>
                          <a:solidFill>
                            <a:schemeClr val="tx1"/>
                          </a:solidFill>
                          <a:effectLst/>
                          <a:latin typeface="Verdana" pitchFamily="34" charset="0"/>
                        </a:rPr>
                        <a:t>1.788</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1" i="0" u="none" strike="noStrike" cap="none" normalizeH="0" baseline="0" dirty="0" smtClean="0">
                          <a:ln>
                            <a:noFill/>
                          </a:ln>
                          <a:solidFill>
                            <a:schemeClr val="tx1"/>
                          </a:solidFill>
                          <a:effectLst/>
                          <a:latin typeface="Verdana" pitchFamily="34" charset="0"/>
                        </a:rPr>
                        <a:t>1.276</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1" i="0" u="none" strike="noStrike" cap="none" normalizeH="0" baseline="0" dirty="0" smtClean="0">
                          <a:ln>
                            <a:noFill/>
                          </a:ln>
                          <a:solidFill>
                            <a:schemeClr val="tx1"/>
                          </a:solidFill>
                          <a:effectLst/>
                          <a:latin typeface="Verdana" pitchFamily="34" charset="0"/>
                        </a:rPr>
                        <a:t>1.310</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46273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200" b="0" i="0" u="none" strike="noStrike" cap="none" normalizeH="0" baseline="0" smtClean="0">
                          <a:ln>
                            <a:noFill/>
                          </a:ln>
                          <a:solidFill>
                            <a:schemeClr val="tx1"/>
                          </a:solidFill>
                          <a:effectLst/>
                          <a:latin typeface="Verdana" pitchFamily="34" charset="0"/>
                        </a:rPr>
                        <a:t>Nedskrivning av immaterielle eiendeler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endParaRPr kumimoji="0" lang="nb-NO" sz="1200" b="0" i="0" u="none" strike="noStrike" cap="none" normalizeH="0" baseline="0" dirty="0" smtClean="0">
                        <a:ln>
                          <a:noFill/>
                        </a:ln>
                        <a:solidFill>
                          <a:schemeClr val="tx1"/>
                        </a:solidFill>
                        <a:effectLst/>
                        <a:latin typeface="Verdana" pitchFamily="34" charset="0"/>
                      </a:endParaRP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-7</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endParaRPr kumimoji="0" lang="nb-NO" sz="1200" b="0" i="0" u="none" strike="noStrike" cap="none" normalizeH="0" baseline="0" dirty="0" smtClean="0">
                        <a:ln>
                          <a:noFill/>
                        </a:ln>
                        <a:solidFill>
                          <a:schemeClr val="tx1"/>
                        </a:solidFill>
                        <a:effectLst/>
                        <a:latin typeface="Verdana" pitchFamily="34" charset="0"/>
                      </a:endParaRP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-2.507</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35735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Amortisering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-101</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-97</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-390</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-519</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r h="35735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200" b="0" i="0" u="none" strike="noStrike" cap="none" normalizeH="0" baseline="0" smtClean="0">
                          <a:ln>
                            <a:noFill/>
                          </a:ln>
                          <a:solidFill>
                            <a:schemeClr val="tx1"/>
                          </a:solidFill>
                          <a:effectLst/>
                          <a:latin typeface="Verdana" pitchFamily="34" charset="0"/>
                        </a:rPr>
                        <a:t>Resultat før skatt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496</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1.683</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887</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Verdana" pitchFamily="34" charset="0"/>
                        </a:rPr>
                        <a:t>-1.716</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 name="Plassholder for lysbildenummer 15"/>
          <p:cNvSpPr>
            <a:spLocks noGrp="1"/>
          </p:cNvSpPr>
          <p:nvPr>
            <p:ph type="sldNum" sz="quarter" idx="10"/>
          </p:nvPr>
        </p:nvSpPr>
        <p:spPr>
          <a:xfrm>
            <a:off x="8472518" y="6572272"/>
            <a:ext cx="457200" cy="304800"/>
          </a:xfrm>
        </p:spPr>
        <p:txBody>
          <a:bodyPr/>
          <a:lstStyle/>
          <a:p>
            <a:fld id="{1A8F2F33-4B27-44F3-B385-0B7F5489DB2E}" type="slidenum">
              <a:rPr lang="en-GB" smtClean="0"/>
              <a:pPr/>
              <a:t>3</a:t>
            </a:fld>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p:cNvSpPr>
            <a:spLocks noGrp="1" noChangeArrowheads="1"/>
          </p:cNvSpPr>
          <p:nvPr>
            <p:ph type="title" idx="4294967295"/>
          </p:nvPr>
        </p:nvSpPr>
        <p:spPr>
          <a:xfrm>
            <a:off x="1447800" y="609600"/>
            <a:ext cx="6910414" cy="1143000"/>
          </a:xfrm>
        </p:spPr>
        <p:txBody>
          <a:bodyPr/>
          <a:lstStyle/>
          <a:p>
            <a:r>
              <a:rPr lang="nb-NO" dirty="0"/>
              <a:t>Liv og Pensjon Norge</a:t>
            </a:r>
            <a:r>
              <a:rPr lang="nb-NO" sz="2200" dirty="0"/>
              <a:t/>
            </a:r>
            <a:br>
              <a:rPr lang="nb-NO" sz="2200" dirty="0"/>
            </a:br>
            <a:r>
              <a:rPr lang="nb-NO" sz="2200" dirty="0"/>
              <a:t>- </a:t>
            </a:r>
            <a:r>
              <a:rPr lang="nb-NO" sz="2200" dirty="0" smtClean="0"/>
              <a:t>styrket bufferkapital</a:t>
            </a:r>
            <a:endParaRPr lang="nb-NO" sz="2200" dirty="0"/>
          </a:p>
        </p:txBody>
      </p:sp>
      <p:graphicFrame>
        <p:nvGraphicFramePr>
          <p:cNvPr id="622666" name="Group 74"/>
          <p:cNvGraphicFramePr>
            <a:graphicFrameLocks noGrp="1"/>
          </p:cNvGraphicFramePr>
          <p:nvPr/>
        </p:nvGraphicFramePr>
        <p:xfrm>
          <a:off x="1174752" y="2133600"/>
          <a:ext cx="3683000" cy="3145792"/>
        </p:xfrm>
        <a:graphic>
          <a:graphicData uri="http://schemas.openxmlformats.org/drawingml/2006/table">
            <a:tbl>
              <a:tblPr/>
              <a:tblGrid>
                <a:gridCol w="1357313"/>
                <a:gridCol w="644525"/>
                <a:gridCol w="573087"/>
                <a:gridCol w="581025"/>
                <a:gridCol w="527050"/>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000" b="0" i="0" u="none" strike="noStrike" cap="none" normalizeH="0" baseline="0" dirty="0" smtClean="0">
                        <a:ln>
                          <a:noFill/>
                        </a:ln>
                        <a:solidFill>
                          <a:schemeClr val="tx1"/>
                        </a:solidFill>
                        <a:effectLst/>
                        <a:latin typeface="Verdan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Verdana" pitchFamily="34" charset="0"/>
                        </a:rPr>
                        <a:t>4.Kvartal</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Verdana" pitchFamily="34" charset="0"/>
                        </a:rPr>
                        <a:t>Hele året</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r>
              <a:tr h="3952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1" i="0" u="none" strike="noStrike" cap="none" normalizeH="0" baseline="0" smtClean="0">
                          <a:ln>
                            <a:noFill/>
                          </a:ln>
                          <a:solidFill>
                            <a:schemeClr val="tx1"/>
                          </a:solidFill>
                          <a:effectLst/>
                          <a:latin typeface="Verdana" pitchFamily="34" charset="0"/>
                        </a:rPr>
                        <a:t>NOK mill.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2009</a:t>
                      </a:r>
                      <a:endParaRPr kumimoji="0" lang="nb-NO" sz="1000" b="1" i="0" u="none" strike="noStrike" cap="none" normalizeH="0" baseline="0" smtClean="0">
                        <a:ln>
                          <a:noFill/>
                        </a:ln>
                        <a:solidFill>
                          <a:schemeClr val="tx1"/>
                        </a:solidFill>
                        <a:effectLst/>
                        <a:latin typeface="Verdan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2008</a:t>
                      </a:r>
                      <a:endParaRPr kumimoji="0" lang="nb-NO" sz="1000" b="1" i="0" u="none" strike="noStrike" cap="none" normalizeH="0" baseline="0" dirty="0" smtClean="0">
                        <a:ln>
                          <a:noFill/>
                        </a:ln>
                        <a:solidFill>
                          <a:schemeClr val="tx1"/>
                        </a:solidFill>
                        <a:effectLst/>
                        <a:latin typeface="Verdan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2009</a:t>
                      </a:r>
                      <a:endParaRPr kumimoji="0" lang="nb-NO" sz="1000" b="1" i="0" u="none" strike="noStrike" cap="none" normalizeH="0" baseline="0" smtClean="0">
                        <a:ln>
                          <a:noFill/>
                        </a:ln>
                        <a:solidFill>
                          <a:schemeClr val="tx1"/>
                        </a:solidFill>
                        <a:effectLst/>
                        <a:latin typeface="Verdan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2008</a:t>
                      </a:r>
                      <a:endParaRPr kumimoji="0" lang="nb-NO" sz="1000" b="1" i="0" u="none" strike="noStrike" cap="none" normalizeH="0" baseline="0" smtClean="0">
                        <a:ln>
                          <a:noFill/>
                        </a:ln>
                        <a:solidFill>
                          <a:schemeClr val="tx1"/>
                        </a:solidFill>
                        <a:effectLst/>
                        <a:latin typeface="Verdan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Administrasjons-resultat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-19</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-56</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-169</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-177</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384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Risikoresultat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61</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12</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229</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475</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3730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Finansresultat*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16</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356</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201</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-316</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3730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Pris rentegaranti</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125</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96</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478</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398</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Øvrig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8</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-2</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20</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-31</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r h="4810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1" i="0" u="none" strike="noStrike" cap="none" normalizeH="0" baseline="0" smtClean="0">
                          <a:ln>
                            <a:noFill/>
                          </a:ln>
                          <a:solidFill>
                            <a:schemeClr val="tx1"/>
                          </a:solidFill>
                          <a:effectLst/>
                          <a:latin typeface="Verdana" pitchFamily="34" charset="0"/>
                        </a:rPr>
                        <a:t>Resultat norsk livvirksomhet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Verdana" pitchFamily="34" charset="0"/>
                        </a:rPr>
                        <a:t>193</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Verdana" pitchFamily="34" charset="0"/>
                        </a:rPr>
                        <a:t>406</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Verdana" pitchFamily="34" charset="0"/>
                        </a:rPr>
                        <a:t>759</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Verdana" pitchFamily="34" charset="0"/>
                        </a:rPr>
                        <a:t>348</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22657" name="Text Box 65"/>
          <p:cNvSpPr txBox="1">
            <a:spLocks noChangeArrowheads="1"/>
          </p:cNvSpPr>
          <p:nvPr/>
        </p:nvSpPr>
        <p:spPr bwMode="auto">
          <a:xfrm>
            <a:off x="1042988" y="6165850"/>
            <a:ext cx="5257800" cy="244475"/>
          </a:xfrm>
          <a:prstGeom prst="rect">
            <a:avLst/>
          </a:prstGeom>
          <a:noFill/>
          <a:ln w="9525">
            <a:noFill/>
            <a:miter lim="800000"/>
            <a:headEnd/>
            <a:tailEnd/>
          </a:ln>
          <a:effectLst/>
        </p:spPr>
        <p:txBody>
          <a:bodyPr>
            <a:spAutoFit/>
          </a:bodyPr>
          <a:lstStyle/>
          <a:p>
            <a:pPr>
              <a:spcBef>
                <a:spcPct val="50000"/>
              </a:spcBef>
            </a:pPr>
            <a:r>
              <a:rPr lang="nb-NO" sz="1000" dirty="0" smtClean="0"/>
              <a:t>* </a:t>
            </a:r>
            <a:r>
              <a:rPr lang="nb-NO" sz="1000" dirty="0"/>
              <a:t>Renteresultat og overskuddsdeling</a:t>
            </a:r>
          </a:p>
        </p:txBody>
      </p:sp>
      <p:sp>
        <p:nvSpPr>
          <p:cNvPr id="622665" name="Rectangle 73"/>
          <p:cNvSpPr>
            <a:spLocks noChangeArrowheads="1"/>
          </p:cNvSpPr>
          <p:nvPr/>
        </p:nvSpPr>
        <p:spPr bwMode="auto">
          <a:xfrm>
            <a:off x="5143504" y="2057400"/>
            <a:ext cx="3532184" cy="4114800"/>
          </a:xfrm>
          <a:prstGeom prst="rect">
            <a:avLst/>
          </a:prstGeom>
          <a:noFill/>
          <a:ln w="9525">
            <a:noFill/>
            <a:miter lim="800000"/>
            <a:headEnd/>
            <a:tailEnd/>
          </a:ln>
          <a:effectLst/>
        </p:spPr>
        <p:txBody>
          <a:bodyPr/>
          <a:lstStyle/>
          <a:p>
            <a:pPr marL="381000" indent="-190500">
              <a:spcBef>
                <a:spcPct val="40000"/>
              </a:spcBef>
              <a:buFont typeface="Wingdings" pitchFamily="2" charset="2"/>
              <a:buChar char="§"/>
            </a:pPr>
            <a:r>
              <a:rPr lang="nb-NO" sz="1600" dirty="0" smtClean="0"/>
              <a:t>Godt salg og positiv flyttebalanse</a:t>
            </a:r>
            <a:endParaRPr lang="nb-NO" sz="1600" dirty="0"/>
          </a:p>
          <a:p>
            <a:pPr marL="381000" indent="-190500">
              <a:spcBef>
                <a:spcPct val="40000"/>
              </a:spcBef>
              <a:buFont typeface="Wingdings" pitchFamily="2" charset="2"/>
              <a:buChar char="§"/>
            </a:pPr>
            <a:endParaRPr lang="nb-NO" sz="1600" dirty="0"/>
          </a:p>
          <a:p>
            <a:pPr marL="381000" indent="-190500">
              <a:spcBef>
                <a:spcPct val="40000"/>
              </a:spcBef>
              <a:buFont typeface="Wingdings" pitchFamily="2" charset="2"/>
              <a:buChar char="§"/>
            </a:pPr>
            <a:r>
              <a:rPr lang="nb-NO" sz="1600" dirty="0" smtClean="0"/>
              <a:t>Effektivisering og kostnadsreduserende tiltak</a:t>
            </a:r>
          </a:p>
          <a:p>
            <a:pPr marL="381000" indent="-190500">
              <a:spcBef>
                <a:spcPct val="40000"/>
              </a:spcBef>
              <a:buFont typeface="Wingdings" pitchFamily="2" charset="2"/>
              <a:buChar char="§"/>
            </a:pPr>
            <a:endParaRPr lang="nb-NO" sz="1600" dirty="0" smtClean="0"/>
          </a:p>
          <a:p>
            <a:pPr marL="381000" indent="-190500">
              <a:spcBef>
                <a:spcPct val="40000"/>
              </a:spcBef>
              <a:buFont typeface="Wingdings" pitchFamily="2" charset="2"/>
              <a:buChar char="§"/>
            </a:pPr>
            <a:r>
              <a:rPr lang="nb-NO" sz="1600" dirty="0" smtClean="0"/>
              <a:t>Sterk balanse og økte kundebuffere</a:t>
            </a:r>
            <a:endParaRPr lang="nb-NO" sz="1600" dirty="0"/>
          </a:p>
        </p:txBody>
      </p:sp>
      <p:sp>
        <p:nvSpPr>
          <p:cNvPr id="6" name="Plassholder for lysbildenummer 15"/>
          <p:cNvSpPr>
            <a:spLocks noGrp="1"/>
          </p:cNvSpPr>
          <p:nvPr>
            <p:ph type="sldNum" sz="quarter" idx="10"/>
          </p:nvPr>
        </p:nvSpPr>
        <p:spPr>
          <a:xfrm>
            <a:off x="8472518" y="6572272"/>
            <a:ext cx="457200" cy="304800"/>
          </a:xfrm>
        </p:spPr>
        <p:txBody>
          <a:bodyPr/>
          <a:lstStyle/>
          <a:p>
            <a:fld id="{1A8F2F33-4B27-44F3-B385-0B7F5489DB2E}" type="slidenum">
              <a:rPr lang="en-GB" smtClean="0"/>
              <a:pPr/>
              <a:t>4</a:t>
            </a:fld>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Object 4"/>
          <p:cNvGraphicFramePr>
            <a:graphicFrameLocks/>
          </p:cNvGraphicFramePr>
          <p:nvPr/>
        </p:nvGraphicFramePr>
        <p:xfrm>
          <a:off x="1214414" y="2071678"/>
          <a:ext cx="3521075" cy="1485892"/>
        </p:xfrm>
        <a:graphic>
          <a:graphicData uri="http://schemas.openxmlformats.org/presentationml/2006/ole">
            <p:oleObj spid="_x0000_s713730" name="Chart" r:id="rId14" imgW="3619310" imgH="1685782" progId="MSGraph.Chart.8">
              <p:embed followColorScheme="full"/>
            </p:oleObj>
          </a:graphicData>
        </a:graphic>
      </p:graphicFrame>
      <p:sp>
        <p:nvSpPr>
          <p:cNvPr id="613378" name="Rectangle 2"/>
          <p:cNvSpPr>
            <a:spLocks noGrp="1" noChangeArrowheads="1"/>
          </p:cNvSpPr>
          <p:nvPr>
            <p:ph type="title"/>
          </p:nvPr>
        </p:nvSpPr>
        <p:spPr/>
        <p:txBody>
          <a:bodyPr/>
          <a:lstStyle/>
          <a:p>
            <a:r>
              <a:rPr lang="nb-NO" dirty="0"/>
              <a:t>Liv og </a:t>
            </a:r>
            <a:r>
              <a:rPr lang="nb-NO" dirty="0" smtClean="0"/>
              <a:t>Pensjon </a:t>
            </a:r>
            <a:r>
              <a:rPr lang="nb-NO" dirty="0"/>
              <a:t>Norge</a:t>
            </a:r>
            <a:br>
              <a:rPr lang="nb-NO" dirty="0"/>
            </a:br>
            <a:r>
              <a:rPr lang="nb-NO" sz="2200" dirty="0"/>
              <a:t>- </a:t>
            </a:r>
            <a:r>
              <a:rPr lang="nb-NO" sz="2200" dirty="0" smtClean="0"/>
              <a:t>godt salg og positiv flyttebalanse</a:t>
            </a:r>
            <a:endParaRPr lang="nb-NO" sz="2200" dirty="0"/>
          </a:p>
        </p:txBody>
      </p:sp>
      <p:sp>
        <p:nvSpPr>
          <p:cNvPr id="613379" name="Rectangle 3"/>
          <p:cNvSpPr>
            <a:spLocks noGrp="1" noChangeArrowheads="1"/>
          </p:cNvSpPr>
          <p:nvPr>
            <p:ph type="body" sz="half" idx="2"/>
          </p:nvPr>
        </p:nvSpPr>
        <p:spPr/>
        <p:txBody>
          <a:bodyPr/>
          <a:lstStyle/>
          <a:p>
            <a:pPr>
              <a:lnSpc>
                <a:spcPct val="90000"/>
              </a:lnSpc>
            </a:pPr>
            <a:r>
              <a:rPr lang="nb-NO" sz="1400" dirty="0" err="1" smtClean="0"/>
              <a:t>Storebrand</a:t>
            </a:r>
            <a:r>
              <a:rPr lang="nb-NO" sz="1400" dirty="0" smtClean="0"/>
              <a:t> har positiv flyttebalanse for 5. år på rad</a:t>
            </a:r>
          </a:p>
          <a:p>
            <a:pPr>
              <a:lnSpc>
                <a:spcPct val="90000"/>
              </a:lnSpc>
            </a:pPr>
            <a:endParaRPr lang="nb-NO" sz="1400" dirty="0" smtClean="0"/>
          </a:p>
          <a:p>
            <a:pPr>
              <a:lnSpc>
                <a:spcPct val="90000"/>
              </a:lnSpc>
            </a:pPr>
            <a:r>
              <a:rPr lang="nb-NO" sz="1400" dirty="0" smtClean="0"/>
              <a:t>Meldt flytting 2,4 mrd</a:t>
            </a:r>
          </a:p>
          <a:p>
            <a:pPr>
              <a:lnSpc>
                <a:spcPct val="90000"/>
              </a:lnSpc>
            </a:pPr>
            <a:endParaRPr lang="nb-NO" sz="1400" dirty="0" smtClean="0"/>
          </a:p>
          <a:p>
            <a:pPr>
              <a:lnSpc>
                <a:spcPct val="90000"/>
              </a:lnSpc>
            </a:pPr>
            <a:r>
              <a:rPr lang="nb-NO" sz="1400" dirty="0" smtClean="0"/>
              <a:t>Flere større pensjonskasser har valgt </a:t>
            </a:r>
            <a:r>
              <a:rPr lang="nb-NO" sz="1400" dirty="0" err="1" smtClean="0"/>
              <a:t>Storebrand</a:t>
            </a:r>
            <a:r>
              <a:rPr lang="nb-NO" sz="1400" dirty="0" smtClean="0"/>
              <a:t> som pensjonsleverandør </a:t>
            </a:r>
          </a:p>
          <a:p>
            <a:pPr>
              <a:lnSpc>
                <a:spcPct val="90000"/>
              </a:lnSpc>
            </a:pPr>
            <a:endParaRPr lang="nb-NO" sz="1400" dirty="0" smtClean="0"/>
          </a:p>
          <a:p>
            <a:pPr>
              <a:lnSpc>
                <a:spcPct val="90000"/>
              </a:lnSpc>
            </a:pPr>
            <a:r>
              <a:rPr lang="nb-NO" sz="1400" dirty="0" smtClean="0"/>
              <a:t>Rettet innsats mot offentlig virksomhet har gitt gode resultater</a:t>
            </a:r>
          </a:p>
          <a:p>
            <a:pPr>
              <a:lnSpc>
                <a:spcPct val="90000"/>
              </a:lnSpc>
            </a:pPr>
            <a:endParaRPr lang="nb-NO" sz="1400" dirty="0" smtClean="0"/>
          </a:p>
          <a:p>
            <a:pPr>
              <a:lnSpc>
                <a:spcPct val="90000"/>
              </a:lnSpc>
            </a:pPr>
            <a:r>
              <a:rPr lang="nb-NO" sz="1400" dirty="0" smtClean="0"/>
              <a:t>Innskuddspensjon står nå for 29 % av samlede premier</a:t>
            </a:r>
          </a:p>
          <a:p>
            <a:pPr>
              <a:lnSpc>
                <a:spcPct val="90000"/>
              </a:lnSpc>
              <a:buNone/>
            </a:pPr>
            <a:endParaRPr lang="nb-NO" sz="1400" dirty="0"/>
          </a:p>
          <a:p>
            <a:pPr>
              <a:lnSpc>
                <a:spcPct val="90000"/>
              </a:lnSpc>
              <a:buFont typeface="Wingdings" pitchFamily="2" charset="2"/>
              <a:buNone/>
            </a:pPr>
            <a:endParaRPr lang="nb-NO" sz="1400" dirty="0"/>
          </a:p>
        </p:txBody>
      </p:sp>
      <p:sp>
        <p:nvSpPr>
          <p:cNvPr id="8" name="TekstSylinder 7"/>
          <p:cNvSpPr txBox="1"/>
          <p:nvPr/>
        </p:nvSpPr>
        <p:spPr>
          <a:xfrm>
            <a:off x="2235159" y="1857364"/>
            <a:ext cx="1643074" cy="276999"/>
          </a:xfrm>
          <a:prstGeom prst="rect">
            <a:avLst/>
          </a:prstGeom>
          <a:noFill/>
        </p:spPr>
        <p:txBody>
          <a:bodyPr wrap="square" rtlCol="0">
            <a:spAutoFit/>
          </a:bodyPr>
          <a:lstStyle/>
          <a:p>
            <a:r>
              <a:rPr lang="nb-NO" sz="1200" dirty="0" smtClean="0"/>
              <a:t>Flyttebalanse</a:t>
            </a:r>
            <a:r>
              <a:rPr lang="nb-NO" sz="1100" baseline="30000" dirty="0" smtClean="0"/>
              <a:t>1</a:t>
            </a:r>
            <a:endParaRPr lang="nb-NO" sz="1200" baseline="30000" dirty="0"/>
          </a:p>
        </p:txBody>
      </p:sp>
      <p:sp>
        <p:nvSpPr>
          <p:cNvPr id="15" name="Line 81"/>
          <p:cNvSpPr>
            <a:spLocks noChangeShapeType="1"/>
          </p:cNvSpPr>
          <p:nvPr>
            <p:custDataLst>
              <p:tags r:id="rId2"/>
            </p:custDataLst>
          </p:nvPr>
        </p:nvSpPr>
        <p:spPr bwMode="auto">
          <a:xfrm>
            <a:off x="3449605" y="2571744"/>
            <a:ext cx="133350" cy="0"/>
          </a:xfrm>
          <a:prstGeom prst="line">
            <a:avLst/>
          </a:prstGeom>
          <a:noFill/>
          <a:ln w="3175">
            <a:solidFill>
              <a:schemeClr val="tx1"/>
            </a:solidFill>
            <a:prstDash val="lgDash"/>
            <a:round/>
            <a:headEnd/>
            <a:tailEnd/>
          </a:ln>
          <a:effectLst/>
        </p:spPr>
        <p:txBody>
          <a:bodyPr wrap="none" anchor="ctr"/>
          <a:lstStyle/>
          <a:p>
            <a:endParaRPr lang="nb-NO"/>
          </a:p>
        </p:txBody>
      </p:sp>
      <p:sp>
        <p:nvSpPr>
          <p:cNvPr id="16" name="Line 80"/>
          <p:cNvSpPr>
            <a:spLocks noChangeShapeType="1"/>
          </p:cNvSpPr>
          <p:nvPr>
            <p:custDataLst>
              <p:tags r:id="rId3"/>
            </p:custDataLst>
          </p:nvPr>
        </p:nvSpPr>
        <p:spPr bwMode="auto">
          <a:xfrm>
            <a:off x="2959065" y="2857496"/>
            <a:ext cx="133350" cy="0"/>
          </a:xfrm>
          <a:prstGeom prst="line">
            <a:avLst/>
          </a:prstGeom>
          <a:noFill/>
          <a:ln w="3175">
            <a:solidFill>
              <a:schemeClr val="tx1"/>
            </a:solidFill>
            <a:prstDash val="lgDash"/>
            <a:round/>
            <a:headEnd/>
            <a:tailEnd/>
          </a:ln>
          <a:effectLst/>
        </p:spPr>
        <p:txBody>
          <a:bodyPr wrap="none" anchor="ctr"/>
          <a:lstStyle/>
          <a:p>
            <a:endParaRPr lang="nb-NO"/>
          </a:p>
        </p:txBody>
      </p:sp>
      <p:sp>
        <p:nvSpPr>
          <p:cNvPr id="17" name="Line 79"/>
          <p:cNvSpPr>
            <a:spLocks noChangeShapeType="1"/>
          </p:cNvSpPr>
          <p:nvPr>
            <p:custDataLst>
              <p:tags r:id="rId4"/>
            </p:custDataLst>
          </p:nvPr>
        </p:nvSpPr>
        <p:spPr bwMode="auto">
          <a:xfrm>
            <a:off x="2378035" y="2928934"/>
            <a:ext cx="133350" cy="0"/>
          </a:xfrm>
          <a:prstGeom prst="line">
            <a:avLst/>
          </a:prstGeom>
          <a:noFill/>
          <a:ln w="3175">
            <a:solidFill>
              <a:schemeClr val="tx1"/>
            </a:solidFill>
            <a:prstDash val="lgDash"/>
            <a:round/>
            <a:headEnd/>
            <a:tailEnd/>
          </a:ln>
          <a:effectLst/>
        </p:spPr>
        <p:txBody>
          <a:bodyPr wrap="none" anchor="ctr"/>
          <a:lstStyle/>
          <a:p>
            <a:endParaRPr lang="nb-NO"/>
          </a:p>
        </p:txBody>
      </p:sp>
      <p:sp>
        <p:nvSpPr>
          <p:cNvPr id="18" name="Line 78"/>
          <p:cNvSpPr>
            <a:spLocks noChangeShapeType="1"/>
          </p:cNvSpPr>
          <p:nvPr>
            <p:custDataLst>
              <p:tags r:id="rId5"/>
            </p:custDataLst>
          </p:nvPr>
        </p:nvSpPr>
        <p:spPr bwMode="auto">
          <a:xfrm>
            <a:off x="1814488" y="3386120"/>
            <a:ext cx="149669" cy="0"/>
          </a:xfrm>
          <a:prstGeom prst="line">
            <a:avLst/>
          </a:prstGeom>
          <a:noFill/>
          <a:ln w="3175">
            <a:solidFill>
              <a:schemeClr val="tx1"/>
            </a:solidFill>
            <a:prstDash val="lgDash"/>
            <a:round/>
            <a:headEnd/>
            <a:tailEnd/>
          </a:ln>
          <a:effectLst/>
        </p:spPr>
        <p:txBody>
          <a:bodyPr wrap="none" anchor="ctr"/>
          <a:lstStyle/>
          <a:p>
            <a:endParaRPr lang="nb-NO" sz="1600"/>
          </a:p>
        </p:txBody>
      </p:sp>
      <p:sp>
        <p:nvSpPr>
          <p:cNvPr id="20" name="Rectangle 5"/>
          <p:cNvSpPr>
            <a:spLocks noChangeArrowheads="1"/>
          </p:cNvSpPr>
          <p:nvPr>
            <p:custDataLst>
              <p:tags r:id="rId6"/>
            </p:custDataLst>
          </p:nvPr>
        </p:nvSpPr>
        <p:spPr bwMode="auto">
          <a:xfrm>
            <a:off x="4225902" y="3563921"/>
            <a:ext cx="509587" cy="222270"/>
          </a:xfrm>
          <a:prstGeom prst="rect">
            <a:avLst/>
          </a:prstGeom>
          <a:noFill/>
          <a:ln w="9525">
            <a:noFill/>
            <a:miter lim="800000"/>
            <a:headEnd/>
            <a:tailEnd/>
          </a:ln>
          <a:effectLst/>
        </p:spPr>
        <p:txBody>
          <a:bodyPr lIns="0" tIns="0" rIns="0" bIns="0"/>
          <a:lstStyle/>
          <a:p>
            <a:pPr algn="ctr"/>
            <a:r>
              <a:rPr lang="en-GB" sz="900" dirty="0" smtClean="0">
                <a:latin typeface="Verdana" pitchFamily="34" charset="0"/>
              </a:rPr>
              <a:t>2005-2009</a:t>
            </a:r>
            <a:endParaRPr lang="en-GB" sz="900" dirty="0">
              <a:latin typeface="Verdana" pitchFamily="34" charset="0"/>
            </a:endParaRPr>
          </a:p>
        </p:txBody>
      </p:sp>
      <p:sp>
        <p:nvSpPr>
          <p:cNvPr id="21" name="Rectangle 6"/>
          <p:cNvSpPr>
            <a:spLocks noChangeArrowheads="1"/>
          </p:cNvSpPr>
          <p:nvPr>
            <p:custDataLst>
              <p:tags r:id="rId7"/>
            </p:custDataLst>
          </p:nvPr>
        </p:nvSpPr>
        <p:spPr bwMode="auto">
          <a:xfrm>
            <a:off x="3654402" y="3563921"/>
            <a:ext cx="509587" cy="72183"/>
          </a:xfrm>
          <a:prstGeom prst="rect">
            <a:avLst/>
          </a:prstGeom>
          <a:noFill/>
          <a:ln w="9525">
            <a:noFill/>
            <a:miter lim="800000"/>
            <a:headEnd/>
            <a:tailEnd/>
          </a:ln>
          <a:effectLst/>
        </p:spPr>
        <p:txBody>
          <a:bodyPr lIns="0" tIns="0" rIns="0" bIns="0"/>
          <a:lstStyle/>
          <a:p>
            <a:pPr algn="ctr"/>
            <a:r>
              <a:rPr lang="en-GB" sz="900" dirty="0" smtClean="0">
                <a:latin typeface="Verdana" pitchFamily="34" charset="0"/>
              </a:rPr>
              <a:t>2009</a:t>
            </a:r>
            <a:endParaRPr lang="en-GB" sz="900" dirty="0">
              <a:latin typeface="Verdana" pitchFamily="34" charset="0"/>
            </a:endParaRPr>
          </a:p>
        </p:txBody>
      </p:sp>
      <p:sp>
        <p:nvSpPr>
          <p:cNvPr id="22" name="Rectangle 7"/>
          <p:cNvSpPr>
            <a:spLocks noChangeArrowheads="1"/>
          </p:cNvSpPr>
          <p:nvPr>
            <p:custDataLst>
              <p:tags r:id="rId8"/>
            </p:custDataLst>
          </p:nvPr>
        </p:nvSpPr>
        <p:spPr bwMode="auto">
          <a:xfrm>
            <a:off x="3173388" y="3563920"/>
            <a:ext cx="306465" cy="111135"/>
          </a:xfrm>
          <a:prstGeom prst="rect">
            <a:avLst/>
          </a:prstGeom>
          <a:noFill/>
          <a:ln w="9525">
            <a:noFill/>
            <a:miter lim="800000"/>
            <a:headEnd/>
            <a:tailEnd/>
          </a:ln>
          <a:effectLst/>
        </p:spPr>
        <p:txBody>
          <a:bodyPr lIns="0" tIns="0" rIns="0" bIns="0"/>
          <a:lstStyle/>
          <a:p>
            <a:pPr algn="ctr"/>
            <a:fld id="{92CB285E-58E1-43CB-B69A-E8B62A141E3A}" type="datetime'''''''''''2''''''''''''''''''''''''''''0''''''''0''''8'">
              <a:rPr lang="en-GB" sz="900">
                <a:latin typeface="Verdana" pitchFamily="34" charset="0"/>
              </a:rPr>
              <a:pPr algn="ctr"/>
              <a:t>2008</a:t>
            </a:fld>
            <a:endParaRPr lang="en-GB" sz="900">
              <a:latin typeface="Verdana" pitchFamily="34" charset="0"/>
            </a:endParaRPr>
          </a:p>
        </p:txBody>
      </p:sp>
      <p:sp>
        <p:nvSpPr>
          <p:cNvPr id="23" name="Rectangle 8"/>
          <p:cNvSpPr>
            <a:spLocks noChangeArrowheads="1"/>
          </p:cNvSpPr>
          <p:nvPr>
            <p:custDataLst>
              <p:tags r:id="rId9"/>
            </p:custDataLst>
          </p:nvPr>
        </p:nvSpPr>
        <p:spPr bwMode="auto">
          <a:xfrm>
            <a:off x="2601888" y="3563920"/>
            <a:ext cx="306465" cy="111135"/>
          </a:xfrm>
          <a:prstGeom prst="rect">
            <a:avLst/>
          </a:prstGeom>
          <a:noFill/>
          <a:ln w="9525">
            <a:noFill/>
            <a:miter lim="800000"/>
            <a:headEnd/>
            <a:tailEnd/>
          </a:ln>
          <a:effectLst/>
        </p:spPr>
        <p:txBody>
          <a:bodyPr lIns="0" tIns="0" rIns="0" bIns="0"/>
          <a:lstStyle/>
          <a:p>
            <a:pPr algn="ctr"/>
            <a:fld id="{C4FD44C1-342C-4B79-9D86-F76693DF266D}" type="datetime'''''''''''2''''''''''''0''''''''''''''''''''0''''''7'">
              <a:rPr lang="en-GB" sz="900">
                <a:latin typeface="Verdana" pitchFamily="34" charset="0"/>
              </a:rPr>
              <a:pPr algn="ctr"/>
              <a:t>2007</a:t>
            </a:fld>
            <a:endParaRPr lang="en-GB" sz="900">
              <a:latin typeface="Verdana" pitchFamily="34" charset="0"/>
            </a:endParaRPr>
          </a:p>
        </p:txBody>
      </p:sp>
      <p:sp>
        <p:nvSpPr>
          <p:cNvPr id="24" name="Rectangle 9"/>
          <p:cNvSpPr>
            <a:spLocks noChangeArrowheads="1"/>
          </p:cNvSpPr>
          <p:nvPr>
            <p:custDataLst>
              <p:tags r:id="rId10"/>
            </p:custDataLst>
          </p:nvPr>
        </p:nvSpPr>
        <p:spPr bwMode="auto">
          <a:xfrm>
            <a:off x="2030388" y="3563920"/>
            <a:ext cx="306465" cy="111135"/>
          </a:xfrm>
          <a:prstGeom prst="rect">
            <a:avLst/>
          </a:prstGeom>
          <a:noFill/>
          <a:ln w="9525">
            <a:noFill/>
            <a:miter lim="800000"/>
            <a:headEnd/>
            <a:tailEnd/>
          </a:ln>
          <a:effectLst/>
        </p:spPr>
        <p:txBody>
          <a:bodyPr lIns="0" tIns="0" rIns="0" bIns="0"/>
          <a:lstStyle/>
          <a:p>
            <a:pPr algn="ctr"/>
            <a:fld id="{22A7CD07-B719-4913-8526-E0137285C71F}" type="datetime'''''''2''''''''''''''''''0''''''''''0''''6'''''''''''''''''">
              <a:rPr lang="en-GB" sz="900">
                <a:latin typeface="Verdana" pitchFamily="34" charset="0"/>
              </a:rPr>
              <a:pPr algn="ctr"/>
              <a:t>2006</a:t>
            </a:fld>
            <a:endParaRPr lang="en-GB" sz="900">
              <a:latin typeface="Verdana" pitchFamily="34" charset="0"/>
            </a:endParaRPr>
          </a:p>
        </p:txBody>
      </p:sp>
      <p:sp>
        <p:nvSpPr>
          <p:cNvPr id="25" name="Rectangle 10"/>
          <p:cNvSpPr>
            <a:spLocks noChangeArrowheads="1"/>
          </p:cNvSpPr>
          <p:nvPr>
            <p:custDataLst>
              <p:tags r:id="rId11"/>
            </p:custDataLst>
          </p:nvPr>
        </p:nvSpPr>
        <p:spPr bwMode="auto">
          <a:xfrm>
            <a:off x="1458888" y="3563920"/>
            <a:ext cx="306465" cy="111135"/>
          </a:xfrm>
          <a:prstGeom prst="rect">
            <a:avLst/>
          </a:prstGeom>
          <a:noFill/>
          <a:ln w="9525">
            <a:noFill/>
            <a:miter lim="800000"/>
            <a:headEnd/>
            <a:tailEnd/>
          </a:ln>
          <a:effectLst/>
        </p:spPr>
        <p:txBody>
          <a:bodyPr lIns="0" tIns="0" rIns="0" bIns="0"/>
          <a:lstStyle/>
          <a:p>
            <a:pPr algn="ctr"/>
            <a:fld id="{6BA5230A-4543-4224-9DB1-57C7BC92E0D2}" type="datetime'''''''''''''''''2''''''00''''''5'''''''''">
              <a:rPr lang="en-GB" sz="900">
                <a:latin typeface="Verdana" pitchFamily="34" charset="0"/>
              </a:rPr>
              <a:pPr algn="ctr"/>
              <a:t>2005</a:t>
            </a:fld>
            <a:endParaRPr lang="en-GB" sz="900">
              <a:latin typeface="Verdana" pitchFamily="34" charset="0"/>
            </a:endParaRPr>
          </a:p>
        </p:txBody>
      </p:sp>
      <p:sp>
        <p:nvSpPr>
          <p:cNvPr id="27" name="TekstSylinder 26"/>
          <p:cNvSpPr txBox="1"/>
          <p:nvPr/>
        </p:nvSpPr>
        <p:spPr>
          <a:xfrm>
            <a:off x="1928794" y="3753153"/>
            <a:ext cx="1857388" cy="461665"/>
          </a:xfrm>
          <a:prstGeom prst="rect">
            <a:avLst/>
          </a:prstGeom>
          <a:noFill/>
        </p:spPr>
        <p:txBody>
          <a:bodyPr wrap="square" rtlCol="0">
            <a:spAutoFit/>
          </a:bodyPr>
          <a:lstStyle/>
          <a:p>
            <a:pPr algn="ctr"/>
            <a:r>
              <a:rPr lang="nb-NO" sz="1200" dirty="0" smtClean="0"/>
              <a:t>Premieinntekter</a:t>
            </a:r>
            <a:r>
              <a:rPr lang="nb-NO" sz="1100" baseline="30000" dirty="0" smtClean="0"/>
              <a:t>2</a:t>
            </a:r>
            <a:endParaRPr lang="nb-NO" sz="1200" baseline="30000" dirty="0" smtClean="0"/>
          </a:p>
          <a:p>
            <a:pPr algn="ctr"/>
            <a:r>
              <a:rPr lang="nb-NO" sz="1200" dirty="0" smtClean="0"/>
              <a:t>(12 mnd rullerende)</a:t>
            </a:r>
            <a:endParaRPr lang="nb-NO" sz="1200" dirty="0"/>
          </a:p>
        </p:txBody>
      </p:sp>
      <p:sp>
        <p:nvSpPr>
          <p:cNvPr id="30" name="TekstSylinder 29"/>
          <p:cNvSpPr txBox="1"/>
          <p:nvPr/>
        </p:nvSpPr>
        <p:spPr>
          <a:xfrm>
            <a:off x="1285852" y="6519470"/>
            <a:ext cx="4143404" cy="338554"/>
          </a:xfrm>
          <a:prstGeom prst="rect">
            <a:avLst/>
          </a:prstGeom>
          <a:noFill/>
        </p:spPr>
        <p:txBody>
          <a:bodyPr wrap="square" rtlCol="0">
            <a:spAutoFit/>
          </a:bodyPr>
          <a:lstStyle/>
          <a:p>
            <a:r>
              <a:rPr lang="nb-NO" sz="800" baseline="30000" dirty="0" smtClean="0"/>
              <a:t>1</a:t>
            </a:r>
            <a:r>
              <a:rPr lang="nb-NO" sz="800" dirty="0" smtClean="0"/>
              <a:t> Grafen viser regnskapsført flyttebalansen fra 2005-2009</a:t>
            </a:r>
          </a:p>
          <a:p>
            <a:r>
              <a:rPr lang="nb-NO" sz="800" baseline="30000" dirty="0" smtClean="0"/>
              <a:t>2</a:t>
            </a:r>
            <a:r>
              <a:rPr lang="nb-NO" sz="800" dirty="0" smtClean="0"/>
              <a:t> Premieinntekter </a:t>
            </a:r>
            <a:r>
              <a:rPr lang="nb-NO" sz="800" dirty="0" err="1" smtClean="0"/>
              <a:t>eksl</a:t>
            </a:r>
            <a:r>
              <a:rPr lang="nb-NO" sz="800" dirty="0" smtClean="0"/>
              <a:t>. flytting</a:t>
            </a:r>
            <a:endParaRPr lang="nb-NO" sz="800" dirty="0"/>
          </a:p>
        </p:txBody>
      </p:sp>
      <p:sp>
        <p:nvSpPr>
          <p:cNvPr id="28" name="TekstSylinder 27"/>
          <p:cNvSpPr txBox="1"/>
          <p:nvPr/>
        </p:nvSpPr>
        <p:spPr>
          <a:xfrm>
            <a:off x="1357290" y="4214818"/>
            <a:ext cx="642942" cy="200055"/>
          </a:xfrm>
          <a:prstGeom prst="rect">
            <a:avLst/>
          </a:prstGeom>
          <a:noFill/>
        </p:spPr>
        <p:txBody>
          <a:bodyPr wrap="square" rtlCol="0">
            <a:spAutoFit/>
          </a:bodyPr>
          <a:lstStyle/>
          <a:p>
            <a:r>
              <a:rPr lang="nb-NO" sz="700" dirty="0" smtClean="0"/>
              <a:t>16.302</a:t>
            </a:r>
            <a:endParaRPr lang="nb-NO" sz="700" dirty="0"/>
          </a:p>
        </p:txBody>
      </p:sp>
      <p:sp>
        <p:nvSpPr>
          <p:cNvPr id="29" name="TekstSylinder 28"/>
          <p:cNvSpPr txBox="1"/>
          <p:nvPr/>
        </p:nvSpPr>
        <p:spPr>
          <a:xfrm rot="16200000">
            <a:off x="892943" y="5107793"/>
            <a:ext cx="714380" cy="214314"/>
          </a:xfrm>
          <a:prstGeom prst="rect">
            <a:avLst/>
          </a:prstGeom>
          <a:noFill/>
        </p:spPr>
        <p:txBody>
          <a:bodyPr wrap="square" rtlCol="0">
            <a:spAutoFit/>
          </a:bodyPr>
          <a:lstStyle/>
          <a:p>
            <a:r>
              <a:rPr lang="nb-NO" sz="800" dirty="0" smtClean="0"/>
              <a:t>Mill NOK</a:t>
            </a:r>
            <a:endParaRPr lang="nb-NO" sz="800" dirty="0"/>
          </a:p>
        </p:txBody>
      </p:sp>
      <p:sp>
        <p:nvSpPr>
          <p:cNvPr id="32" name="TekstSylinder 31"/>
          <p:cNvSpPr txBox="1"/>
          <p:nvPr/>
        </p:nvSpPr>
        <p:spPr>
          <a:xfrm>
            <a:off x="4000496" y="4214818"/>
            <a:ext cx="642942" cy="200055"/>
          </a:xfrm>
          <a:prstGeom prst="rect">
            <a:avLst/>
          </a:prstGeom>
          <a:noFill/>
        </p:spPr>
        <p:txBody>
          <a:bodyPr wrap="square" rtlCol="0">
            <a:spAutoFit/>
          </a:bodyPr>
          <a:lstStyle/>
          <a:p>
            <a:r>
              <a:rPr lang="nb-NO" sz="700" dirty="0" smtClean="0"/>
              <a:t>16.074</a:t>
            </a:r>
            <a:endParaRPr lang="nb-NO" sz="700" dirty="0"/>
          </a:p>
        </p:txBody>
      </p:sp>
      <p:sp>
        <p:nvSpPr>
          <p:cNvPr id="33" name="TekstSylinder 32"/>
          <p:cNvSpPr txBox="1"/>
          <p:nvPr/>
        </p:nvSpPr>
        <p:spPr>
          <a:xfrm>
            <a:off x="3357554" y="4214818"/>
            <a:ext cx="642942" cy="200055"/>
          </a:xfrm>
          <a:prstGeom prst="rect">
            <a:avLst/>
          </a:prstGeom>
          <a:noFill/>
        </p:spPr>
        <p:txBody>
          <a:bodyPr wrap="square" rtlCol="0">
            <a:spAutoFit/>
          </a:bodyPr>
          <a:lstStyle/>
          <a:p>
            <a:r>
              <a:rPr lang="nb-NO" sz="700" dirty="0" smtClean="0"/>
              <a:t>16.304</a:t>
            </a:r>
            <a:endParaRPr lang="nb-NO" sz="700" dirty="0"/>
          </a:p>
        </p:txBody>
      </p:sp>
      <p:sp>
        <p:nvSpPr>
          <p:cNvPr id="34" name="TekstSylinder 33"/>
          <p:cNvSpPr txBox="1"/>
          <p:nvPr/>
        </p:nvSpPr>
        <p:spPr>
          <a:xfrm>
            <a:off x="2714612" y="4214818"/>
            <a:ext cx="642942" cy="200055"/>
          </a:xfrm>
          <a:prstGeom prst="rect">
            <a:avLst/>
          </a:prstGeom>
          <a:noFill/>
        </p:spPr>
        <p:txBody>
          <a:bodyPr wrap="square" rtlCol="0">
            <a:spAutoFit/>
          </a:bodyPr>
          <a:lstStyle/>
          <a:p>
            <a:r>
              <a:rPr lang="nb-NO" sz="700" dirty="0" smtClean="0"/>
              <a:t>16.282</a:t>
            </a:r>
            <a:endParaRPr lang="nb-NO" sz="700" dirty="0"/>
          </a:p>
        </p:txBody>
      </p:sp>
      <p:sp>
        <p:nvSpPr>
          <p:cNvPr id="35" name="TekstSylinder 34"/>
          <p:cNvSpPr txBox="1"/>
          <p:nvPr/>
        </p:nvSpPr>
        <p:spPr>
          <a:xfrm>
            <a:off x="2071670" y="4214818"/>
            <a:ext cx="642942" cy="200055"/>
          </a:xfrm>
          <a:prstGeom prst="rect">
            <a:avLst/>
          </a:prstGeom>
          <a:noFill/>
        </p:spPr>
        <p:txBody>
          <a:bodyPr wrap="square" rtlCol="0">
            <a:spAutoFit/>
          </a:bodyPr>
          <a:lstStyle/>
          <a:p>
            <a:r>
              <a:rPr lang="nb-NO" sz="700" dirty="0" smtClean="0"/>
              <a:t>16.201</a:t>
            </a:r>
            <a:endParaRPr lang="nb-NO" sz="700" dirty="0"/>
          </a:p>
        </p:txBody>
      </p:sp>
      <p:sp>
        <p:nvSpPr>
          <p:cNvPr id="36" name="TekstSylinder 35"/>
          <p:cNvSpPr txBox="1"/>
          <p:nvPr/>
        </p:nvSpPr>
        <p:spPr>
          <a:xfrm rot="16200000">
            <a:off x="892944" y="2536025"/>
            <a:ext cx="714380" cy="214314"/>
          </a:xfrm>
          <a:prstGeom prst="rect">
            <a:avLst/>
          </a:prstGeom>
          <a:noFill/>
        </p:spPr>
        <p:txBody>
          <a:bodyPr wrap="square" rtlCol="0">
            <a:spAutoFit/>
          </a:bodyPr>
          <a:lstStyle/>
          <a:p>
            <a:r>
              <a:rPr lang="nb-NO" sz="800" dirty="0" smtClean="0"/>
              <a:t>Mrd NOK</a:t>
            </a:r>
            <a:endParaRPr lang="nb-NO" sz="800" dirty="0"/>
          </a:p>
        </p:txBody>
      </p:sp>
      <p:graphicFrame>
        <p:nvGraphicFramePr>
          <p:cNvPr id="31" name="Diagram 30"/>
          <p:cNvGraphicFramePr/>
          <p:nvPr/>
        </p:nvGraphicFramePr>
        <p:xfrm>
          <a:off x="1142976" y="3929066"/>
          <a:ext cx="3571900" cy="2786082"/>
        </p:xfrm>
        <a:graphic>
          <a:graphicData uri="http://schemas.openxmlformats.org/drawingml/2006/chart">
            <c:chart xmlns:c="http://schemas.openxmlformats.org/drawingml/2006/chart" xmlns:r="http://schemas.openxmlformats.org/officeDocument/2006/relationships" r:id="rId15"/>
          </a:graphicData>
        </a:graphic>
      </p:graphicFrame>
      <p:sp>
        <p:nvSpPr>
          <p:cNvPr id="26" name="Plassholder for lysbildenummer 15"/>
          <p:cNvSpPr>
            <a:spLocks noGrp="1"/>
          </p:cNvSpPr>
          <p:nvPr>
            <p:ph type="sldNum" sz="quarter" idx="10"/>
          </p:nvPr>
        </p:nvSpPr>
        <p:spPr>
          <a:xfrm>
            <a:off x="8472518" y="6572272"/>
            <a:ext cx="457200" cy="304800"/>
          </a:xfrm>
        </p:spPr>
        <p:txBody>
          <a:bodyPr/>
          <a:lstStyle/>
          <a:p>
            <a:fld id="{1A8F2F33-4B27-44F3-B385-0B7F5489DB2E}" type="slidenum">
              <a:rPr lang="en-GB" smtClean="0"/>
              <a:pPr/>
              <a:t>5</a:t>
            </a:fld>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Object 4"/>
          <p:cNvGraphicFramePr>
            <a:graphicFrameLocks/>
          </p:cNvGraphicFramePr>
          <p:nvPr/>
        </p:nvGraphicFramePr>
        <p:xfrm>
          <a:off x="1500166" y="1928802"/>
          <a:ext cx="3235323" cy="1414454"/>
        </p:xfrm>
        <a:graphic>
          <a:graphicData uri="http://schemas.openxmlformats.org/presentationml/2006/ole">
            <p:oleObj spid="_x0000_s773122" name="Chart" r:id="rId6" imgW="3600450" imgH="1685782" progId="MSGraph.Chart.8">
              <p:embed followColorScheme="full"/>
            </p:oleObj>
          </a:graphicData>
        </a:graphic>
      </p:graphicFrame>
      <p:sp>
        <p:nvSpPr>
          <p:cNvPr id="613378" name="Rectangle 2"/>
          <p:cNvSpPr>
            <a:spLocks noGrp="1" noChangeArrowheads="1"/>
          </p:cNvSpPr>
          <p:nvPr>
            <p:ph type="title"/>
          </p:nvPr>
        </p:nvSpPr>
        <p:spPr/>
        <p:txBody>
          <a:bodyPr/>
          <a:lstStyle/>
          <a:p>
            <a:r>
              <a:rPr lang="nb-NO" dirty="0"/>
              <a:t>Liv og </a:t>
            </a:r>
            <a:r>
              <a:rPr lang="nb-NO" dirty="0" smtClean="0"/>
              <a:t>Pensjon </a:t>
            </a:r>
            <a:r>
              <a:rPr lang="nb-NO" dirty="0"/>
              <a:t>Norge</a:t>
            </a:r>
            <a:br>
              <a:rPr lang="nb-NO" dirty="0"/>
            </a:br>
            <a:r>
              <a:rPr lang="nb-NO" sz="2200" dirty="0"/>
              <a:t>- </a:t>
            </a:r>
            <a:r>
              <a:rPr lang="nb-NO" sz="2200" dirty="0" smtClean="0"/>
              <a:t>godt salg og positiv flyttebalanse</a:t>
            </a:r>
            <a:endParaRPr lang="nb-NO" sz="2200" dirty="0"/>
          </a:p>
        </p:txBody>
      </p:sp>
      <p:sp>
        <p:nvSpPr>
          <p:cNvPr id="613379" name="Rectangle 3"/>
          <p:cNvSpPr>
            <a:spLocks noGrp="1" noChangeArrowheads="1"/>
          </p:cNvSpPr>
          <p:nvPr>
            <p:ph type="body" sz="half" idx="2"/>
          </p:nvPr>
        </p:nvSpPr>
        <p:spPr/>
        <p:txBody>
          <a:bodyPr/>
          <a:lstStyle/>
          <a:p>
            <a:pPr>
              <a:lnSpc>
                <a:spcPct val="90000"/>
              </a:lnSpc>
            </a:pPr>
            <a:r>
              <a:rPr lang="nb-NO" sz="1400" dirty="0" err="1" smtClean="0"/>
              <a:t>Storebrand</a:t>
            </a:r>
            <a:r>
              <a:rPr lang="nb-NO" sz="1400" dirty="0" smtClean="0"/>
              <a:t> har positiv flyttebalanse for 5. år på rad</a:t>
            </a:r>
          </a:p>
          <a:p>
            <a:pPr>
              <a:lnSpc>
                <a:spcPct val="90000"/>
              </a:lnSpc>
            </a:pPr>
            <a:endParaRPr lang="nb-NO" sz="1400" dirty="0" smtClean="0"/>
          </a:p>
          <a:p>
            <a:pPr>
              <a:lnSpc>
                <a:spcPct val="90000"/>
              </a:lnSpc>
            </a:pPr>
            <a:r>
              <a:rPr lang="nb-NO" sz="1400" dirty="0" smtClean="0"/>
              <a:t>Meldt flytting 2,4 mrd</a:t>
            </a:r>
          </a:p>
          <a:p>
            <a:pPr>
              <a:lnSpc>
                <a:spcPct val="90000"/>
              </a:lnSpc>
            </a:pPr>
            <a:endParaRPr lang="nb-NO" sz="1400" dirty="0" smtClean="0"/>
          </a:p>
          <a:p>
            <a:pPr>
              <a:lnSpc>
                <a:spcPct val="90000"/>
              </a:lnSpc>
            </a:pPr>
            <a:r>
              <a:rPr lang="nb-NO" sz="1400" dirty="0" smtClean="0"/>
              <a:t>Flere større pensjonskasser har valgt </a:t>
            </a:r>
            <a:r>
              <a:rPr lang="nb-NO" sz="1400" dirty="0" err="1" smtClean="0"/>
              <a:t>Storebrand</a:t>
            </a:r>
            <a:r>
              <a:rPr lang="nb-NO" sz="1400" dirty="0" smtClean="0"/>
              <a:t> som pensjonsleverandør </a:t>
            </a:r>
          </a:p>
          <a:p>
            <a:pPr>
              <a:lnSpc>
                <a:spcPct val="90000"/>
              </a:lnSpc>
            </a:pPr>
            <a:endParaRPr lang="nb-NO" sz="1400" dirty="0" smtClean="0"/>
          </a:p>
          <a:p>
            <a:pPr>
              <a:lnSpc>
                <a:spcPct val="90000"/>
              </a:lnSpc>
            </a:pPr>
            <a:r>
              <a:rPr lang="nb-NO" sz="1400" dirty="0" smtClean="0"/>
              <a:t>Rettet innsats mot offentlig virksomhet har gitt gode resultater</a:t>
            </a:r>
          </a:p>
          <a:p>
            <a:pPr>
              <a:lnSpc>
                <a:spcPct val="90000"/>
              </a:lnSpc>
            </a:pPr>
            <a:endParaRPr lang="nb-NO" sz="1400" dirty="0" smtClean="0"/>
          </a:p>
          <a:p>
            <a:pPr>
              <a:lnSpc>
                <a:spcPct val="90000"/>
              </a:lnSpc>
            </a:pPr>
            <a:r>
              <a:rPr lang="nb-NO" sz="1400" dirty="0" smtClean="0"/>
              <a:t>Innskuddspensjon står nå for 29 % av samlede premier</a:t>
            </a:r>
          </a:p>
          <a:p>
            <a:pPr>
              <a:lnSpc>
                <a:spcPct val="90000"/>
              </a:lnSpc>
              <a:buNone/>
            </a:pPr>
            <a:endParaRPr lang="nb-NO" sz="1400" dirty="0"/>
          </a:p>
          <a:p>
            <a:pPr>
              <a:lnSpc>
                <a:spcPct val="90000"/>
              </a:lnSpc>
              <a:buFont typeface="Wingdings" pitchFamily="2" charset="2"/>
              <a:buNone/>
            </a:pPr>
            <a:endParaRPr lang="nb-NO" sz="1400" dirty="0"/>
          </a:p>
        </p:txBody>
      </p:sp>
      <p:sp>
        <p:nvSpPr>
          <p:cNvPr id="8" name="TekstSylinder 7"/>
          <p:cNvSpPr txBox="1"/>
          <p:nvPr/>
        </p:nvSpPr>
        <p:spPr>
          <a:xfrm>
            <a:off x="1857356" y="1866117"/>
            <a:ext cx="2714644" cy="276999"/>
          </a:xfrm>
          <a:prstGeom prst="rect">
            <a:avLst/>
          </a:prstGeom>
          <a:noFill/>
        </p:spPr>
        <p:txBody>
          <a:bodyPr wrap="square" rtlCol="0">
            <a:spAutoFit/>
          </a:bodyPr>
          <a:lstStyle/>
          <a:p>
            <a:r>
              <a:rPr lang="nb-NO" sz="1200" dirty="0" smtClean="0"/>
              <a:t>Flyttebalanse og meldt flytting</a:t>
            </a:r>
            <a:r>
              <a:rPr lang="nb-NO" sz="1100" baseline="30000" dirty="0" smtClean="0"/>
              <a:t>1</a:t>
            </a:r>
            <a:endParaRPr lang="nb-NO" sz="1200" baseline="30000" dirty="0"/>
          </a:p>
        </p:txBody>
      </p:sp>
      <p:sp>
        <p:nvSpPr>
          <p:cNvPr id="20" name="Rectangle 5"/>
          <p:cNvSpPr>
            <a:spLocks noChangeArrowheads="1"/>
          </p:cNvSpPr>
          <p:nvPr>
            <p:custDataLst>
              <p:tags r:id="rId2"/>
            </p:custDataLst>
          </p:nvPr>
        </p:nvSpPr>
        <p:spPr bwMode="auto">
          <a:xfrm>
            <a:off x="3357554" y="3286124"/>
            <a:ext cx="928694" cy="285752"/>
          </a:xfrm>
          <a:prstGeom prst="rect">
            <a:avLst/>
          </a:prstGeom>
          <a:noFill/>
          <a:ln w="9525">
            <a:noFill/>
            <a:miter lim="800000"/>
            <a:headEnd/>
            <a:tailEnd/>
          </a:ln>
          <a:effectLst/>
        </p:spPr>
        <p:txBody>
          <a:bodyPr lIns="0" tIns="0" rIns="0" bIns="0"/>
          <a:lstStyle/>
          <a:p>
            <a:pPr algn="ctr"/>
            <a:r>
              <a:rPr lang="en-GB" sz="1000" dirty="0" err="1" smtClean="0">
                <a:latin typeface="Verdana" pitchFamily="34" charset="0"/>
              </a:rPr>
              <a:t>Meldt</a:t>
            </a:r>
            <a:r>
              <a:rPr lang="en-GB" sz="1000" dirty="0" smtClean="0">
                <a:latin typeface="Verdana" pitchFamily="34" charset="0"/>
              </a:rPr>
              <a:t> </a:t>
            </a:r>
            <a:r>
              <a:rPr lang="en-GB" sz="1000" dirty="0" err="1" smtClean="0">
                <a:latin typeface="Verdana" pitchFamily="34" charset="0"/>
              </a:rPr>
              <a:t>flytting</a:t>
            </a:r>
            <a:r>
              <a:rPr lang="en-GB" sz="1000" dirty="0" smtClean="0">
                <a:latin typeface="Verdana" pitchFamily="34" charset="0"/>
              </a:rPr>
              <a:t> 2009</a:t>
            </a:r>
            <a:endParaRPr lang="en-GB" sz="1000" dirty="0">
              <a:latin typeface="Verdana" pitchFamily="34" charset="0"/>
            </a:endParaRPr>
          </a:p>
        </p:txBody>
      </p:sp>
      <p:sp>
        <p:nvSpPr>
          <p:cNvPr id="21" name="Rectangle 6"/>
          <p:cNvSpPr>
            <a:spLocks noChangeArrowheads="1"/>
          </p:cNvSpPr>
          <p:nvPr>
            <p:custDataLst>
              <p:tags r:id="rId3"/>
            </p:custDataLst>
          </p:nvPr>
        </p:nvSpPr>
        <p:spPr bwMode="auto">
          <a:xfrm>
            <a:off x="1785918" y="3286124"/>
            <a:ext cx="857256" cy="357190"/>
          </a:xfrm>
          <a:prstGeom prst="rect">
            <a:avLst/>
          </a:prstGeom>
          <a:noFill/>
          <a:ln w="9525">
            <a:noFill/>
            <a:miter lim="800000"/>
            <a:headEnd/>
            <a:tailEnd/>
          </a:ln>
          <a:effectLst/>
        </p:spPr>
        <p:txBody>
          <a:bodyPr lIns="0" tIns="0" rIns="0" bIns="0"/>
          <a:lstStyle/>
          <a:p>
            <a:pPr algn="ctr"/>
            <a:r>
              <a:rPr lang="en-GB" sz="1000" dirty="0" err="1" smtClean="0">
                <a:latin typeface="Verdana" pitchFamily="34" charset="0"/>
              </a:rPr>
              <a:t>Flyttebalanse</a:t>
            </a:r>
            <a:r>
              <a:rPr lang="en-GB" sz="1000" dirty="0" smtClean="0">
                <a:latin typeface="Verdana" pitchFamily="34" charset="0"/>
              </a:rPr>
              <a:t> 2005-2009</a:t>
            </a:r>
            <a:endParaRPr lang="en-GB" sz="1000" dirty="0">
              <a:latin typeface="Verdana" pitchFamily="34" charset="0"/>
            </a:endParaRPr>
          </a:p>
        </p:txBody>
      </p:sp>
      <p:sp>
        <p:nvSpPr>
          <p:cNvPr id="30" name="TekstSylinder 29"/>
          <p:cNvSpPr txBox="1"/>
          <p:nvPr/>
        </p:nvSpPr>
        <p:spPr>
          <a:xfrm>
            <a:off x="1285852" y="6519470"/>
            <a:ext cx="4643470" cy="338554"/>
          </a:xfrm>
          <a:prstGeom prst="rect">
            <a:avLst/>
          </a:prstGeom>
          <a:noFill/>
        </p:spPr>
        <p:txBody>
          <a:bodyPr wrap="square" rtlCol="0">
            <a:spAutoFit/>
          </a:bodyPr>
          <a:lstStyle/>
          <a:p>
            <a:r>
              <a:rPr lang="nb-NO" sz="800" baseline="30000" dirty="0" smtClean="0"/>
              <a:t>1</a:t>
            </a:r>
            <a:r>
              <a:rPr lang="nb-NO" sz="800" dirty="0" smtClean="0"/>
              <a:t> Grafen viser regnskapsført flyttebalansen fra 2005-2009 og meldt flytting 2009</a:t>
            </a:r>
          </a:p>
          <a:p>
            <a:r>
              <a:rPr lang="nb-NO" sz="800" baseline="30000" dirty="0" smtClean="0"/>
              <a:t>2</a:t>
            </a:r>
            <a:r>
              <a:rPr lang="nb-NO" sz="800" dirty="0" smtClean="0"/>
              <a:t> Premieinntekter </a:t>
            </a:r>
            <a:r>
              <a:rPr lang="nb-NO" sz="800" dirty="0" err="1" smtClean="0"/>
              <a:t>eksl</a:t>
            </a:r>
            <a:r>
              <a:rPr lang="nb-NO" sz="800" dirty="0" smtClean="0"/>
              <a:t>. flytting</a:t>
            </a:r>
            <a:endParaRPr lang="nb-NO" sz="800" dirty="0"/>
          </a:p>
        </p:txBody>
      </p:sp>
      <p:sp>
        <p:nvSpPr>
          <p:cNvPr id="36" name="TekstSylinder 35"/>
          <p:cNvSpPr txBox="1"/>
          <p:nvPr/>
        </p:nvSpPr>
        <p:spPr>
          <a:xfrm rot="16200000">
            <a:off x="892944" y="2536025"/>
            <a:ext cx="714380" cy="214314"/>
          </a:xfrm>
          <a:prstGeom prst="rect">
            <a:avLst/>
          </a:prstGeom>
          <a:noFill/>
        </p:spPr>
        <p:txBody>
          <a:bodyPr wrap="square" rtlCol="0">
            <a:spAutoFit/>
          </a:bodyPr>
          <a:lstStyle/>
          <a:p>
            <a:r>
              <a:rPr lang="nb-NO" sz="800" dirty="0" smtClean="0"/>
              <a:t>Mrd NOK</a:t>
            </a:r>
            <a:endParaRPr lang="nb-NO" sz="800" dirty="0"/>
          </a:p>
        </p:txBody>
      </p:sp>
      <p:sp>
        <p:nvSpPr>
          <p:cNvPr id="18" name="TekstSylinder 17"/>
          <p:cNvSpPr txBox="1"/>
          <p:nvPr/>
        </p:nvSpPr>
        <p:spPr>
          <a:xfrm>
            <a:off x="1928794" y="3753153"/>
            <a:ext cx="1857388" cy="461665"/>
          </a:xfrm>
          <a:prstGeom prst="rect">
            <a:avLst/>
          </a:prstGeom>
          <a:noFill/>
        </p:spPr>
        <p:txBody>
          <a:bodyPr wrap="square" rtlCol="0">
            <a:spAutoFit/>
          </a:bodyPr>
          <a:lstStyle/>
          <a:p>
            <a:pPr algn="ctr"/>
            <a:r>
              <a:rPr lang="nb-NO" sz="1200" dirty="0" smtClean="0"/>
              <a:t>Premieinntekter</a:t>
            </a:r>
            <a:r>
              <a:rPr lang="nb-NO" sz="1100" baseline="30000" dirty="0" smtClean="0"/>
              <a:t>2</a:t>
            </a:r>
            <a:endParaRPr lang="nb-NO" sz="1200" baseline="30000" dirty="0" smtClean="0"/>
          </a:p>
          <a:p>
            <a:pPr algn="ctr"/>
            <a:r>
              <a:rPr lang="nb-NO" sz="1200" dirty="0" smtClean="0"/>
              <a:t>(12 mnd rullerende)</a:t>
            </a:r>
            <a:endParaRPr lang="nb-NO" sz="1200" dirty="0"/>
          </a:p>
        </p:txBody>
      </p:sp>
      <p:sp>
        <p:nvSpPr>
          <p:cNvPr id="22" name="TekstSylinder 21"/>
          <p:cNvSpPr txBox="1"/>
          <p:nvPr/>
        </p:nvSpPr>
        <p:spPr>
          <a:xfrm>
            <a:off x="1357290" y="4214818"/>
            <a:ext cx="642942" cy="200055"/>
          </a:xfrm>
          <a:prstGeom prst="rect">
            <a:avLst/>
          </a:prstGeom>
          <a:noFill/>
        </p:spPr>
        <p:txBody>
          <a:bodyPr wrap="square" rtlCol="0">
            <a:spAutoFit/>
          </a:bodyPr>
          <a:lstStyle/>
          <a:p>
            <a:r>
              <a:rPr lang="nb-NO" sz="700" dirty="0" smtClean="0"/>
              <a:t>16.302</a:t>
            </a:r>
            <a:endParaRPr lang="nb-NO" sz="700" dirty="0"/>
          </a:p>
        </p:txBody>
      </p:sp>
      <p:sp>
        <p:nvSpPr>
          <p:cNvPr id="23" name="TekstSylinder 22"/>
          <p:cNvSpPr txBox="1"/>
          <p:nvPr/>
        </p:nvSpPr>
        <p:spPr>
          <a:xfrm rot="16200000">
            <a:off x="892943" y="5107793"/>
            <a:ext cx="714380" cy="214314"/>
          </a:xfrm>
          <a:prstGeom prst="rect">
            <a:avLst/>
          </a:prstGeom>
          <a:noFill/>
        </p:spPr>
        <p:txBody>
          <a:bodyPr wrap="square" rtlCol="0">
            <a:spAutoFit/>
          </a:bodyPr>
          <a:lstStyle/>
          <a:p>
            <a:r>
              <a:rPr lang="nb-NO" sz="800" dirty="0" smtClean="0"/>
              <a:t>Mill NOK</a:t>
            </a:r>
            <a:endParaRPr lang="nb-NO" sz="800" dirty="0"/>
          </a:p>
        </p:txBody>
      </p:sp>
      <p:sp>
        <p:nvSpPr>
          <p:cNvPr id="24" name="TekstSylinder 23"/>
          <p:cNvSpPr txBox="1"/>
          <p:nvPr/>
        </p:nvSpPr>
        <p:spPr>
          <a:xfrm>
            <a:off x="4000496" y="4214818"/>
            <a:ext cx="642942" cy="200055"/>
          </a:xfrm>
          <a:prstGeom prst="rect">
            <a:avLst/>
          </a:prstGeom>
          <a:noFill/>
        </p:spPr>
        <p:txBody>
          <a:bodyPr wrap="square" rtlCol="0">
            <a:spAutoFit/>
          </a:bodyPr>
          <a:lstStyle/>
          <a:p>
            <a:r>
              <a:rPr lang="nb-NO" sz="700" dirty="0" smtClean="0"/>
              <a:t>16.074</a:t>
            </a:r>
            <a:endParaRPr lang="nb-NO" sz="700" dirty="0"/>
          </a:p>
        </p:txBody>
      </p:sp>
      <p:sp>
        <p:nvSpPr>
          <p:cNvPr id="25" name="TekstSylinder 24"/>
          <p:cNvSpPr txBox="1"/>
          <p:nvPr/>
        </p:nvSpPr>
        <p:spPr>
          <a:xfrm>
            <a:off x="3357554" y="4214818"/>
            <a:ext cx="642942" cy="200055"/>
          </a:xfrm>
          <a:prstGeom prst="rect">
            <a:avLst/>
          </a:prstGeom>
          <a:noFill/>
        </p:spPr>
        <p:txBody>
          <a:bodyPr wrap="square" rtlCol="0">
            <a:spAutoFit/>
          </a:bodyPr>
          <a:lstStyle/>
          <a:p>
            <a:r>
              <a:rPr lang="nb-NO" sz="700" dirty="0" smtClean="0"/>
              <a:t>16.304</a:t>
            </a:r>
            <a:endParaRPr lang="nb-NO" sz="700" dirty="0"/>
          </a:p>
        </p:txBody>
      </p:sp>
      <p:sp>
        <p:nvSpPr>
          <p:cNvPr id="31" name="TekstSylinder 30"/>
          <p:cNvSpPr txBox="1"/>
          <p:nvPr/>
        </p:nvSpPr>
        <p:spPr>
          <a:xfrm>
            <a:off x="2714612" y="4214818"/>
            <a:ext cx="642942" cy="200055"/>
          </a:xfrm>
          <a:prstGeom prst="rect">
            <a:avLst/>
          </a:prstGeom>
          <a:noFill/>
        </p:spPr>
        <p:txBody>
          <a:bodyPr wrap="square" rtlCol="0">
            <a:spAutoFit/>
          </a:bodyPr>
          <a:lstStyle/>
          <a:p>
            <a:r>
              <a:rPr lang="nb-NO" sz="700" dirty="0" smtClean="0"/>
              <a:t>16.282</a:t>
            </a:r>
            <a:endParaRPr lang="nb-NO" sz="700" dirty="0"/>
          </a:p>
        </p:txBody>
      </p:sp>
      <p:sp>
        <p:nvSpPr>
          <p:cNvPr id="37" name="TekstSylinder 36"/>
          <p:cNvSpPr txBox="1"/>
          <p:nvPr/>
        </p:nvSpPr>
        <p:spPr>
          <a:xfrm>
            <a:off x="2071670" y="4214818"/>
            <a:ext cx="642942" cy="200055"/>
          </a:xfrm>
          <a:prstGeom prst="rect">
            <a:avLst/>
          </a:prstGeom>
          <a:noFill/>
        </p:spPr>
        <p:txBody>
          <a:bodyPr wrap="square" rtlCol="0">
            <a:spAutoFit/>
          </a:bodyPr>
          <a:lstStyle/>
          <a:p>
            <a:r>
              <a:rPr lang="nb-NO" sz="700" dirty="0" smtClean="0"/>
              <a:t>16.201</a:t>
            </a:r>
            <a:endParaRPr lang="nb-NO" sz="700" dirty="0"/>
          </a:p>
        </p:txBody>
      </p:sp>
      <p:graphicFrame>
        <p:nvGraphicFramePr>
          <p:cNvPr id="38" name="Diagram 37"/>
          <p:cNvGraphicFramePr/>
          <p:nvPr/>
        </p:nvGraphicFramePr>
        <p:xfrm>
          <a:off x="1142976" y="3929066"/>
          <a:ext cx="3571900" cy="2786082"/>
        </p:xfrm>
        <a:graphic>
          <a:graphicData uri="http://schemas.openxmlformats.org/drawingml/2006/chart">
            <c:chart xmlns:c="http://schemas.openxmlformats.org/drawingml/2006/chart" xmlns:r="http://schemas.openxmlformats.org/officeDocument/2006/relationships" r:id="rId7"/>
          </a:graphicData>
        </a:graphic>
      </p:graphicFrame>
      <p:sp>
        <p:nvSpPr>
          <p:cNvPr id="26" name="Plassholder for lysbildenummer 15"/>
          <p:cNvSpPr>
            <a:spLocks noGrp="1"/>
          </p:cNvSpPr>
          <p:nvPr>
            <p:ph type="sldNum" sz="quarter" idx="10"/>
          </p:nvPr>
        </p:nvSpPr>
        <p:spPr>
          <a:xfrm>
            <a:off x="8472518" y="6572272"/>
            <a:ext cx="457200" cy="304800"/>
          </a:xfrm>
        </p:spPr>
        <p:txBody>
          <a:bodyPr/>
          <a:lstStyle/>
          <a:p>
            <a:fld id="{1A8F2F33-4B27-44F3-B385-0B7F5489DB2E}" type="slidenum">
              <a:rPr lang="en-GB" smtClean="0"/>
              <a:pPr/>
              <a:t>6</a:t>
            </a:fld>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7170" name="Rectangle 2" hidden="1"/>
          <p:cNvGraphicFramePr>
            <a:graphicFrameLocks/>
          </p:cNvGraphicFramePr>
          <p:nvPr/>
        </p:nvGraphicFramePr>
        <p:xfrm>
          <a:off x="0" y="0"/>
          <a:ext cx="158750" cy="158750"/>
        </p:xfrm>
        <a:graphic>
          <a:graphicData uri="http://schemas.openxmlformats.org/presentationml/2006/ole">
            <p:oleObj spid="_x0000_s647170" name="think-cell Slide" r:id="rId6" imgW="0" imgH="0" progId="">
              <p:embed/>
            </p:oleObj>
          </a:graphicData>
        </a:graphic>
      </p:graphicFrame>
      <p:sp>
        <p:nvSpPr>
          <p:cNvPr id="647171" name="Rectangle 3" hidden="1"/>
          <p:cNvSpPr>
            <a:spLocks noChangeArrowheads="1"/>
          </p:cNvSpPr>
          <p:nvPr>
            <p:custDataLst>
              <p:tags r:id="rId2"/>
            </p:custDataLst>
          </p:nvPr>
        </p:nvSpPr>
        <p:spPr bwMode="auto">
          <a:xfrm>
            <a:off x="0" y="0"/>
            <a:ext cx="158750" cy="158750"/>
          </a:xfrm>
          <a:prstGeom prst="rect">
            <a:avLst/>
          </a:prstGeom>
          <a:solidFill>
            <a:schemeClr val="accent1"/>
          </a:solidFill>
          <a:ln w="9525">
            <a:solidFill>
              <a:schemeClr val="tx1"/>
            </a:solidFill>
            <a:miter lim="800000"/>
            <a:headEnd/>
            <a:tailEnd/>
          </a:ln>
          <a:effectLst/>
        </p:spPr>
        <p:txBody>
          <a:bodyPr wrap="none" lIns="0" tIns="0" rIns="0" bIns="0" anchor="ctr"/>
          <a:lstStyle/>
          <a:p>
            <a:pPr algn="ctr"/>
            <a:r>
              <a:rPr lang="nb-NO" sz="1000"/>
              <a:t>0</a:t>
            </a:r>
          </a:p>
        </p:txBody>
      </p:sp>
      <p:sp>
        <p:nvSpPr>
          <p:cNvPr id="647172" name="Rectangle 4"/>
          <p:cNvSpPr>
            <a:spLocks noGrp="1" noChangeArrowheads="1"/>
          </p:cNvSpPr>
          <p:nvPr>
            <p:ph type="title"/>
            <p:custDataLst>
              <p:tags r:id="rId3"/>
            </p:custDataLst>
          </p:nvPr>
        </p:nvSpPr>
        <p:spPr/>
        <p:txBody>
          <a:bodyPr/>
          <a:lstStyle/>
          <a:p>
            <a:r>
              <a:rPr lang="nb-NO" dirty="0"/>
              <a:t>Liv og </a:t>
            </a:r>
            <a:r>
              <a:rPr lang="nb-NO" dirty="0" smtClean="0"/>
              <a:t>Pensjon </a:t>
            </a:r>
            <a:r>
              <a:rPr lang="nb-NO" dirty="0"/>
              <a:t>Norge</a:t>
            </a:r>
            <a:br>
              <a:rPr lang="nb-NO" dirty="0"/>
            </a:br>
            <a:r>
              <a:rPr lang="nb-NO" sz="2200" dirty="0"/>
              <a:t>- kostnadseffektiviseringen fortsetter</a:t>
            </a:r>
          </a:p>
        </p:txBody>
      </p:sp>
      <p:graphicFrame>
        <p:nvGraphicFramePr>
          <p:cNvPr id="9" name="Diagram 8"/>
          <p:cNvGraphicFramePr/>
          <p:nvPr/>
        </p:nvGraphicFramePr>
        <p:xfrm>
          <a:off x="1071538" y="2500306"/>
          <a:ext cx="3500462" cy="2428892"/>
        </p:xfrm>
        <a:graphic>
          <a:graphicData uri="http://schemas.openxmlformats.org/drawingml/2006/chart">
            <c:chart xmlns:c="http://schemas.openxmlformats.org/drawingml/2006/chart" xmlns:r="http://schemas.openxmlformats.org/officeDocument/2006/relationships" r:id="rId7"/>
          </a:graphicData>
        </a:graphic>
      </p:graphicFrame>
      <p:sp>
        <p:nvSpPr>
          <p:cNvPr id="10" name="Rectangle 3"/>
          <p:cNvSpPr txBox="1">
            <a:spLocks noChangeArrowheads="1"/>
          </p:cNvSpPr>
          <p:nvPr/>
        </p:nvSpPr>
        <p:spPr bwMode="auto">
          <a:xfrm>
            <a:off x="4914900" y="2057400"/>
            <a:ext cx="3443314"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81000" marR="0" lvl="0" indent="-190500" algn="l" defTabSz="914400" rtl="0" eaLnBrk="1" fontAlgn="base" latinLnBrk="0" hangingPunct="1">
              <a:lnSpc>
                <a:spcPct val="90000"/>
              </a:lnSpc>
              <a:spcBef>
                <a:spcPct val="40000"/>
              </a:spcBef>
              <a:spcAft>
                <a:spcPct val="0"/>
              </a:spcAft>
              <a:buClrTx/>
              <a:buSzTx/>
              <a:buFont typeface="Wingdings" pitchFamily="2" charset="2"/>
              <a:buChar char="§"/>
              <a:tabLst/>
              <a:defRPr/>
            </a:pPr>
            <a:r>
              <a:rPr lang="nb-NO" sz="1600" kern="0" noProof="0" dirty="0" smtClean="0">
                <a:latin typeface="+mn-lt"/>
              </a:rPr>
              <a:t>Bemanningsreduksjon</a:t>
            </a:r>
          </a:p>
          <a:p>
            <a:pPr marL="381000" marR="0" lvl="0" indent="-190500" algn="l" defTabSz="914400" rtl="0" eaLnBrk="1" fontAlgn="base" latinLnBrk="0" hangingPunct="1">
              <a:lnSpc>
                <a:spcPct val="90000"/>
              </a:lnSpc>
              <a:spcBef>
                <a:spcPct val="40000"/>
              </a:spcBef>
              <a:spcAft>
                <a:spcPct val="0"/>
              </a:spcAft>
              <a:buClrTx/>
              <a:buSzTx/>
              <a:buFont typeface="Wingdings" pitchFamily="2" charset="2"/>
              <a:buChar char="§"/>
              <a:tabLst/>
              <a:defRPr/>
            </a:pPr>
            <a:endParaRPr kumimoji="0" lang="nb-NO" sz="1600" b="0" i="0" u="none" strike="noStrike" kern="0" cap="none" spc="0" normalizeH="0" baseline="0" noProof="0" dirty="0" smtClean="0">
              <a:ln>
                <a:noFill/>
              </a:ln>
              <a:solidFill>
                <a:schemeClr val="tx1"/>
              </a:solidFill>
              <a:effectLst/>
              <a:uLnTx/>
              <a:uFillTx/>
              <a:latin typeface="+mn-lt"/>
              <a:ea typeface="+mn-ea"/>
              <a:cs typeface="+mn-cs"/>
            </a:endParaRPr>
          </a:p>
          <a:p>
            <a:pPr marL="381000" marR="0" lvl="0" indent="-190500" algn="l" defTabSz="914400" rtl="0" eaLnBrk="1" fontAlgn="base" latinLnBrk="0" hangingPunct="1">
              <a:lnSpc>
                <a:spcPct val="90000"/>
              </a:lnSpc>
              <a:spcBef>
                <a:spcPct val="40000"/>
              </a:spcBef>
              <a:spcAft>
                <a:spcPct val="0"/>
              </a:spcAft>
              <a:buClrTx/>
              <a:buSzTx/>
              <a:buFont typeface="Wingdings" pitchFamily="2" charset="2"/>
              <a:buChar char="§"/>
              <a:tabLst/>
              <a:defRPr/>
            </a:pPr>
            <a:r>
              <a:rPr lang="nb-NO" sz="1600" kern="0" dirty="0" smtClean="0">
                <a:latin typeface="+mn-lt"/>
              </a:rPr>
              <a:t>Effektiviseringen fortsetter:</a:t>
            </a:r>
          </a:p>
          <a:p>
            <a:pPr marL="720725" lvl="1" indent="-277813">
              <a:lnSpc>
                <a:spcPct val="90000"/>
              </a:lnSpc>
              <a:spcBef>
                <a:spcPct val="40000"/>
              </a:spcBef>
              <a:buFont typeface="Verdana" pitchFamily="34" charset="0"/>
              <a:buChar char="―"/>
            </a:pPr>
            <a:r>
              <a:rPr lang="nb-NO" kern="0" noProof="0" dirty="0" smtClean="0">
                <a:latin typeface="+mn-lt"/>
              </a:rPr>
              <a:t>LEAN på tvers av avdelinger</a:t>
            </a:r>
          </a:p>
          <a:p>
            <a:pPr marL="720725" lvl="1" indent="-277813">
              <a:lnSpc>
                <a:spcPct val="90000"/>
              </a:lnSpc>
              <a:spcBef>
                <a:spcPct val="40000"/>
              </a:spcBef>
              <a:buFont typeface="Verdana" pitchFamily="34" charset="0"/>
              <a:buChar char="―"/>
            </a:pPr>
            <a:r>
              <a:rPr kumimoji="0" lang="nb-NO" b="0" i="0" u="none" strike="noStrike" kern="0" cap="none" spc="0" normalizeH="0" baseline="0" noProof="0" dirty="0" smtClean="0">
                <a:ln>
                  <a:noFill/>
                </a:ln>
                <a:solidFill>
                  <a:schemeClr val="tx1"/>
                </a:solidFill>
                <a:effectLst/>
                <a:uLnTx/>
                <a:uFillTx/>
                <a:latin typeface="+mn-lt"/>
                <a:ea typeface="+mn-ea"/>
                <a:cs typeface="+mn-cs"/>
              </a:rPr>
              <a:t>Flytting av oppgaver til </a:t>
            </a:r>
            <a:r>
              <a:rPr kumimoji="0" lang="nb-NO" b="0" i="0" u="none" strike="noStrike" kern="0" cap="none" spc="0" normalizeH="0" baseline="0" noProof="0" dirty="0" err="1" smtClean="0">
                <a:ln>
                  <a:noFill/>
                </a:ln>
                <a:solidFill>
                  <a:schemeClr val="tx1"/>
                </a:solidFill>
                <a:effectLst/>
                <a:uLnTx/>
                <a:uFillTx/>
                <a:latin typeface="+mn-lt"/>
                <a:ea typeface="+mn-ea"/>
                <a:cs typeface="+mn-cs"/>
              </a:rPr>
              <a:t>Storebran</a:t>
            </a:r>
            <a:r>
              <a:rPr lang="nb-NO" kern="0" dirty="0" smtClean="0">
                <a:latin typeface="+mn-lt"/>
              </a:rPr>
              <a:t>d </a:t>
            </a:r>
            <a:r>
              <a:rPr lang="nb-NO" kern="0" dirty="0" err="1" smtClean="0">
                <a:latin typeface="+mn-lt"/>
              </a:rPr>
              <a:t>Baltic</a:t>
            </a:r>
            <a:endParaRPr lang="nb-NO" kern="0" dirty="0" smtClean="0">
              <a:latin typeface="+mn-lt"/>
            </a:endParaRPr>
          </a:p>
          <a:p>
            <a:pPr marL="720725" lvl="1" indent="-277813">
              <a:lnSpc>
                <a:spcPct val="90000"/>
              </a:lnSpc>
              <a:spcBef>
                <a:spcPct val="40000"/>
              </a:spcBef>
              <a:buFont typeface="Verdana" pitchFamily="34" charset="0"/>
              <a:buChar char="―"/>
            </a:pPr>
            <a:r>
              <a:rPr kumimoji="0" lang="nb-NO" b="0" i="0" u="none" strike="noStrike" kern="0" cap="none" spc="0" normalizeH="0" baseline="0" noProof="0" dirty="0" smtClean="0">
                <a:ln>
                  <a:noFill/>
                </a:ln>
                <a:solidFill>
                  <a:schemeClr val="tx1"/>
                </a:solidFill>
                <a:effectLst/>
                <a:uLnTx/>
                <a:uFillTx/>
                <a:latin typeface="+mn-lt"/>
                <a:ea typeface="+mn-ea"/>
                <a:cs typeface="+mn-cs"/>
              </a:rPr>
              <a:t>Nedbemanning</a:t>
            </a:r>
            <a:r>
              <a:rPr kumimoji="0" lang="nb-NO" b="0" i="0" u="none" strike="noStrike" kern="0" cap="none" spc="0" normalizeH="0" noProof="0" dirty="0" smtClean="0">
                <a:ln>
                  <a:noFill/>
                </a:ln>
                <a:solidFill>
                  <a:schemeClr val="tx1"/>
                </a:solidFill>
                <a:effectLst/>
                <a:uLnTx/>
                <a:uFillTx/>
                <a:latin typeface="+mn-lt"/>
                <a:ea typeface="+mn-ea"/>
                <a:cs typeface="+mn-cs"/>
              </a:rPr>
              <a:t> i sentrale staber</a:t>
            </a:r>
          </a:p>
          <a:p>
            <a:pPr marL="442913" indent="-263525">
              <a:lnSpc>
                <a:spcPct val="90000"/>
              </a:lnSpc>
              <a:spcBef>
                <a:spcPct val="40000"/>
              </a:spcBef>
              <a:buFont typeface="Wingdings" pitchFamily="2" charset="2"/>
              <a:buChar char="§"/>
            </a:pPr>
            <a:endParaRPr lang="nb-NO" sz="1600" kern="0" noProof="0" dirty="0" smtClean="0">
              <a:latin typeface="+mn-lt"/>
            </a:endParaRPr>
          </a:p>
          <a:p>
            <a:pPr marL="442913" indent="-263525">
              <a:lnSpc>
                <a:spcPct val="90000"/>
              </a:lnSpc>
              <a:spcBef>
                <a:spcPct val="40000"/>
              </a:spcBef>
              <a:buFont typeface="Wingdings" pitchFamily="2" charset="2"/>
              <a:buChar char="§"/>
            </a:pPr>
            <a:r>
              <a:rPr lang="nb-NO" sz="1600" kern="0" noProof="0" dirty="0" smtClean="0">
                <a:latin typeface="+mn-lt"/>
              </a:rPr>
              <a:t>Operativt kostnadsmål ligger fast:</a:t>
            </a:r>
          </a:p>
          <a:p>
            <a:pPr marL="442913" indent="-263525">
              <a:lnSpc>
                <a:spcPct val="90000"/>
              </a:lnSpc>
              <a:spcBef>
                <a:spcPct val="40000"/>
              </a:spcBef>
            </a:pPr>
            <a:r>
              <a:rPr kumimoji="0" lang="nb-NO" sz="1200" b="0" i="0" u="none" strike="noStrike" kern="0" cap="none" spc="0" normalizeH="0" baseline="0" dirty="0" smtClean="0">
                <a:ln>
                  <a:noFill/>
                </a:ln>
                <a:solidFill>
                  <a:schemeClr val="tx1"/>
                </a:solidFill>
                <a:effectLst/>
                <a:uLnTx/>
                <a:uFillTx/>
                <a:latin typeface="+mn-lt"/>
                <a:ea typeface="+mn-ea"/>
                <a:cs typeface="+mn-cs"/>
              </a:rPr>
              <a:t>Administrasjonsresultat</a:t>
            </a:r>
            <a:r>
              <a:rPr kumimoji="0" lang="nb-NO" sz="1200" b="0" i="0" u="none" strike="noStrike" kern="0" cap="none" spc="0" normalizeH="0" dirty="0" smtClean="0">
                <a:ln>
                  <a:noFill/>
                </a:ln>
                <a:solidFill>
                  <a:schemeClr val="tx1"/>
                </a:solidFill>
                <a:effectLst/>
                <a:uLnTx/>
                <a:uFillTx/>
                <a:latin typeface="+mn-lt"/>
                <a:ea typeface="+mn-ea"/>
                <a:cs typeface="+mn-cs"/>
              </a:rPr>
              <a:t> &gt; 0 i 2010</a:t>
            </a:r>
            <a:endParaRPr kumimoji="0" lang="nb-NO" sz="1200" b="0" i="0" u="none" strike="noStrike" kern="0" cap="none" spc="0" normalizeH="0" baseline="0" noProof="0" dirty="0" smtClean="0">
              <a:ln>
                <a:noFill/>
              </a:ln>
              <a:solidFill>
                <a:schemeClr val="tx1"/>
              </a:solidFill>
              <a:effectLst/>
              <a:uLnTx/>
              <a:uFillTx/>
              <a:latin typeface="+mn-lt"/>
              <a:ea typeface="+mn-ea"/>
              <a:cs typeface="+mn-cs"/>
            </a:endParaRPr>
          </a:p>
          <a:p>
            <a:pPr marL="381000" marR="0" lvl="0" indent="-190500" algn="l" defTabSz="914400" rtl="0" eaLnBrk="1" fontAlgn="base" latinLnBrk="0" hangingPunct="1">
              <a:lnSpc>
                <a:spcPct val="90000"/>
              </a:lnSpc>
              <a:spcBef>
                <a:spcPct val="40000"/>
              </a:spcBef>
              <a:spcAft>
                <a:spcPct val="0"/>
              </a:spcAft>
              <a:buClrTx/>
              <a:buSzTx/>
              <a:buFont typeface="Wingdings" pitchFamily="2" charset="2"/>
              <a:buChar char="§"/>
              <a:tabLst/>
              <a:defRPr/>
            </a:pPr>
            <a:endParaRPr kumimoji="0" lang="nb-NO" sz="1600" b="0" i="0" u="none" strike="noStrike" kern="0" cap="none" spc="0" normalizeH="0" baseline="0" noProof="0" dirty="0" smtClean="0">
              <a:ln>
                <a:noFill/>
              </a:ln>
              <a:solidFill>
                <a:schemeClr val="tx1"/>
              </a:solidFill>
              <a:effectLst/>
              <a:uLnTx/>
              <a:uFillTx/>
              <a:latin typeface="+mn-lt"/>
              <a:ea typeface="+mn-ea"/>
              <a:cs typeface="+mn-cs"/>
            </a:endParaRPr>
          </a:p>
          <a:p>
            <a:pPr marL="381000" marR="0" lvl="0" indent="-190500" algn="l" defTabSz="914400" rtl="0" eaLnBrk="1" fontAlgn="base" latinLnBrk="0" hangingPunct="1">
              <a:lnSpc>
                <a:spcPct val="90000"/>
              </a:lnSpc>
              <a:spcBef>
                <a:spcPct val="40000"/>
              </a:spcBef>
              <a:spcAft>
                <a:spcPct val="0"/>
              </a:spcAft>
              <a:buClrTx/>
              <a:buSzTx/>
              <a:buFont typeface="Wingdings" pitchFamily="2" charset="2"/>
              <a:buNone/>
              <a:tabLst/>
              <a:defRPr/>
            </a:pPr>
            <a:endParaRPr kumimoji="0" lang="nb-NO" sz="1600" b="0" i="0" u="none" strike="noStrike" kern="0" cap="none" spc="0" normalizeH="0" baseline="0" noProof="0" dirty="0" smtClean="0">
              <a:ln>
                <a:noFill/>
              </a:ln>
              <a:solidFill>
                <a:schemeClr val="tx1"/>
              </a:solidFill>
              <a:effectLst/>
              <a:uLnTx/>
              <a:uFillTx/>
              <a:latin typeface="+mn-lt"/>
              <a:ea typeface="+mn-ea"/>
              <a:cs typeface="+mn-cs"/>
            </a:endParaRPr>
          </a:p>
          <a:p>
            <a:pPr marL="381000" marR="0" lvl="0" indent="-190500" algn="l" defTabSz="914400" rtl="0" eaLnBrk="1" fontAlgn="base" latinLnBrk="0" hangingPunct="1">
              <a:lnSpc>
                <a:spcPct val="90000"/>
              </a:lnSpc>
              <a:spcBef>
                <a:spcPct val="40000"/>
              </a:spcBef>
              <a:spcAft>
                <a:spcPct val="0"/>
              </a:spcAft>
              <a:buClrTx/>
              <a:buSzTx/>
              <a:buFont typeface="Wingdings" pitchFamily="2" charset="2"/>
              <a:buNone/>
              <a:tabLst/>
              <a:defRPr/>
            </a:pPr>
            <a:endParaRPr kumimoji="0" lang="nb-NO" sz="1600" b="0" i="0" u="none" strike="noStrike" kern="0" cap="none" spc="0" normalizeH="0" baseline="0" noProof="0" dirty="0">
              <a:ln>
                <a:noFill/>
              </a:ln>
              <a:solidFill>
                <a:schemeClr val="tx1"/>
              </a:solidFill>
              <a:effectLst/>
              <a:uLnTx/>
              <a:uFillTx/>
              <a:latin typeface="+mn-lt"/>
              <a:ea typeface="+mn-ea"/>
              <a:cs typeface="+mn-cs"/>
            </a:endParaRPr>
          </a:p>
        </p:txBody>
      </p:sp>
      <p:sp>
        <p:nvSpPr>
          <p:cNvPr id="7" name="TekstSylinder 6"/>
          <p:cNvSpPr txBox="1"/>
          <p:nvPr/>
        </p:nvSpPr>
        <p:spPr>
          <a:xfrm>
            <a:off x="1285852" y="6519470"/>
            <a:ext cx="6143668" cy="215444"/>
          </a:xfrm>
          <a:prstGeom prst="rect">
            <a:avLst/>
          </a:prstGeom>
          <a:noFill/>
        </p:spPr>
        <p:txBody>
          <a:bodyPr wrap="square" rtlCol="0">
            <a:spAutoFit/>
          </a:bodyPr>
          <a:lstStyle/>
          <a:p>
            <a:r>
              <a:rPr lang="nb-NO" sz="800" baseline="30000" dirty="0" smtClean="0"/>
              <a:t>1</a:t>
            </a:r>
            <a:r>
              <a:rPr lang="nb-NO" sz="800" dirty="0" smtClean="0"/>
              <a:t> 2007 kostnadsprosent er korrigert for estimatavvik pensjoner som bidro til høyere kostnader i 2007</a:t>
            </a:r>
          </a:p>
        </p:txBody>
      </p:sp>
      <p:sp>
        <p:nvSpPr>
          <p:cNvPr id="8" name="TekstSylinder 7"/>
          <p:cNvSpPr txBox="1"/>
          <p:nvPr/>
        </p:nvSpPr>
        <p:spPr>
          <a:xfrm>
            <a:off x="2928926" y="4500570"/>
            <a:ext cx="428628" cy="200055"/>
          </a:xfrm>
          <a:prstGeom prst="rect">
            <a:avLst/>
          </a:prstGeom>
          <a:noFill/>
        </p:spPr>
        <p:txBody>
          <a:bodyPr wrap="square" rtlCol="0">
            <a:spAutoFit/>
          </a:bodyPr>
          <a:lstStyle/>
          <a:p>
            <a:r>
              <a:rPr lang="nb-NO" sz="700" dirty="0" smtClean="0"/>
              <a:t>1</a:t>
            </a:r>
            <a:endParaRPr lang="nb-NO" sz="700" dirty="0"/>
          </a:p>
        </p:txBody>
      </p:sp>
      <p:sp>
        <p:nvSpPr>
          <p:cNvPr id="11" name="TekstSylinder 10"/>
          <p:cNvSpPr txBox="1"/>
          <p:nvPr/>
        </p:nvSpPr>
        <p:spPr>
          <a:xfrm>
            <a:off x="1857356" y="2000240"/>
            <a:ext cx="2857520" cy="307777"/>
          </a:xfrm>
          <a:prstGeom prst="rect">
            <a:avLst/>
          </a:prstGeom>
          <a:noFill/>
        </p:spPr>
        <p:txBody>
          <a:bodyPr wrap="square" rtlCol="0">
            <a:spAutoFit/>
          </a:bodyPr>
          <a:lstStyle/>
          <a:p>
            <a:r>
              <a:rPr lang="en-GB" dirty="0" err="1" smtClean="0"/>
              <a:t>Kostnader</a:t>
            </a:r>
            <a:r>
              <a:rPr lang="en-GB" dirty="0" smtClean="0"/>
              <a:t>/ </a:t>
            </a:r>
            <a:r>
              <a:rPr lang="en-GB" dirty="0" err="1" smtClean="0"/>
              <a:t>kundefond</a:t>
            </a:r>
            <a:endParaRPr lang="en-GB" dirty="0"/>
          </a:p>
        </p:txBody>
      </p:sp>
      <p:sp>
        <p:nvSpPr>
          <p:cNvPr id="12" name="Plassholder for lysbildenummer 15"/>
          <p:cNvSpPr>
            <a:spLocks noGrp="1"/>
          </p:cNvSpPr>
          <p:nvPr>
            <p:ph type="sldNum" sz="quarter" idx="10"/>
          </p:nvPr>
        </p:nvSpPr>
        <p:spPr>
          <a:xfrm>
            <a:off x="8472518" y="6572272"/>
            <a:ext cx="457200" cy="304800"/>
          </a:xfrm>
        </p:spPr>
        <p:txBody>
          <a:bodyPr/>
          <a:lstStyle/>
          <a:p>
            <a:fld id="{1A8F2F33-4B27-44F3-B385-0B7F5489DB2E}" type="slidenum">
              <a:rPr lang="en-GB" smtClean="0"/>
              <a:pPr/>
              <a:t>7</a:t>
            </a:fld>
            <a:endParaRPr lang="en-GB"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Rectangle 2"/>
          <p:cNvSpPr>
            <a:spLocks noGrp="1" noChangeArrowheads="1"/>
          </p:cNvSpPr>
          <p:nvPr>
            <p:ph type="title" idx="4294967295"/>
          </p:nvPr>
        </p:nvSpPr>
        <p:spPr/>
        <p:txBody>
          <a:bodyPr/>
          <a:lstStyle/>
          <a:p>
            <a:r>
              <a:rPr lang="nb-NO" dirty="0">
                <a:solidFill>
                  <a:schemeClr val="tx1"/>
                </a:solidFill>
              </a:rPr>
              <a:t>Liv og Pensjon Sverige (SPP) </a:t>
            </a:r>
            <a:r>
              <a:rPr lang="nb-NO" dirty="0"/>
              <a:t/>
            </a:r>
            <a:br>
              <a:rPr lang="nb-NO" dirty="0"/>
            </a:br>
            <a:r>
              <a:rPr lang="nb-NO" sz="2200" dirty="0" smtClean="0"/>
              <a:t>- styrket markedsposisjon</a:t>
            </a:r>
            <a:endParaRPr lang="nb-NO" sz="2200" dirty="0"/>
          </a:p>
        </p:txBody>
      </p:sp>
      <p:graphicFrame>
        <p:nvGraphicFramePr>
          <p:cNvPr id="626753" name="Group 65"/>
          <p:cNvGraphicFramePr>
            <a:graphicFrameLocks noGrp="1"/>
          </p:cNvGraphicFramePr>
          <p:nvPr/>
        </p:nvGraphicFramePr>
        <p:xfrm>
          <a:off x="1176339" y="2133600"/>
          <a:ext cx="3895727" cy="2760028"/>
        </p:xfrm>
        <a:graphic>
          <a:graphicData uri="http://schemas.openxmlformats.org/drawingml/2006/table">
            <a:tbl>
              <a:tblPr/>
              <a:tblGrid>
                <a:gridCol w="1364493"/>
                <a:gridCol w="713558"/>
                <a:gridCol w="627864"/>
                <a:gridCol w="571835"/>
                <a:gridCol w="617977"/>
              </a:tblGrid>
              <a:tr h="396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000" b="0" i="0" u="none" strike="noStrike" cap="none" normalizeH="0" baseline="0" dirty="0" smtClean="0">
                        <a:ln>
                          <a:noFill/>
                        </a:ln>
                        <a:solidFill>
                          <a:schemeClr val="tx1"/>
                        </a:solidFill>
                        <a:effectLst/>
                        <a:latin typeface="Verdan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Verdana" pitchFamily="34" charset="0"/>
                        </a:rPr>
                        <a:t>4.Kvartal</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Verdana" pitchFamily="34" charset="0"/>
                        </a:rPr>
                        <a:t>Hele året</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1" i="0" u="none" strike="noStrike" cap="none" normalizeH="0" baseline="0" smtClean="0">
                          <a:ln>
                            <a:noFill/>
                          </a:ln>
                          <a:solidFill>
                            <a:schemeClr val="tx1"/>
                          </a:solidFill>
                          <a:effectLst/>
                          <a:latin typeface="Verdana" pitchFamily="34" charset="0"/>
                        </a:rPr>
                        <a:t>NOK mill.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2009</a:t>
                      </a:r>
                      <a:endParaRPr kumimoji="0" lang="nb-NO" sz="1000" b="1" i="0" u="none" strike="noStrike" cap="none" normalizeH="0" baseline="0" smtClean="0">
                        <a:ln>
                          <a:noFill/>
                        </a:ln>
                        <a:solidFill>
                          <a:schemeClr val="tx1"/>
                        </a:solidFill>
                        <a:effectLst/>
                        <a:latin typeface="Verdan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2008</a:t>
                      </a:r>
                      <a:endParaRPr kumimoji="0" lang="nb-NO" sz="1000" b="1" i="0" u="none" strike="noStrike" cap="none" normalizeH="0" baseline="0" smtClean="0">
                        <a:ln>
                          <a:noFill/>
                        </a:ln>
                        <a:solidFill>
                          <a:schemeClr val="tx1"/>
                        </a:solidFill>
                        <a:effectLst/>
                        <a:latin typeface="Verdan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2009</a:t>
                      </a:r>
                      <a:endParaRPr kumimoji="0" lang="nb-NO" sz="1000" b="1" i="0" u="none" strike="noStrike" cap="none" normalizeH="0" baseline="0" smtClean="0">
                        <a:ln>
                          <a:noFill/>
                        </a:ln>
                        <a:solidFill>
                          <a:schemeClr val="tx1"/>
                        </a:solidFill>
                        <a:effectLst/>
                        <a:latin typeface="Verdan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2008</a:t>
                      </a:r>
                      <a:endParaRPr kumimoji="0" lang="nb-NO" sz="1000" b="1" i="0" u="none" strike="noStrike" cap="none" normalizeH="0" baseline="0" dirty="0" smtClean="0">
                        <a:ln>
                          <a:noFill/>
                        </a:ln>
                        <a:solidFill>
                          <a:schemeClr val="tx1"/>
                        </a:solidFill>
                        <a:effectLst/>
                        <a:latin typeface="Verdan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Administrasjons-resultat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-37</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-104</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-101</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-103</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Risikoresultat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82</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95</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253</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287</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Finansresultat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245</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1.184</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260</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340</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Øvrig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17</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229</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74</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307</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r h="4810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1" i="0" u="none" strike="noStrike" cap="none" normalizeH="0" baseline="0" smtClean="0">
                          <a:ln>
                            <a:noFill/>
                          </a:ln>
                          <a:solidFill>
                            <a:schemeClr val="tx1"/>
                          </a:solidFill>
                          <a:effectLst/>
                          <a:latin typeface="Verdana" pitchFamily="34" charset="0"/>
                        </a:rPr>
                        <a:t>Resultat svensk livvirksomhet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Verdana" pitchFamily="34" charset="0"/>
                        </a:rPr>
                        <a:t>307</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Verdana" pitchFamily="34" charset="0"/>
                        </a:rPr>
                        <a:t>1.419</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Verdana" pitchFamily="34" charset="0"/>
                        </a:rPr>
                        <a:t>487</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Verdana" pitchFamily="34" charset="0"/>
                        </a:rPr>
                        <a:t>831</a:t>
                      </a:r>
                    </a:p>
                  </a:txBody>
                  <a:tcPr marL="90000" marR="90000" marT="46800" marB="468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26749" name="Rectangle 61"/>
          <p:cNvSpPr>
            <a:spLocks noChangeArrowheads="1"/>
          </p:cNvSpPr>
          <p:nvPr/>
        </p:nvSpPr>
        <p:spPr bwMode="auto">
          <a:xfrm>
            <a:off x="1447800" y="5013325"/>
            <a:ext cx="6781800" cy="1295400"/>
          </a:xfrm>
          <a:prstGeom prst="rect">
            <a:avLst/>
          </a:prstGeom>
          <a:noFill/>
          <a:ln w="9525">
            <a:noFill/>
            <a:miter lim="800000"/>
            <a:headEnd/>
            <a:tailEnd/>
          </a:ln>
          <a:effectLst/>
        </p:spPr>
        <p:txBody>
          <a:bodyPr/>
          <a:lstStyle/>
          <a:p>
            <a:pPr marL="381000" indent="-190500">
              <a:spcBef>
                <a:spcPct val="40000"/>
              </a:spcBef>
              <a:buFont typeface="Wingdings" pitchFamily="2" charset="2"/>
              <a:buChar char="§"/>
            </a:pPr>
            <a:endParaRPr lang="nb-NO" sz="1600"/>
          </a:p>
        </p:txBody>
      </p:sp>
      <p:sp>
        <p:nvSpPr>
          <p:cNvPr id="626754" name="Rectangle 66"/>
          <p:cNvSpPr>
            <a:spLocks noChangeArrowheads="1"/>
          </p:cNvSpPr>
          <p:nvPr/>
        </p:nvSpPr>
        <p:spPr bwMode="auto">
          <a:xfrm>
            <a:off x="5360988" y="2057400"/>
            <a:ext cx="3497292" cy="4114800"/>
          </a:xfrm>
          <a:prstGeom prst="rect">
            <a:avLst/>
          </a:prstGeom>
          <a:noFill/>
          <a:ln w="9525">
            <a:noFill/>
            <a:miter lim="800000"/>
            <a:headEnd/>
            <a:tailEnd/>
          </a:ln>
          <a:effectLst/>
        </p:spPr>
        <p:txBody>
          <a:bodyPr/>
          <a:lstStyle/>
          <a:p>
            <a:pPr marL="381000" indent="-190500">
              <a:spcBef>
                <a:spcPct val="40000"/>
              </a:spcBef>
              <a:buFont typeface="Wingdings" pitchFamily="2" charset="2"/>
              <a:buChar char="§"/>
            </a:pPr>
            <a:r>
              <a:rPr lang="nb-NO" sz="1600" dirty="0" smtClean="0"/>
              <a:t>Økte markedsandeler </a:t>
            </a:r>
            <a:r>
              <a:rPr lang="nb-NO" sz="1600" dirty="0" err="1" smtClean="0"/>
              <a:t>nysalg</a:t>
            </a:r>
            <a:endParaRPr lang="nb-NO" sz="1600" dirty="0" smtClean="0"/>
          </a:p>
          <a:p>
            <a:pPr marL="381000" indent="-190500">
              <a:spcBef>
                <a:spcPct val="40000"/>
              </a:spcBef>
              <a:buFont typeface="Wingdings" pitchFamily="2" charset="2"/>
              <a:buChar char="§"/>
            </a:pPr>
            <a:endParaRPr lang="nb-NO" sz="1600" dirty="0" smtClean="0"/>
          </a:p>
          <a:p>
            <a:pPr marL="381000" indent="-190500">
              <a:spcBef>
                <a:spcPct val="40000"/>
              </a:spcBef>
              <a:buFont typeface="Wingdings" pitchFamily="2" charset="2"/>
              <a:buChar char="§"/>
            </a:pPr>
            <a:r>
              <a:rPr lang="nb-NO" sz="1600" dirty="0" err="1" smtClean="0"/>
              <a:t>Kostnadssynergier</a:t>
            </a:r>
            <a:r>
              <a:rPr lang="nb-NO" sz="1600" dirty="0" smtClean="0"/>
              <a:t> realiseres før plan</a:t>
            </a:r>
            <a:endParaRPr lang="nb-NO" sz="1600" dirty="0"/>
          </a:p>
          <a:p>
            <a:pPr marL="381000" indent="-190500">
              <a:spcBef>
                <a:spcPct val="40000"/>
              </a:spcBef>
              <a:buFont typeface="Wingdings" pitchFamily="2" charset="2"/>
              <a:buChar char="§"/>
            </a:pPr>
            <a:endParaRPr lang="nb-NO" sz="1600" dirty="0" smtClean="0"/>
          </a:p>
          <a:p>
            <a:pPr marL="381000" indent="-190500">
              <a:spcBef>
                <a:spcPct val="40000"/>
              </a:spcBef>
              <a:buFont typeface="Wingdings" pitchFamily="2" charset="2"/>
              <a:buChar char="§"/>
            </a:pPr>
            <a:r>
              <a:rPr lang="nb-NO" sz="1600" dirty="0" smtClean="0"/>
              <a:t>Underliggende driftsmessige forbedringer:</a:t>
            </a:r>
          </a:p>
          <a:p>
            <a:pPr marL="838200" lvl="1" indent="-190500">
              <a:spcBef>
                <a:spcPct val="40000"/>
              </a:spcBef>
              <a:buFont typeface="Wingdings" pitchFamily="2" charset="2"/>
              <a:buChar char="§"/>
            </a:pPr>
            <a:r>
              <a:rPr lang="nb-NO" sz="1200" dirty="0" smtClean="0"/>
              <a:t>Felles IT-organisasjon</a:t>
            </a:r>
          </a:p>
          <a:p>
            <a:pPr marL="838200" lvl="1" indent="-190500">
              <a:spcBef>
                <a:spcPct val="40000"/>
              </a:spcBef>
              <a:buFont typeface="Wingdings" pitchFamily="2" charset="2"/>
              <a:buChar char="§"/>
            </a:pPr>
            <a:r>
              <a:rPr lang="nb-NO" sz="1200" dirty="0" smtClean="0"/>
              <a:t>Administrasjon av kommunekunder til </a:t>
            </a:r>
            <a:r>
              <a:rPr lang="nb-NO" sz="1200" dirty="0" err="1" smtClean="0"/>
              <a:t>Logica</a:t>
            </a:r>
            <a:endParaRPr lang="nb-NO" sz="1200" dirty="0" smtClean="0"/>
          </a:p>
          <a:p>
            <a:pPr marL="838200" lvl="1" indent="-190500">
              <a:spcBef>
                <a:spcPct val="40000"/>
              </a:spcBef>
              <a:buFont typeface="Wingdings" pitchFamily="2" charset="2"/>
              <a:buChar char="§"/>
            </a:pPr>
            <a:r>
              <a:rPr lang="nb-NO" sz="1200" dirty="0" smtClean="0"/>
              <a:t>Redusert antall ansatte</a:t>
            </a:r>
          </a:p>
          <a:p>
            <a:pPr marL="381000" indent="-190500">
              <a:spcBef>
                <a:spcPct val="40000"/>
              </a:spcBef>
              <a:buFont typeface="Wingdings" pitchFamily="2" charset="2"/>
              <a:buChar char="§"/>
            </a:pPr>
            <a:endParaRPr lang="nb-NO" sz="1200" dirty="0" smtClean="0"/>
          </a:p>
          <a:p>
            <a:pPr marL="381000" indent="-190500">
              <a:spcBef>
                <a:spcPct val="40000"/>
              </a:spcBef>
              <a:buFont typeface="Wingdings" pitchFamily="2" charset="2"/>
              <a:buChar char="§"/>
            </a:pPr>
            <a:r>
              <a:rPr lang="nb-NO" sz="1600" dirty="0" smtClean="0"/>
              <a:t>Omstillingskostnader på 30 millioner i 4. kvartal</a:t>
            </a:r>
            <a:endParaRPr lang="nb-NO" sz="1600" dirty="0"/>
          </a:p>
        </p:txBody>
      </p:sp>
      <p:sp>
        <p:nvSpPr>
          <p:cNvPr id="6" name="Plassholder for lysbildenummer 15"/>
          <p:cNvSpPr>
            <a:spLocks noGrp="1"/>
          </p:cNvSpPr>
          <p:nvPr>
            <p:ph type="sldNum" sz="quarter" idx="10"/>
          </p:nvPr>
        </p:nvSpPr>
        <p:spPr>
          <a:xfrm>
            <a:off x="8472518" y="6572272"/>
            <a:ext cx="457200" cy="304800"/>
          </a:xfrm>
        </p:spPr>
        <p:txBody>
          <a:bodyPr/>
          <a:lstStyle/>
          <a:p>
            <a:fld id="{1A8F2F33-4B27-44F3-B385-0B7F5489DB2E}" type="slidenum">
              <a:rPr lang="en-GB" smtClean="0"/>
              <a:pPr/>
              <a:t>8</a:t>
            </a:fld>
            <a:endParaRPr lang="en-GB"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solidFill>
                  <a:schemeClr val="tx1"/>
                </a:solidFill>
              </a:rPr>
              <a:t>Liv og Pensjon Sverige (SPP) </a:t>
            </a:r>
            <a:r>
              <a:rPr lang="nb-NO" dirty="0" smtClean="0"/>
              <a:t/>
            </a:r>
            <a:br>
              <a:rPr lang="nb-NO" dirty="0" smtClean="0"/>
            </a:br>
            <a:r>
              <a:rPr lang="nb-NO" sz="2200" dirty="0" smtClean="0"/>
              <a:t>- styrket markedsposisjon</a:t>
            </a:r>
            <a:endParaRPr lang="nb-NO" dirty="0"/>
          </a:p>
        </p:txBody>
      </p:sp>
      <p:graphicFrame>
        <p:nvGraphicFramePr>
          <p:cNvPr id="6" name="Plassholder for innhold 5"/>
          <p:cNvGraphicFramePr>
            <a:graphicFrameLocks noGrp="1"/>
          </p:cNvGraphicFramePr>
          <p:nvPr>
            <p:ph sz="half" idx="1"/>
          </p:nvPr>
        </p:nvGraphicFramePr>
        <p:xfrm>
          <a:off x="1142976" y="2285992"/>
          <a:ext cx="3500462" cy="3886208"/>
        </p:xfrm>
        <a:graphic>
          <a:graphicData uri="http://schemas.openxmlformats.org/drawingml/2006/chart">
            <c:chart xmlns:c="http://schemas.openxmlformats.org/drawingml/2006/chart" xmlns:r="http://schemas.openxmlformats.org/officeDocument/2006/relationships" r:id="rId4"/>
          </a:graphicData>
        </a:graphic>
      </p:graphicFrame>
      <p:sp>
        <p:nvSpPr>
          <p:cNvPr id="4" name="Plassholder for innhold 3"/>
          <p:cNvSpPr>
            <a:spLocks noGrp="1"/>
          </p:cNvSpPr>
          <p:nvPr>
            <p:ph sz="half" idx="2"/>
          </p:nvPr>
        </p:nvSpPr>
        <p:spPr>
          <a:xfrm>
            <a:off x="4914900" y="2057400"/>
            <a:ext cx="3586190" cy="4114800"/>
          </a:xfrm>
        </p:spPr>
        <p:txBody>
          <a:bodyPr/>
          <a:lstStyle/>
          <a:p>
            <a:r>
              <a:rPr lang="nb-NO" sz="1600" dirty="0" err="1" smtClean="0"/>
              <a:t>Nysalg</a:t>
            </a:r>
            <a:r>
              <a:rPr lang="nb-NO" sz="1600" dirty="0" smtClean="0"/>
              <a:t> APE:</a:t>
            </a:r>
          </a:p>
          <a:p>
            <a:pPr marL="385763" lvl="1" indent="185738"/>
            <a:r>
              <a:rPr lang="nb-NO" sz="1400" dirty="0" smtClean="0"/>
              <a:t>SPP: +6% i 2009</a:t>
            </a:r>
          </a:p>
          <a:p>
            <a:pPr marL="385763" lvl="1" indent="185738"/>
            <a:r>
              <a:rPr lang="nb-NO" sz="1400" dirty="0" smtClean="0"/>
              <a:t>Markedsandel økt til 9,5%</a:t>
            </a:r>
            <a:r>
              <a:rPr lang="nb-NO" sz="1400" baseline="30000" dirty="0" smtClean="0"/>
              <a:t>*</a:t>
            </a:r>
            <a:r>
              <a:rPr lang="nb-NO" sz="1400" dirty="0" smtClean="0"/>
              <a:t> </a:t>
            </a:r>
          </a:p>
          <a:p>
            <a:endParaRPr lang="nb-NO" sz="1600" dirty="0" smtClean="0"/>
          </a:p>
          <a:p>
            <a:r>
              <a:rPr lang="nb-NO" sz="1600" dirty="0" smtClean="0"/>
              <a:t>Fondsforsikring står for 55% av </a:t>
            </a:r>
            <a:r>
              <a:rPr lang="nb-NO" sz="1600" dirty="0" err="1" smtClean="0"/>
              <a:t>nysalget</a:t>
            </a:r>
            <a:endParaRPr lang="nb-NO" sz="1600" dirty="0" smtClean="0"/>
          </a:p>
          <a:p>
            <a:endParaRPr lang="nb-NO" sz="1600" dirty="0" smtClean="0"/>
          </a:p>
          <a:p>
            <a:r>
              <a:rPr lang="nb-NO" sz="1600" dirty="0" err="1" smtClean="0"/>
              <a:t>Topscore</a:t>
            </a:r>
            <a:r>
              <a:rPr lang="nb-NO" sz="1600" dirty="0" smtClean="0"/>
              <a:t> på samtlige kriterier i </a:t>
            </a:r>
            <a:r>
              <a:rPr lang="nb-NO" sz="1600" dirty="0" err="1" smtClean="0"/>
              <a:t>Söderberg</a:t>
            </a:r>
            <a:r>
              <a:rPr lang="nb-NO" sz="1600" dirty="0" smtClean="0"/>
              <a:t> &amp; Partners  fondsforsikringsrangering</a:t>
            </a:r>
          </a:p>
          <a:p>
            <a:endParaRPr lang="nb-NO" sz="1600" dirty="0" smtClean="0"/>
          </a:p>
          <a:p>
            <a:endParaRPr lang="nb-NO" dirty="0"/>
          </a:p>
        </p:txBody>
      </p:sp>
      <p:sp>
        <p:nvSpPr>
          <p:cNvPr id="7" name="Text Box 17"/>
          <p:cNvSpPr txBox="1">
            <a:spLocks noChangeArrowheads="1"/>
          </p:cNvSpPr>
          <p:nvPr>
            <p:custDataLst>
              <p:tags r:id="rId1"/>
            </p:custDataLst>
          </p:nvPr>
        </p:nvSpPr>
        <p:spPr bwMode="auto">
          <a:xfrm>
            <a:off x="1714480" y="1928802"/>
            <a:ext cx="3189310" cy="307777"/>
          </a:xfrm>
          <a:prstGeom prst="rect">
            <a:avLst/>
          </a:prstGeom>
          <a:noFill/>
          <a:ln w="9525">
            <a:noFill/>
            <a:miter lim="800000"/>
            <a:headEnd/>
            <a:tailEnd/>
          </a:ln>
        </p:spPr>
        <p:txBody>
          <a:bodyPr wrap="square">
            <a:spAutoFit/>
          </a:bodyPr>
          <a:lstStyle/>
          <a:p>
            <a:pPr algn="ctr">
              <a:spcBef>
                <a:spcPct val="50000"/>
              </a:spcBef>
            </a:pPr>
            <a:r>
              <a:rPr lang="en-GB" dirty="0" smtClean="0">
                <a:latin typeface="Verdana" pitchFamily="34" charset="0"/>
              </a:rPr>
              <a:t>“Top </a:t>
            </a:r>
            <a:r>
              <a:rPr lang="en-GB" dirty="0">
                <a:latin typeface="Verdana" pitchFamily="34" charset="0"/>
              </a:rPr>
              <a:t>of </a:t>
            </a:r>
            <a:r>
              <a:rPr lang="en-GB" dirty="0" smtClean="0">
                <a:latin typeface="Verdana" pitchFamily="34" charset="0"/>
              </a:rPr>
              <a:t>mind” undersøkelse</a:t>
            </a:r>
            <a:r>
              <a:rPr lang="en-GB" baseline="30000" dirty="0" smtClean="0">
                <a:latin typeface="Verdana" pitchFamily="34" charset="0"/>
              </a:rPr>
              <a:t>1</a:t>
            </a:r>
            <a:endParaRPr lang="en-GB" dirty="0">
              <a:latin typeface="Verdana" pitchFamily="34" charset="0"/>
            </a:endParaRPr>
          </a:p>
        </p:txBody>
      </p:sp>
      <p:cxnSp>
        <p:nvCxnSpPr>
          <p:cNvPr id="9" name="Vinkel 8"/>
          <p:cNvCxnSpPr/>
          <p:nvPr/>
        </p:nvCxnSpPr>
        <p:spPr>
          <a:xfrm rot="5400000" flipH="1" flipV="1">
            <a:off x="1571604" y="4000504"/>
            <a:ext cx="2286016" cy="1000132"/>
          </a:xfrm>
          <a:prstGeom prst="bentConnector3">
            <a:avLst>
              <a:gd name="adj1" fmla="val -909"/>
            </a:avLst>
          </a:prstGeom>
          <a:ln>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11" name="TekstSylinder 10"/>
          <p:cNvSpPr txBox="1"/>
          <p:nvPr/>
        </p:nvSpPr>
        <p:spPr>
          <a:xfrm>
            <a:off x="1428728" y="6500834"/>
            <a:ext cx="3286148" cy="230832"/>
          </a:xfrm>
          <a:prstGeom prst="rect">
            <a:avLst/>
          </a:prstGeom>
          <a:noFill/>
        </p:spPr>
        <p:txBody>
          <a:bodyPr wrap="square" rtlCol="0">
            <a:spAutoFit/>
          </a:bodyPr>
          <a:lstStyle/>
          <a:p>
            <a:r>
              <a:rPr lang="nb-NO" sz="900" baseline="30000" dirty="0" smtClean="0"/>
              <a:t>1</a:t>
            </a:r>
            <a:r>
              <a:rPr lang="nb-NO" sz="900" dirty="0" smtClean="0"/>
              <a:t> Gjennomført januar 2010</a:t>
            </a:r>
            <a:endParaRPr lang="nb-NO" sz="900" dirty="0"/>
          </a:p>
        </p:txBody>
      </p:sp>
      <p:sp>
        <p:nvSpPr>
          <p:cNvPr id="12" name="TekstSylinder 11"/>
          <p:cNvSpPr txBox="1"/>
          <p:nvPr/>
        </p:nvSpPr>
        <p:spPr>
          <a:xfrm>
            <a:off x="4929190" y="6555754"/>
            <a:ext cx="3286148" cy="230832"/>
          </a:xfrm>
          <a:prstGeom prst="rect">
            <a:avLst/>
          </a:prstGeom>
          <a:noFill/>
        </p:spPr>
        <p:txBody>
          <a:bodyPr wrap="square" rtlCol="0">
            <a:spAutoFit/>
          </a:bodyPr>
          <a:lstStyle/>
          <a:p>
            <a:r>
              <a:rPr lang="nb-NO" sz="900" baseline="30000" dirty="0" smtClean="0"/>
              <a:t>*</a:t>
            </a:r>
            <a:r>
              <a:rPr lang="nb-NO" sz="900" dirty="0" smtClean="0"/>
              <a:t> Markedsstatistikk pr 31.12.2009</a:t>
            </a:r>
            <a:endParaRPr lang="nb-NO" sz="900" dirty="0"/>
          </a:p>
        </p:txBody>
      </p:sp>
      <p:sp>
        <p:nvSpPr>
          <p:cNvPr id="15" name="TekstSylinder 14"/>
          <p:cNvSpPr txBox="1"/>
          <p:nvPr/>
        </p:nvSpPr>
        <p:spPr>
          <a:xfrm>
            <a:off x="3214678" y="4214818"/>
            <a:ext cx="1000132" cy="415498"/>
          </a:xfrm>
          <a:prstGeom prst="rect">
            <a:avLst/>
          </a:prstGeom>
          <a:noFill/>
        </p:spPr>
        <p:txBody>
          <a:bodyPr wrap="square" rtlCol="0">
            <a:spAutoFit/>
          </a:bodyPr>
          <a:lstStyle/>
          <a:p>
            <a:r>
              <a:rPr lang="nb-NO" sz="1050" dirty="0" smtClean="0"/>
              <a:t>Opp fra 9. plass i 2008</a:t>
            </a:r>
            <a:endParaRPr lang="nb-NO" sz="1050" dirty="0"/>
          </a:p>
        </p:txBody>
      </p:sp>
      <p:cxnSp>
        <p:nvCxnSpPr>
          <p:cNvPr id="23" name="Rett linje 22"/>
          <p:cNvCxnSpPr/>
          <p:nvPr/>
        </p:nvCxnSpPr>
        <p:spPr>
          <a:xfrm rot="5400000">
            <a:off x="3857619" y="2500306"/>
            <a:ext cx="285752" cy="142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Rett linje 23"/>
          <p:cNvCxnSpPr/>
          <p:nvPr/>
        </p:nvCxnSpPr>
        <p:spPr>
          <a:xfrm rot="5400000">
            <a:off x="3929057" y="2500306"/>
            <a:ext cx="285752" cy="142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kstSylinder 24"/>
          <p:cNvSpPr txBox="1"/>
          <p:nvPr/>
        </p:nvSpPr>
        <p:spPr>
          <a:xfrm>
            <a:off x="4429124" y="2428868"/>
            <a:ext cx="500066" cy="276999"/>
          </a:xfrm>
          <a:prstGeom prst="rect">
            <a:avLst/>
          </a:prstGeom>
          <a:noFill/>
        </p:spPr>
        <p:txBody>
          <a:bodyPr wrap="square" rtlCol="0">
            <a:spAutoFit/>
          </a:bodyPr>
          <a:lstStyle/>
          <a:p>
            <a:r>
              <a:rPr lang="nb-NO" sz="1200" dirty="0" smtClean="0"/>
              <a:t>25</a:t>
            </a:r>
            <a:endParaRPr lang="nb-NO" sz="1200" dirty="0"/>
          </a:p>
        </p:txBody>
      </p:sp>
      <p:sp>
        <p:nvSpPr>
          <p:cNvPr id="13" name="Plassholder for lysbildenummer 15"/>
          <p:cNvSpPr>
            <a:spLocks noGrp="1"/>
          </p:cNvSpPr>
          <p:nvPr>
            <p:ph type="sldNum" sz="quarter" idx="10"/>
          </p:nvPr>
        </p:nvSpPr>
        <p:spPr>
          <a:xfrm>
            <a:off x="8472518" y="6572272"/>
            <a:ext cx="457200" cy="304800"/>
          </a:xfrm>
        </p:spPr>
        <p:txBody>
          <a:bodyPr/>
          <a:lstStyle/>
          <a:p>
            <a:fld id="{1A8F2F33-4B27-44F3-B385-0B7F5489DB2E}" type="slidenum">
              <a:rPr lang="en-GB" smtClean="0"/>
              <a:pPr/>
              <a:t>9</a:t>
            </a:fld>
            <a:endParaRPr lang="en-GB"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Rectangle 38" hidden="1"/>
          <p:cNvGraphicFramePr>
            <a:graphicFrameLocks/>
          </p:cNvGraphicFramePr>
          <p:nvPr/>
        </p:nvGraphicFramePr>
        <p:xfrm>
          <a:off x="0" y="0"/>
          <a:ext cx="158750" cy="158750"/>
        </p:xfrm>
        <a:graphic>
          <a:graphicData uri="http://schemas.openxmlformats.org/presentationml/2006/ole">
            <p:oleObj spid="_x0000_s680962" name="think-cell Slide" r:id="rId5" imgW="0" imgH="0" progId="">
              <p:embed/>
            </p:oleObj>
          </a:graphicData>
        </a:graphic>
      </p:graphicFrame>
      <p:sp>
        <p:nvSpPr>
          <p:cNvPr id="1028" name="Rectangle 2"/>
          <p:cNvSpPr>
            <a:spLocks noGrp="1" noChangeArrowheads="1"/>
          </p:cNvSpPr>
          <p:nvPr>
            <p:ph type="title" idx="4294967295"/>
            <p:custDataLst>
              <p:tags r:id="rId2"/>
            </p:custDataLst>
          </p:nvPr>
        </p:nvSpPr>
        <p:spPr>
          <a:xfrm>
            <a:off x="1447800" y="609600"/>
            <a:ext cx="6410325" cy="1143000"/>
          </a:xfrm>
        </p:spPr>
        <p:txBody>
          <a:bodyPr/>
          <a:lstStyle/>
          <a:p>
            <a:pPr eaLnBrk="1" hangingPunct="1"/>
            <a:r>
              <a:rPr lang="nb-NO" dirty="0" smtClean="0">
                <a:solidFill>
                  <a:schemeClr val="tx1"/>
                </a:solidFill>
              </a:rPr>
              <a:t>Liv og Pensjon Sverige (SPP) </a:t>
            </a:r>
            <a:r>
              <a:rPr lang="nb-NO" sz="2400" dirty="0" smtClean="0">
                <a:solidFill>
                  <a:schemeClr val="tx1"/>
                </a:solidFill>
              </a:rPr>
              <a:t/>
            </a:r>
            <a:br>
              <a:rPr lang="nb-NO" sz="2400" dirty="0" smtClean="0">
                <a:solidFill>
                  <a:schemeClr val="tx1"/>
                </a:solidFill>
              </a:rPr>
            </a:br>
            <a:r>
              <a:rPr lang="nb-NO" sz="2400" dirty="0" smtClean="0">
                <a:solidFill>
                  <a:schemeClr val="tx1"/>
                </a:solidFill>
              </a:rPr>
              <a:t>-</a:t>
            </a:r>
            <a:r>
              <a:rPr lang="nb-NO" sz="2200" dirty="0" smtClean="0"/>
              <a:t> </a:t>
            </a:r>
            <a:r>
              <a:rPr lang="nb-NO" sz="2200" dirty="0" err="1" smtClean="0"/>
              <a:t>kostnadssynergier</a:t>
            </a:r>
            <a:r>
              <a:rPr lang="nb-NO" sz="2200" dirty="0" smtClean="0"/>
              <a:t> realiseres før plan</a:t>
            </a:r>
          </a:p>
        </p:txBody>
      </p:sp>
      <p:graphicFrame>
        <p:nvGraphicFramePr>
          <p:cNvPr id="10" name="Diagram 9"/>
          <p:cNvGraphicFramePr/>
          <p:nvPr/>
        </p:nvGraphicFramePr>
        <p:xfrm>
          <a:off x="1571604" y="2468570"/>
          <a:ext cx="5619768" cy="3675074"/>
        </p:xfrm>
        <a:graphic>
          <a:graphicData uri="http://schemas.openxmlformats.org/drawingml/2006/chart">
            <c:chart xmlns:c="http://schemas.openxmlformats.org/drawingml/2006/chart" xmlns:r="http://schemas.openxmlformats.org/officeDocument/2006/relationships" r:id="rId6"/>
          </a:graphicData>
        </a:graphic>
      </p:graphicFrame>
      <p:cxnSp>
        <p:nvCxnSpPr>
          <p:cNvPr id="12" name="Rett linje 11"/>
          <p:cNvCxnSpPr/>
          <p:nvPr/>
        </p:nvCxnSpPr>
        <p:spPr>
          <a:xfrm>
            <a:off x="1571604" y="4111644"/>
            <a:ext cx="5429288" cy="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3" name="TekstSylinder 12"/>
          <p:cNvSpPr txBox="1"/>
          <p:nvPr/>
        </p:nvSpPr>
        <p:spPr>
          <a:xfrm>
            <a:off x="785786" y="3926807"/>
            <a:ext cx="1071570" cy="430887"/>
          </a:xfrm>
          <a:prstGeom prst="rect">
            <a:avLst/>
          </a:prstGeom>
          <a:noFill/>
        </p:spPr>
        <p:txBody>
          <a:bodyPr wrap="square" rtlCol="0">
            <a:spAutoFit/>
          </a:bodyPr>
          <a:lstStyle/>
          <a:p>
            <a:pPr algn="ctr"/>
            <a:r>
              <a:rPr lang="nb-NO" sz="1100" dirty="0" smtClean="0"/>
              <a:t>Mål pr</a:t>
            </a:r>
          </a:p>
          <a:p>
            <a:pPr algn="ctr"/>
            <a:r>
              <a:rPr lang="nb-NO" sz="1100" dirty="0" smtClean="0"/>
              <a:t> 4. </a:t>
            </a:r>
            <a:r>
              <a:rPr lang="nb-NO" sz="1100" dirty="0" err="1" smtClean="0"/>
              <a:t>kv</a:t>
            </a:r>
            <a:r>
              <a:rPr lang="nb-NO" sz="1100" dirty="0" smtClean="0"/>
              <a:t> 2009</a:t>
            </a:r>
            <a:endParaRPr lang="nb-NO" sz="1100" dirty="0"/>
          </a:p>
        </p:txBody>
      </p:sp>
      <p:sp>
        <p:nvSpPr>
          <p:cNvPr id="15" name="TekstSylinder 14"/>
          <p:cNvSpPr txBox="1"/>
          <p:nvPr/>
        </p:nvSpPr>
        <p:spPr>
          <a:xfrm>
            <a:off x="1557274" y="2254256"/>
            <a:ext cx="1014462" cy="261610"/>
          </a:xfrm>
          <a:prstGeom prst="rect">
            <a:avLst/>
          </a:prstGeom>
          <a:noFill/>
        </p:spPr>
        <p:txBody>
          <a:bodyPr wrap="square" rtlCol="0">
            <a:spAutoFit/>
          </a:bodyPr>
          <a:lstStyle/>
          <a:p>
            <a:r>
              <a:rPr lang="nb-NO" sz="1100" dirty="0" smtClean="0"/>
              <a:t>Mill NOK</a:t>
            </a:r>
            <a:endParaRPr lang="nb-NO" sz="1100" dirty="0"/>
          </a:p>
        </p:txBody>
      </p:sp>
      <p:sp>
        <p:nvSpPr>
          <p:cNvPr id="11" name="TekstSylinder 10"/>
          <p:cNvSpPr txBox="1"/>
          <p:nvPr/>
        </p:nvSpPr>
        <p:spPr>
          <a:xfrm>
            <a:off x="3286116" y="2048524"/>
            <a:ext cx="3000396" cy="523220"/>
          </a:xfrm>
          <a:prstGeom prst="rect">
            <a:avLst/>
          </a:prstGeom>
          <a:noFill/>
        </p:spPr>
        <p:txBody>
          <a:bodyPr wrap="square" rtlCol="0">
            <a:spAutoFit/>
          </a:bodyPr>
          <a:lstStyle/>
          <a:p>
            <a:pPr algn="ctr"/>
            <a:r>
              <a:rPr lang="nb-NO" b="1" dirty="0" smtClean="0"/>
              <a:t>Årlige </a:t>
            </a:r>
            <a:r>
              <a:rPr lang="nb-NO" b="1" dirty="0" err="1" smtClean="0"/>
              <a:t>kostnadssynergier</a:t>
            </a:r>
            <a:r>
              <a:rPr lang="nb-NO" b="1" dirty="0" smtClean="0"/>
              <a:t> fordelt på funksjon</a:t>
            </a:r>
            <a:endParaRPr lang="nb-NO" b="1" dirty="0"/>
          </a:p>
        </p:txBody>
      </p:sp>
      <p:sp>
        <p:nvSpPr>
          <p:cNvPr id="9" name="Plassholder for lysbildenummer 15"/>
          <p:cNvSpPr>
            <a:spLocks noGrp="1"/>
          </p:cNvSpPr>
          <p:nvPr>
            <p:ph type="sldNum" sz="quarter" idx="10"/>
          </p:nvPr>
        </p:nvSpPr>
        <p:spPr>
          <a:xfrm>
            <a:off x="8472518" y="6572272"/>
            <a:ext cx="457200" cy="304800"/>
          </a:xfrm>
        </p:spPr>
        <p:txBody>
          <a:bodyPr/>
          <a:lstStyle/>
          <a:p>
            <a:fld id="{1A8F2F33-4B27-44F3-B385-0B7F5489DB2E}" type="slidenum">
              <a:rPr lang="en-GB" smtClean="0"/>
              <a:pPr/>
              <a:t>10</a:t>
            </a:fld>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Rectangle 2"/>
          <p:cNvSpPr>
            <a:spLocks noGrp="1" noChangeArrowheads="1"/>
          </p:cNvSpPr>
          <p:nvPr>
            <p:ph type="title"/>
          </p:nvPr>
        </p:nvSpPr>
        <p:spPr/>
        <p:txBody>
          <a:bodyPr/>
          <a:lstStyle/>
          <a:p>
            <a:r>
              <a:rPr lang="nb-NO" dirty="0" err="1"/>
              <a:t>Storebrand</a:t>
            </a:r>
            <a:r>
              <a:rPr lang="nb-NO" dirty="0"/>
              <a:t> Kapitalforvaltning</a:t>
            </a:r>
            <a:br>
              <a:rPr lang="nb-NO" dirty="0"/>
            </a:br>
            <a:r>
              <a:rPr lang="nb-NO" sz="2200" dirty="0"/>
              <a:t>- </a:t>
            </a:r>
            <a:r>
              <a:rPr lang="nb-NO" sz="2200" dirty="0" smtClean="0"/>
              <a:t>sterk resultatforbedring</a:t>
            </a:r>
            <a:endParaRPr lang="nn-NO" sz="2200" dirty="0"/>
          </a:p>
        </p:txBody>
      </p:sp>
      <p:graphicFrame>
        <p:nvGraphicFramePr>
          <p:cNvPr id="629842" name="Group 82"/>
          <p:cNvGraphicFramePr>
            <a:graphicFrameLocks noGrp="1"/>
          </p:cNvGraphicFramePr>
          <p:nvPr/>
        </p:nvGraphicFramePr>
        <p:xfrm>
          <a:off x="1142975" y="2143117"/>
          <a:ext cx="3957641" cy="2578854"/>
        </p:xfrm>
        <a:graphic>
          <a:graphicData uri="http://schemas.openxmlformats.org/drawingml/2006/table">
            <a:tbl>
              <a:tblPr/>
              <a:tblGrid>
                <a:gridCol w="1585386"/>
                <a:gridCol w="602213"/>
                <a:gridCol w="603876"/>
                <a:gridCol w="603878"/>
                <a:gridCol w="562288"/>
              </a:tblGrid>
              <a:tr h="425086">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000" b="0" i="0" u="none" strike="noStrike" cap="none" normalizeH="0" baseline="0" dirty="0" smtClean="0">
                        <a:ln>
                          <a:noFill/>
                        </a:ln>
                        <a:solidFill>
                          <a:schemeClr val="tx1"/>
                        </a:solidFill>
                        <a:effectLst/>
                        <a:latin typeface="Verdan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Verdana" pitchFamily="34" charset="0"/>
                        </a:rPr>
                        <a:t>4.Kvartal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Verdana" pitchFamily="34" charset="0"/>
                        </a:rPr>
                        <a:t>Hele året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r>
              <a:tr h="42508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1" i="0" u="none" strike="noStrike" cap="none" normalizeH="0" baseline="0" smtClean="0">
                          <a:ln>
                            <a:noFill/>
                          </a:ln>
                          <a:solidFill>
                            <a:schemeClr val="tx1"/>
                          </a:solidFill>
                          <a:effectLst/>
                          <a:latin typeface="Verdana" pitchFamily="34" charset="0"/>
                        </a:rPr>
                        <a:t>NOK mill.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2009</a:t>
                      </a:r>
                      <a:endParaRPr kumimoji="0" lang="nb-NO" sz="1000" b="1" i="0" u="none" strike="noStrike" cap="none" normalizeH="0" baseline="0" smtClean="0">
                        <a:ln>
                          <a:noFill/>
                        </a:ln>
                        <a:solidFill>
                          <a:schemeClr val="tx1"/>
                        </a:solidFill>
                        <a:effectLst/>
                        <a:latin typeface="Verdan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2008</a:t>
                      </a:r>
                      <a:endParaRPr kumimoji="0" lang="nb-NO" sz="1000" b="1" i="0" u="none" strike="noStrike" cap="none" normalizeH="0" baseline="0" smtClean="0">
                        <a:ln>
                          <a:noFill/>
                        </a:ln>
                        <a:solidFill>
                          <a:schemeClr val="tx1"/>
                        </a:solidFill>
                        <a:effectLst/>
                        <a:latin typeface="Verdan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2009</a:t>
                      </a:r>
                      <a:endParaRPr kumimoji="0" lang="nb-NO" sz="1000" b="1" i="0" u="none" strike="noStrike" cap="none" normalizeH="0" baseline="0" smtClean="0">
                        <a:ln>
                          <a:noFill/>
                        </a:ln>
                        <a:solidFill>
                          <a:schemeClr val="tx1"/>
                        </a:solidFill>
                        <a:effectLst/>
                        <a:latin typeface="Verdan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2008</a:t>
                      </a:r>
                      <a:endParaRPr kumimoji="0" lang="nb-NO" sz="1000" b="1" i="0" u="none" strike="noStrike" cap="none" normalizeH="0" baseline="0" dirty="0" smtClean="0">
                        <a:ln>
                          <a:noFill/>
                        </a:ln>
                        <a:solidFill>
                          <a:schemeClr val="tx1"/>
                        </a:solidFill>
                        <a:effectLst/>
                        <a:latin typeface="Verdan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508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Totale inntekter</a:t>
                      </a:r>
                      <a:r>
                        <a:rPr kumimoji="0" lang="nb-NO" sz="1000" b="0" i="0" u="none" strike="noStrike" cap="none" normalizeH="0" baseline="30000" dirty="0" smtClean="0">
                          <a:ln>
                            <a:noFill/>
                          </a:ln>
                          <a:solidFill>
                            <a:schemeClr val="tx1"/>
                          </a:solidFill>
                          <a:effectLst/>
                          <a:latin typeface="Verdana" pitchFamily="34"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203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139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496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403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42508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Totale kostnader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-90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-68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-339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-264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lnTlToBr>
                      <a:noFill/>
                    </a:lnTlToBr>
                    <a:lnBlToTr>
                      <a:noFill/>
                    </a:lnBlToTr>
                    <a:noFill/>
                  </a:tcPr>
                </a:tc>
              </a:tr>
              <a:tr h="42508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Netto finans/ annet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25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25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83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80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r h="45342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Verdana" pitchFamily="34" charset="0"/>
                        </a:rPr>
                        <a:t>Resultat kapitalforvaltning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Verdana" pitchFamily="34" charset="0"/>
                        </a:rPr>
                        <a:t>138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Verdana" pitchFamily="34" charset="0"/>
                        </a:rPr>
                        <a:t>96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Verdana" pitchFamily="34" charset="0"/>
                        </a:rPr>
                        <a:t>240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Verdana" pitchFamily="34" charset="0"/>
                        </a:rPr>
                        <a:t>218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29841" name="Rectangle 81"/>
          <p:cNvSpPr>
            <a:spLocks noChangeArrowheads="1"/>
          </p:cNvSpPr>
          <p:nvPr/>
        </p:nvSpPr>
        <p:spPr bwMode="auto">
          <a:xfrm>
            <a:off x="5143504" y="2057400"/>
            <a:ext cx="3532184" cy="4114800"/>
          </a:xfrm>
          <a:prstGeom prst="rect">
            <a:avLst/>
          </a:prstGeom>
          <a:noFill/>
          <a:ln w="9525">
            <a:noFill/>
            <a:miter lim="800000"/>
            <a:headEnd/>
            <a:tailEnd/>
          </a:ln>
          <a:effectLst/>
        </p:spPr>
        <p:txBody>
          <a:bodyPr/>
          <a:lstStyle/>
          <a:p>
            <a:pPr marL="381000" indent="-190500">
              <a:spcBef>
                <a:spcPct val="40000"/>
              </a:spcBef>
              <a:buFont typeface="Wingdings" pitchFamily="2" charset="2"/>
              <a:buChar char="§"/>
            </a:pPr>
            <a:r>
              <a:rPr lang="nb-NO" sz="1600" dirty="0" smtClean="0"/>
              <a:t>God avkastning og høy merverdiskapning</a:t>
            </a:r>
          </a:p>
          <a:p>
            <a:pPr marL="381000" indent="-190500">
              <a:spcBef>
                <a:spcPct val="40000"/>
              </a:spcBef>
              <a:buFont typeface="Wingdings" pitchFamily="2" charset="2"/>
              <a:buChar char="§"/>
            </a:pPr>
            <a:endParaRPr lang="nb-NO" sz="1600" dirty="0" smtClean="0"/>
          </a:p>
          <a:p>
            <a:pPr marL="381000" indent="-190500">
              <a:spcBef>
                <a:spcPct val="40000"/>
              </a:spcBef>
              <a:buFont typeface="Wingdings" pitchFamily="2" charset="2"/>
              <a:buChar char="§"/>
            </a:pPr>
            <a:r>
              <a:rPr lang="nb-NO" sz="1600" dirty="0" smtClean="0"/>
              <a:t>Markedsutvikling og nytegning øker basis for volumbaserte inntekter</a:t>
            </a:r>
          </a:p>
          <a:p>
            <a:pPr marL="381000" indent="-190500">
              <a:spcBef>
                <a:spcPct val="40000"/>
              </a:spcBef>
              <a:buFont typeface="Wingdings" pitchFamily="2" charset="2"/>
              <a:buChar char="§"/>
            </a:pPr>
            <a:endParaRPr lang="nb-NO" sz="1600" dirty="0" smtClean="0"/>
          </a:p>
          <a:p>
            <a:pPr marL="381000" indent="-190500">
              <a:spcBef>
                <a:spcPct val="40000"/>
              </a:spcBef>
              <a:buFont typeface="Wingdings" pitchFamily="2" charset="2"/>
              <a:buChar char="§"/>
            </a:pPr>
            <a:r>
              <a:rPr lang="nb-NO" sz="1600" dirty="0" smtClean="0"/>
              <a:t>Overtagelsen av SPP midler, økte midler til forvaltning</a:t>
            </a:r>
            <a:endParaRPr lang="nb-NO" sz="1600" dirty="0"/>
          </a:p>
        </p:txBody>
      </p:sp>
      <p:sp>
        <p:nvSpPr>
          <p:cNvPr id="6" name="TekstSylinder 5"/>
          <p:cNvSpPr txBox="1"/>
          <p:nvPr/>
        </p:nvSpPr>
        <p:spPr>
          <a:xfrm>
            <a:off x="928662" y="6484316"/>
            <a:ext cx="6929486" cy="230832"/>
          </a:xfrm>
          <a:prstGeom prst="rect">
            <a:avLst/>
          </a:prstGeom>
          <a:noFill/>
        </p:spPr>
        <p:txBody>
          <a:bodyPr wrap="square" rtlCol="0">
            <a:spAutoFit/>
          </a:bodyPr>
          <a:lstStyle/>
          <a:p>
            <a:r>
              <a:rPr lang="nb-NO" sz="900" dirty="0" smtClean="0"/>
              <a:t>* Totale inntekter inkluderer volumbaserte inntekter + netto avkastningsbaserte honorarer</a:t>
            </a:r>
            <a:endParaRPr lang="nb-NO" sz="900" dirty="0"/>
          </a:p>
        </p:txBody>
      </p:sp>
      <p:sp>
        <p:nvSpPr>
          <p:cNvPr id="7" name="Plassholder for lysbildenummer 15"/>
          <p:cNvSpPr>
            <a:spLocks noGrp="1"/>
          </p:cNvSpPr>
          <p:nvPr>
            <p:ph type="sldNum" sz="quarter" idx="10"/>
          </p:nvPr>
        </p:nvSpPr>
        <p:spPr>
          <a:xfrm>
            <a:off x="8472518" y="6572272"/>
            <a:ext cx="457200" cy="304800"/>
          </a:xfrm>
        </p:spPr>
        <p:txBody>
          <a:bodyPr/>
          <a:lstStyle/>
          <a:p>
            <a:fld id="{1A8F2F33-4B27-44F3-B385-0B7F5489DB2E}" type="slidenum">
              <a:rPr lang="en-GB" smtClean="0"/>
              <a:pPr/>
              <a:t>11</a:t>
            </a:fld>
            <a:endParaRPr lang="en-GB"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6" name="Rectangle 2"/>
          <p:cNvSpPr>
            <a:spLocks noGrp="1" noChangeArrowheads="1"/>
          </p:cNvSpPr>
          <p:nvPr>
            <p:ph type="title"/>
          </p:nvPr>
        </p:nvSpPr>
        <p:spPr>
          <a:xfrm>
            <a:off x="1447800" y="609600"/>
            <a:ext cx="7085013" cy="1143000"/>
          </a:xfrm>
        </p:spPr>
        <p:txBody>
          <a:bodyPr/>
          <a:lstStyle/>
          <a:p>
            <a:r>
              <a:rPr lang="nb-NO" dirty="0"/>
              <a:t>Storebrand </a:t>
            </a:r>
            <a:r>
              <a:rPr lang="nb-NO" dirty="0" smtClean="0"/>
              <a:t>Kapitalforvaltning</a:t>
            </a:r>
            <a:r>
              <a:rPr lang="nb-NO" dirty="0"/>
              <a:t/>
            </a:r>
            <a:br>
              <a:rPr lang="nb-NO" dirty="0"/>
            </a:br>
            <a:r>
              <a:rPr lang="nb-NO" sz="2200" dirty="0"/>
              <a:t>- </a:t>
            </a:r>
            <a:r>
              <a:rPr lang="nb-NO" sz="2200" dirty="0" smtClean="0"/>
              <a:t>god avkastning</a:t>
            </a:r>
            <a:endParaRPr lang="nb-NO" sz="2200" dirty="0"/>
          </a:p>
        </p:txBody>
      </p:sp>
      <p:sp>
        <p:nvSpPr>
          <p:cNvPr id="605195" name="Rectangle 11"/>
          <p:cNvSpPr>
            <a:spLocks noGrp="1" noChangeArrowheads="1"/>
          </p:cNvSpPr>
          <p:nvPr>
            <p:ph type="body" sz="half" idx="2"/>
          </p:nvPr>
        </p:nvSpPr>
        <p:spPr>
          <a:xfrm>
            <a:off x="4914900" y="2057400"/>
            <a:ext cx="3729066" cy="4114800"/>
          </a:xfrm>
        </p:spPr>
        <p:txBody>
          <a:bodyPr/>
          <a:lstStyle/>
          <a:p>
            <a:endParaRPr lang="nb-NO" sz="1400" dirty="0" smtClean="0"/>
          </a:p>
          <a:p>
            <a:r>
              <a:rPr lang="nb-NO" sz="1400" dirty="0" smtClean="0"/>
              <a:t>Aktiv forvaltning ga en avkastning til Storebrand Liv på 977 mill ut over referanseindekser i 2009</a:t>
            </a:r>
          </a:p>
          <a:p>
            <a:endParaRPr lang="nb-NO" sz="1400" baseline="30000" dirty="0" smtClean="0"/>
          </a:p>
          <a:p>
            <a:r>
              <a:rPr lang="nb-NO" sz="1400" dirty="0" smtClean="0"/>
              <a:t>90% av Storebrand fondene hadde avkastning bedre enn indeks i 2009</a:t>
            </a:r>
          </a:p>
          <a:p>
            <a:endParaRPr lang="nb-NO" sz="1400" dirty="0" smtClean="0"/>
          </a:p>
          <a:p>
            <a:r>
              <a:rPr lang="nb-NO" sz="1400" dirty="0" smtClean="0"/>
              <a:t>64% av Storebrand fondene har avkastning bedre enn indeks siste 5 år</a:t>
            </a:r>
          </a:p>
          <a:p>
            <a:pPr>
              <a:buNone/>
            </a:pPr>
            <a:endParaRPr lang="nb-NO" sz="1400" dirty="0"/>
          </a:p>
          <a:p>
            <a:endParaRPr lang="nb-NO" sz="1400" dirty="0"/>
          </a:p>
          <a:p>
            <a:endParaRPr lang="nb-NO" sz="1400" dirty="0"/>
          </a:p>
          <a:p>
            <a:endParaRPr lang="nb-NO" sz="1400" dirty="0"/>
          </a:p>
        </p:txBody>
      </p:sp>
      <p:pic>
        <p:nvPicPr>
          <p:cNvPr id="686081" name="Bilde 2" descr="http://intranett.storebrand.no/icons/ecblank.gif"/>
          <p:cNvPicPr>
            <a:picLocks noChangeAspect="1" noChangeArrowheads="1"/>
          </p:cNvPicPr>
          <p:nvPr/>
        </p:nvPicPr>
        <p:blipFill>
          <a:blip r:embed="rId3"/>
          <a:srcRect/>
          <a:stretch>
            <a:fillRect/>
          </a:stretch>
        </p:blipFill>
        <p:spPr bwMode="auto">
          <a:xfrm>
            <a:off x="0" y="0"/>
            <a:ext cx="9525" cy="9525"/>
          </a:xfrm>
          <a:prstGeom prst="rect">
            <a:avLst/>
          </a:prstGeom>
          <a:noFill/>
        </p:spPr>
      </p:pic>
      <p:graphicFrame>
        <p:nvGraphicFramePr>
          <p:cNvPr id="9" name="Diagram 8"/>
          <p:cNvGraphicFramePr/>
          <p:nvPr/>
        </p:nvGraphicFramePr>
        <p:xfrm>
          <a:off x="1071538" y="2285992"/>
          <a:ext cx="3286148" cy="3571900"/>
        </p:xfrm>
        <a:graphic>
          <a:graphicData uri="http://schemas.openxmlformats.org/drawingml/2006/chart">
            <c:chart xmlns:c="http://schemas.openxmlformats.org/drawingml/2006/chart" xmlns:r="http://schemas.openxmlformats.org/officeDocument/2006/relationships" r:id="rId4"/>
          </a:graphicData>
        </a:graphic>
      </p:graphicFrame>
      <p:sp>
        <p:nvSpPr>
          <p:cNvPr id="12" name="TekstSylinder 11"/>
          <p:cNvSpPr txBox="1"/>
          <p:nvPr/>
        </p:nvSpPr>
        <p:spPr>
          <a:xfrm>
            <a:off x="1428728" y="1928802"/>
            <a:ext cx="3500462" cy="307777"/>
          </a:xfrm>
          <a:prstGeom prst="rect">
            <a:avLst/>
          </a:prstGeom>
          <a:noFill/>
        </p:spPr>
        <p:txBody>
          <a:bodyPr wrap="square" rtlCol="0">
            <a:spAutoFit/>
          </a:bodyPr>
          <a:lstStyle/>
          <a:p>
            <a:r>
              <a:rPr lang="nb-NO" dirty="0" smtClean="0"/>
              <a:t>Avkastning aktive mandater for SBL</a:t>
            </a:r>
            <a:endParaRPr lang="nb-NO" dirty="0"/>
          </a:p>
        </p:txBody>
      </p:sp>
      <p:cxnSp>
        <p:nvCxnSpPr>
          <p:cNvPr id="17" name="Rett linje 16"/>
          <p:cNvCxnSpPr/>
          <p:nvPr/>
        </p:nvCxnSpPr>
        <p:spPr>
          <a:xfrm rot="5400000">
            <a:off x="3571868" y="2428868"/>
            <a:ext cx="357190" cy="2143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Rett linje 17"/>
          <p:cNvCxnSpPr/>
          <p:nvPr/>
        </p:nvCxnSpPr>
        <p:spPr>
          <a:xfrm rot="5400000">
            <a:off x="3652830" y="2428868"/>
            <a:ext cx="357190" cy="2143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kstSylinder 18"/>
          <p:cNvSpPr txBox="1"/>
          <p:nvPr/>
        </p:nvSpPr>
        <p:spPr>
          <a:xfrm>
            <a:off x="1357290" y="6429396"/>
            <a:ext cx="4857784" cy="246221"/>
          </a:xfrm>
          <a:prstGeom prst="rect">
            <a:avLst/>
          </a:prstGeom>
          <a:noFill/>
        </p:spPr>
        <p:txBody>
          <a:bodyPr wrap="square" rtlCol="0">
            <a:spAutoFit/>
          </a:bodyPr>
          <a:lstStyle/>
          <a:p>
            <a:r>
              <a:rPr lang="nb-NO" sz="1000" dirty="0" smtClean="0"/>
              <a:t>* Aktivt forvaltede fond, målt etter forvaltningshonorarer</a:t>
            </a:r>
            <a:endParaRPr lang="nb-NO" sz="1000" dirty="0"/>
          </a:p>
        </p:txBody>
      </p:sp>
      <p:sp>
        <p:nvSpPr>
          <p:cNvPr id="20" name="TekstSylinder 19"/>
          <p:cNvSpPr txBox="1"/>
          <p:nvPr/>
        </p:nvSpPr>
        <p:spPr>
          <a:xfrm>
            <a:off x="5786446" y="3682845"/>
            <a:ext cx="266420" cy="246221"/>
          </a:xfrm>
          <a:prstGeom prst="rect">
            <a:avLst/>
          </a:prstGeom>
          <a:noFill/>
        </p:spPr>
        <p:txBody>
          <a:bodyPr wrap="none" rtlCol="0">
            <a:spAutoFit/>
          </a:bodyPr>
          <a:lstStyle/>
          <a:p>
            <a:r>
              <a:rPr lang="nb-NO" sz="1000" dirty="0" smtClean="0"/>
              <a:t>*</a:t>
            </a:r>
            <a:endParaRPr lang="nb-NO" sz="1000" dirty="0"/>
          </a:p>
        </p:txBody>
      </p:sp>
      <p:sp>
        <p:nvSpPr>
          <p:cNvPr id="21" name="TekstSylinder 20"/>
          <p:cNvSpPr txBox="1"/>
          <p:nvPr/>
        </p:nvSpPr>
        <p:spPr>
          <a:xfrm>
            <a:off x="5643570" y="4714884"/>
            <a:ext cx="266420" cy="246221"/>
          </a:xfrm>
          <a:prstGeom prst="rect">
            <a:avLst/>
          </a:prstGeom>
          <a:noFill/>
        </p:spPr>
        <p:txBody>
          <a:bodyPr wrap="none" rtlCol="0">
            <a:spAutoFit/>
          </a:bodyPr>
          <a:lstStyle/>
          <a:p>
            <a:r>
              <a:rPr lang="nb-NO" sz="1000" dirty="0" smtClean="0"/>
              <a:t>*</a:t>
            </a:r>
            <a:endParaRPr lang="nb-NO" sz="1000" dirty="0"/>
          </a:p>
        </p:txBody>
      </p:sp>
      <p:sp>
        <p:nvSpPr>
          <p:cNvPr id="16" name="Rektangel 15"/>
          <p:cNvSpPr/>
          <p:nvPr/>
        </p:nvSpPr>
        <p:spPr>
          <a:xfrm>
            <a:off x="3929058" y="2571744"/>
            <a:ext cx="357190" cy="14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p:cNvSpPr txBox="1"/>
          <p:nvPr/>
        </p:nvSpPr>
        <p:spPr>
          <a:xfrm>
            <a:off x="4071934" y="2571744"/>
            <a:ext cx="785818" cy="230832"/>
          </a:xfrm>
          <a:prstGeom prst="rect">
            <a:avLst/>
          </a:prstGeom>
          <a:noFill/>
        </p:spPr>
        <p:txBody>
          <a:bodyPr wrap="square" rtlCol="0">
            <a:spAutoFit/>
          </a:bodyPr>
          <a:lstStyle/>
          <a:p>
            <a:r>
              <a:rPr lang="nb-NO" sz="900" dirty="0" smtClean="0"/>
              <a:t>63,7%</a:t>
            </a:r>
            <a:endParaRPr lang="nb-NO" sz="900" dirty="0"/>
          </a:p>
        </p:txBody>
      </p:sp>
      <p:cxnSp>
        <p:nvCxnSpPr>
          <p:cNvPr id="23" name="Rett linje 22"/>
          <p:cNvCxnSpPr/>
          <p:nvPr/>
        </p:nvCxnSpPr>
        <p:spPr>
          <a:xfrm>
            <a:off x="3929058" y="2571744"/>
            <a:ext cx="285752"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TekstSylinder 13"/>
          <p:cNvSpPr txBox="1"/>
          <p:nvPr/>
        </p:nvSpPr>
        <p:spPr>
          <a:xfrm>
            <a:off x="4143372" y="2412350"/>
            <a:ext cx="785818" cy="230832"/>
          </a:xfrm>
          <a:prstGeom prst="rect">
            <a:avLst/>
          </a:prstGeom>
          <a:noFill/>
        </p:spPr>
        <p:txBody>
          <a:bodyPr wrap="square" rtlCol="0">
            <a:spAutoFit/>
          </a:bodyPr>
          <a:lstStyle/>
          <a:p>
            <a:r>
              <a:rPr lang="nb-NO" sz="900" dirty="0" smtClean="0"/>
              <a:t>69,7%</a:t>
            </a:r>
            <a:endParaRPr lang="nb-NO" sz="900" dirty="0"/>
          </a:p>
        </p:txBody>
      </p:sp>
      <p:sp>
        <p:nvSpPr>
          <p:cNvPr id="22" name="Plassholder for lysbildenummer 15"/>
          <p:cNvSpPr>
            <a:spLocks noGrp="1"/>
          </p:cNvSpPr>
          <p:nvPr>
            <p:ph type="sldNum" sz="quarter" idx="10"/>
          </p:nvPr>
        </p:nvSpPr>
        <p:spPr>
          <a:xfrm>
            <a:off x="8472518" y="6572272"/>
            <a:ext cx="457200" cy="304800"/>
          </a:xfrm>
        </p:spPr>
        <p:txBody>
          <a:bodyPr/>
          <a:lstStyle/>
          <a:p>
            <a:fld id="{1A8F2F33-4B27-44F3-B385-0B7F5489DB2E}" type="slidenum">
              <a:rPr lang="en-GB" smtClean="0"/>
              <a:pPr/>
              <a:t>12</a:t>
            </a:fld>
            <a:endParaRPr lang="en-GB"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6" name="Rectangle 2"/>
          <p:cNvSpPr>
            <a:spLocks noGrp="1" noChangeArrowheads="1"/>
          </p:cNvSpPr>
          <p:nvPr>
            <p:ph type="title"/>
          </p:nvPr>
        </p:nvSpPr>
        <p:spPr>
          <a:xfrm>
            <a:off x="1447800" y="609600"/>
            <a:ext cx="7085013" cy="1143000"/>
          </a:xfrm>
        </p:spPr>
        <p:txBody>
          <a:bodyPr/>
          <a:lstStyle/>
          <a:p>
            <a:r>
              <a:rPr lang="nb-NO" dirty="0"/>
              <a:t>Storebrand </a:t>
            </a:r>
            <a:r>
              <a:rPr lang="nb-NO" dirty="0" smtClean="0"/>
              <a:t>Kapitalforvaltning</a:t>
            </a:r>
            <a:r>
              <a:rPr lang="nb-NO" dirty="0"/>
              <a:t/>
            </a:r>
            <a:br>
              <a:rPr lang="nb-NO" dirty="0"/>
            </a:br>
            <a:r>
              <a:rPr lang="nb-NO" sz="2200" dirty="0"/>
              <a:t>- </a:t>
            </a:r>
            <a:r>
              <a:rPr lang="nb-NO" sz="2200" dirty="0" smtClean="0"/>
              <a:t>god tegning i fond</a:t>
            </a:r>
            <a:endParaRPr lang="nb-NO" sz="2200" dirty="0"/>
          </a:p>
        </p:txBody>
      </p:sp>
      <p:sp>
        <p:nvSpPr>
          <p:cNvPr id="605195" name="Rectangle 11"/>
          <p:cNvSpPr>
            <a:spLocks noGrp="1" noChangeArrowheads="1"/>
          </p:cNvSpPr>
          <p:nvPr>
            <p:ph type="body" sz="half" idx="2"/>
          </p:nvPr>
        </p:nvSpPr>
        <p:spPr>
          <a:xfrm>
            <a:off x="4857752" y="2000240"/>
            <a:ext cx="3314700" cy="4114800"/>
          </a:xfrm>
        </p:spPr>
        <p:txBody>
          <a:bodyPr/>
          <a:lstStyle/>
          <a:p>
            <a:r>
              <a:rPr lang="nb-NO" sz="1600" dirty="0" smtClean="0"/>
              <a:t>Positiv netto nytegning i fondene i 2009</a:t>
            </a:r>
          </a:p>
          <a:p>
            <a:pPr lvl="1"/>
            <a:r>
              <a:rPr lang="nb-NO" sz="1200" dirty="0" smtClean="0"/>
              <a:t>SPP fonder: 3,4 mrd</a:t>
            </a:r>
            <a:r>
              <a:rPr lang="nb-NO" sz="1200" baseline="30000" dirty="0" smtClean="0"/>
              <a:t>1</a:t>
            </a:r>
          </a:p>
          <a:p>
            <a:pPr lvl="1"/>
            <a:r>
              <a:rPr lang="nb-NO" sz="1200" dirty="0" smtClean="0"/>
              <a:t>STB fond: 2 mrd</a:t>
            </a:r>
            <a:r>
              <a:rPr lang="nb-NO" sz="1200" baseline="30000" dirty="0" smtClean="0"/>
              <a:t>2</a:t>
            </a:r>
          </a:p>
          <a:p>
            <a:endParaRPr lang="nb-NO" sz="1600" dirty="0"/>
          </a:p>
          <a:p>
            <a:r>
              <a:rPr lang="nb-NO" sz="1600" dirty="0" smtClean="0"/>
              <a:t>Økt midler til forvaltning i fond med 14,5 mrd i 2009</a:t>
            </a:r>
          </a:p>
          <a:p>
            <a:pPr lvl="1"/>
            <a:r>
              <a:rPr lang="nb-NO" sz="1200" dirty="0" smtClean="0"/>
              <a:t>SPP fonder: 8,7 mrd</a:t>
            </a:r>
          </a:p>
          <a:p>
            <a:pPr lvl="1"/>
            <a:r>
              <a:rPr lang="nb-NO" sz="1200" dirty="0" smtClean="0"/>
              <a:t>STB fond: 5,8 mrd</a:t>
            </a:r>
          </a:p>
          <a:p>
            <a:endParaRPr lang="nb-NO" sz="1600" dirty="0"/>
          </a:p>
          <a:p>
            <a:endParaRPr lang="nb-NO" sz="1600" dirty="0"/>
          </a:p>
          <a:p>
            <a:endParaRPr lang="nb-NO" sz="1600" dirty="0"/>
          </a:p>
          <a:p>
            <a:endParaRPr lang="nb-NO" sz="1600" dirty="0"/>
          </a:p>
        </p:txBody>
      </p:sp>
      <p:pic>
        <p:nvPicPr>
          <p:cNvPr id="605203" name="Picture 19"/>
          <p:cNvPicPr>
            <a:picLocks noChangeAspect="1" noChangeArrowheads="1"/>
          </p:cNvPicPr>
          <p:nvPr/>
        </p:nvPicPr>
        <p:blipFill>
          <a:blip r:embed="rId3" cstate="print"/>
          <a:srcRect/>
          <a:stretch>
            <a:fillRect/>
          </a:stretch>
        </p:blipFill>
        <p:spPr bwMode="auto">
          <a:xfrm>
            <a:off x="1714480" y="4264901"/>
            <a:ext cx="970982" cy="1521553"/>
          </a:xfrm>
          <a:prstGeom prst="rect">
            <a:avLst/>
          </a:prstGeom>
          <a:noFill/>
          <a:ln w="9525">
            <a:noFill/>
            <a:miter lim="800000"/>
            <a:headEnd/>
            <a:tailEnd/>
          </a:ln>
          <a:effectLst/>
        </p:spPr>
      </p:pic>
      <p:pic>
        <p:nvPicPr>
          <p:cNvPr id="686081" name="Bilde 2" descr="http://intranett.storebrand.no/icons/ecblank.gif"/>
          <p:cNvPicPr>
            <a:picLocks noChangeAspect="1" noChangeArrowheads="1"/>
          </p:cNvPicPr>
          <p:nvPr/>
        </p:nvPicPr>
        <p:blipFill>
          <a:blip r:embed="rId4"/>
          <a:srcRect/>
          <a:stretch>
            <a:fillRect/>
          </a:stretch>
        </p:blipFill>
        <p:spPr bwMode="auto">
          <a:xfrm>
            <a:off x="0" y="0"/>
            <a:ext cx="9525" cy="9525"/>
          </a:xfrm>
          <a:prstGeom prst="rect">
            <a:avLst/>
          </a:prstGeom>
          <a:noFill/>
        </p:spPr>
      </p:pic>
      <p:sp>
        <p:nvSpPr>
          <p:cNvPr id="10" name="TekstSylinder 9"/>
          <p:cNvSpPr txBox="1"/>
          <p:nvPr/>
        </p:nvSpPr>
        <p:spPr>
          <a:xfrm>
            <a:off x="928662" y="6354569"/>
            <a:ext cx="6429420" cy="784830"/>
          </a:xfrm>
          <a:prstGeom prst="rect">
            <a:avLst/>
          </a:prstGeom>
          <a:noFill/>
        </p:spPr>
        <p:txBody>
          <a:bodyPr wrap="square" rtlCol="0">
            <a:spAutoFit/>
          </a:bodyPr>
          <a:lstStyle/>
          <a:p>
            <a:pPr marL="228600" indent="-228600">
              <a:buAutoNum type="arabicParenR"/>
            </a:pPr>
            <a:r>
              <a:rPr lang="nb-NO" sz="900" dirty="0" smtClean="0"/>
              <a:t>Gjelder perioden som selskapet har vært i drift,30.03.2009-31.12.2009</a:t>
            </a:r>
          </a:p>
          <a:p>
            <a:pPr marL="228600" indent="-228600">
              <a:buFontTx/>
              <a:buAutoNum type="arabicParenR"/>
            </a:pPr>
            <a:r>
              <a:rPr lang="nb-NO" sz="900" dirty="0" smtClean="0"/>
              <a:t>Eks. konsernkunder</a:t>
            </a:r>
          </a:p>
          <a:p>
            <a:pPr marL="228600" indent="-228600">
              <a:buAutoNum type="arabicParenR"/>
            </a:pPr>
            <a:r>
              <a:rPr lang="nb-NO" sz="900" dirty="0" smtClean="0"/>
              <a:t>SFO – Storebrand Fondene</a:t>
            </a:r>
          </a:p>
          <a:p>
            <a:pPr marL="228600" indent="-228600">
              <a:buAutoNum type="arabicParenR"/>
            </a:pPr>
            <a:endParaRPr lang="nb-NO" sz="900" dirty="0" smtClean="0"/>
          </a:p>
          <a:p>
            <a:endParaRPr lang="nb-NO" sz="900" dirty="0"/>
          </a:p>
        </p:txBody>
      </p:sp>
      <p:pic>
        <p:nvPicPr>
          <p:cNvPr id="686082" name="Picture 2"/>
          <p:cNvPicPr>
            <a:picLocks noChangeAspect="1" noChangeArrowheads="1"/>
          </p:cNvPicPr>
          <p:nvPr/>
        </p:nvPicPr>
        <p:blipFill>
          <a:blip r:embed="rId5" cstate="print"/>
          <a:srcRect/>
          <a:stretch>
            <a:fillRect/>
          </a:stretch>
        </p:blipFill>
        <p:spPr bwMode="auto">
          <a:xfrm>
            <a:off x="3000364" y="4278251"/>
            <a:ext cx="1000132" cy="1486848"/>
          </a:xfrm>
          <a:prstGeom prst="rect">
            <a:avLst/>
          </a:prstGeom>
          <a:noFill/>
          <a:ln w="9525">
            <a:noFill/>
            <a:miter lim="800000"/>
            <a:headEnd/>
            <a:tailEnd/>
          </a:ln>
          <a:effectLst/>
        </p:spPr>
      </p:pic>
      <p:sp>
        <p:nvSpPr>
          <p:cNvPr id="12" name="TekstSylinder 11"/>
          <p:cNvSpPr txBox="1"/>
          <p:nvPr/>
        </p:nvSpPr>
        <p:spPr>
          <a:xfrm>
            <a:off x="1857356" y="1714488"/>
            <a:ext cx="2500330" cy="461665"/>
          </a:xfrm>
          <a:prstGeom prst="rect">
            <a:avLst/>
          </a:prstGeom>
          <a:noFill/>
        </p:spPr>
        <p:txBody>
          <a:bodyPr wrap="square" rtlCol="0">
            <a:spAutoFit/>
          </a:bodyPr>
          <a:lstStyle/>
          <a:p>
            <a:r>
              <a:rPr lang="nb-NO" sz="1200" dirty="0" smtClean="0"/>
              <a:t>Akkumulert netto tegning </a:t>
            </a:r>
            <a:r>
              <a:rPr lang="nb-NO" sz="1200" dirty="0" err="1" smtClean="0"/>
              <a:t>Storebrand</a:t>
            </a:r>
            <a:r>
              <a:rPr lang="nb-NO" sz="1200" dirty="0" smtClean="0"/>
              <a:t> og SPP fond</a:t>
            </a:r>
            <a:endParaRPr lang="nb-NO" sz="1200" dirty="0"/>
          </a:p>
        </p:txBody>
      </p:sp>
      <p:sp>
        <p:nvSpPr>
          <p:cNvPr id="13" name="TekstSylinder 12"/>
          <p:cNvSpPr txBox="1"/>
          <p:nvPr/>
        </p:nvSpPr>
        <p:spPr>
          <a:xfrm rot="16200000">
            <a:off x="1214414" y="2357430"/>
            <a:ext cx="642942" cy="215444"/>
          </a:xfrm>
          <a:prstGeom prst="rect">
            <a:avLst/>
          </a:prstGeom>
          <a:noFill/>
        </p:spPr>
        <p:txBody>
          <a:bodyPr wrap="square" rtlCol="0">
            <a:spAutoFit/>
          </a:bodyPr>
          <a:lstStyle/>
          <a:p>
            <a:r>
              <a:rPr lang="nb-NO" sz="800" dirty="0" smtClean="0"/>
              <a:t>Mrd NOK</a:t>
            </a:r>
            <a:endParaRPr lang="nb-NO" sz="800" dirty="0"/>
          </a:p>
        </p:txBody>
      </p:sp>
      <p:graphicFrame>
        <p:nvGraphicFramePr>
          <p:cNvPr id="14" name="Diagram 13"/>
          <p:cNvGraphicFramePr/>
          <p:nvPr/>
        </p:nvGraphicFramePr>
        <p:xfrm>
          <a:off x="1428728" y="1928802"/>
          <a:ext cx="3286148" cy="2143140"/>
        </p:xfrm>
        <a:graphic>
          <a:graphicData uri="http://schemas.openxmlformats.org/drawingml/2006/chart">
            <c:chart xmlns:c="http://schemas.openxmlformats.org/drawingml/2006/chart" xmlns:r="http://schemas.openxmlformats.org/officeDocument/2006/relationships" r:id="rId6"/>
          </a:graphicData>
        </a:graphic>
      </p:graphicFrame>
      <p:sp>
        <p:nvSpPr>
          <p:cNvPr id="11" name="TekstSylinder 10"/>
          <p:cNvSpPr txBox="1"/>
          <p:nvPr/>
        </p:nvSpPr>
        <p:spPr>
          <a:xfrm>
            <a:off x="1285852" y="3571876"/>
            <a:ext cx="928694" cy="338554"/>
          </a:xfrm>
          <a:prstGeom prst="rect">
            <a:avLst/>
          </a:prstGeom>
          <a:noFill/>
        </p:spPr>
        <p:txBody>
          <a:bodyPr wrap="square" rtlCol="0">
            <a:spAutoFit/>
          </a:bodyPr>
          <a:lstStyle/>
          <a:p>
            <a:pPr algn="ctr"/>
            <a:r>
              <a:rPr lang="nb-NO" sz="800" dirty="0" smtClean="0"/>
              <a:t>SFO</a:t>
            </a:r>
            <a:r>
              <a:rPr lang="nb-NO" sz="800" baseline="30000" dirty="0" smtClean="0"/>
              <a:t>3</a:t>
            </a:r>
            <a:r>
              <a:rPr lang="nb-NO" sz="800" dirty="0" smtClean="0"/>
              <a:t> 01.01.09</a:t>
            </a:r>
            <a:endParaRPr lang="nb-NO" sz="800" dirty="0"/>
          </a:p>
        </p:txBody>
      </p:sp>
      <p:sp>
        <p:nvSpPr>
          <p:cNvPr id="15" name="TekstSylinder 14"/>
          <p:cNvSpPr txBox="1"/>
          <p:nvPr/>
        </p:nvSpPr>
        <p:spPr>
          <a:xfrm>
            <a:off x="1714480" y="3214686"/>
            <a:ext cx="928694" cy="338554"/>
          </a:xfrm>
          <a:prstGeom prst="rect">
            <a:avLst/>
          </a:prstGeom>
          <a:noFill/>
        </p:spPr>
        <p:txBody>
          <a:bodyPr wrap="square" rtlCol="0">
            <a:spAutoFit/>
          </a:bodyPr>
          <a:lstStyle/>
          <a:p>
            <a:pPr algn="ctr"/>
            <a:r>
              <a:rPr lang="nb-NO" sz="800" dirty="0" smtClean="0"/>
              <a:t>SPP Fonder 30.03.09</a:t>
            </a:r>
            <a:endParaRPr lang="nb-NO" sz="800" dirty="0"/>
          </a:p>
        </p:txBody>
      </p:sp>
      <p:sp>
        <p:nvSpPr>
          <p:cNvPr id="16" name="TekstSylinder 15"/>
          <p:cNvSpPr txBox="1"/>
          <p:nvPr/>
        </p:nvSpPr>
        <p:spPr>
          <a:xfrm>
            <a:off x="2214546" y="2912416"/>
            <a:ext cx="1214446" cy="215444"/>
          </a:xfrm>
          <a:prstGeom prst="rect">
            <a:avLst/>
          </a:prstGeom>
          <a:noFill/>
        </p:spPr>
        <p:txBody>
          <a:bodyPr wrap="square" rtlCol="0">
            <a:spAutoFit/>
          </a:bodyPr>
          <a:lstStyle/>
          <a:p>
            <a:pPr algn="ctr"/>
            <a:r>
              <a:rPr lang="nb-NO" sz="800" dirty="0" smtClean="0"/>
              <a:t>Nytegning</a:t>
            </a:r>
          </a:p>
        </p:txBody>
      </p:sp>
      <p:sp>
        <p:nvSpPr>
          <p:cNvPr id="18" name="Høyre klammeparentes 17"/>
          <p:cNvSpPr/>
          <p:nvPr/>
        </p:nvSpPr>
        <p:spPr>
          <a:xfrm rot="5400000">
            <a:off x="2678893" y="2464587"/>
            <a:ext cx="142876" cy="785818"/>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a:p>
        </p:txBody>
      </p:sp>
      <p:sp>
        <p:nvSpPr>
          <p:cNvPr id="19" name="Høyre klammeparentes 18"/>
          <p:cNvSpPr/>
          <p:nvPr/>
        </p:nvSpPr>
        <p:spPr>
          <a:xfrm rot="5400000">
            <a:off x="3536149" y="2393149"/>
            <a:ext cx="142876" cy="785818"/>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a:p>
        </p:txBody>
      </p:sp>
      <p:sp>
        <p:nvSpPr>
          <p:cNvPr id="20" name="TekstSylinder 19"/>
          <p:cNvSpPr txBox="1"/>
          <p:nvPr/>
        </p:nvSpPr>
        <p:spPr>
          <a:xfrm>
            <a:off x="3000364" y="2856366"/>
            <a:ext cx="1214446" cy="215444"/>
          </a:xfrm>
          <a:prstGeom prst="rect">
            <a:avLst/>
          </a:prstGeom>
          <a:noFill/>
        </p:spPr>
        <p:txBody>
          <a:bodyPr wrap="square" rtlCol="0">
            <a:spAutoFit/>
          </a:bodyPr>
          <a:lstStyle/>
          <a:p>
            <a:pPr algn="ctr"/>
            <a:r>
              <a:rPr lang="nb-NO" sz="800" dirty="0" smtClean="0"/>
              <a:t>Verdiøkning</a:t>
            </a:r>
          </a:p>
        </p:txBody>
      </p:sp>
      <p:sp>
        <p:nvSpPr>
          <p:cNvPr id="17" name="Plassholder for lysbildenummer 15"/>
          <p:cNvSpPr>
            <a:spLocks noGrp="1"/>
          </p:cNvSpPr>
          <p:nvPr>
            <p:ph type="sldNum" sz="quarter" idx="10"/>
          </p:nvPr>
        </p:nvSpPr>
        <p:spPr>
          <a:xfrm>
            <a:off x="8472518" y="6572272"/>
            <a:ext cx="457200" cy="304800"/>
          </a:xfrm>
        </p:spPr>
        <p:txBody>
          <a:bodyPr/>
          <a:lstStyle/>
          <a:p>
            <a:fld id="{1A8F2F33-4B27-44F3-B385-0B7F5489DB2E}" type="slidenum">
              <a:rPr lang="en-GB" smtClean="0"/>
              <a:pPr/>
              <a:t>13</a:t>
            </a:fld>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2"/>
          <p:cNvSpPr>
            <a:spLocks noGrp="1" noChangeArrowheads="1"/>
          </p:cNvSpPr>
          <p:nvPr>
            <p:ph type="title" idx="4294967295"/>
          </p:nvPr>
        </p:nvSpPr>
        <p:spPr>
          <a:ln/>
        </p:spPr>
        <p:txBody>
          <a:bodyPr/>
          <a:lstStyle/>
          <a:p>
            <a:r>
              <a:rPr lang="nb-NO" dirty="0" err="1"/>
              <a:t>Storebrand</a:t>
            </a:r>
            <a:r>
              <a:rPr lang="nb-NO" dirty="0"/>
              <a:t> Bank</a:t>
            </a:r>
            <a:br>
              <a:rPr lang="nb-NO" dirty="0"/>
            </a:br>
            <a:r>
              <a:rPr lang="nb-NO" sz="2200" dirty="0"/>
              <a:t>- </a:t>
            </a:r>
            <a:r>
              <a:rPr lang="nb-NO" sz="2200" dirty="0" smtClean="0"/>
              <a:t>svake netto renteinntekter</a:t>
            </a:r>
            <a:endParaRPr lang="nb-NO" sz="2200" dirty="0"/>
          </a:p>
        </p:txBody>
      </p:sp>
      <p:graphicFrame>
        <p:nvGraphicFramePr>
          <p:cNvPr id="154060" name="Group 460"/>
          <p:cNvGraphicFramePr>
            <a:graphicFrameLocks noGrp="1"/>
          </p:cNvGraphicFramePr>
          <p:nvPr/>
        </p:nvGraphicFramePr>
        <p:xfrm>
          <a:off x="1071538" y="2143116"/>
          <a:ext cx="4100517" cy="3217548"/>
        </p:xfrm>
        <a:graphic>
          <a:graphicData uri="http://schemas.openxmlformats.org/drawingml/2006/table">
            <a:tbl>
              <a:tblPr/>
              <a:tblGrid>
                <a:gridCol w="1633693"/>
                <a:gridCol w="620563"/>
                <a:gridCol w="622277"/>
                <a:gridCol w="622278"/>
                <a:gridCol w="601706"/>
              </a:tblGrid>
              <a:tr h="2873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000" b="0" i="0" u="none" strike="noStrike" cap="none" normalizeH="0" baseline="0" dirty="0" smtClean="0">
                        <a:ln>
                          <a:noFill/>
                        </a:ln>
                        <a:solidFill>
                          <a:schemeClr val="tx1"/>
                        </a:solidFill>
                        <a:effectLst/>
                        <a:latin typeface="Verdan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Verdana" pitchFamily="34" charset="0"/>
                        </a:rPr>
                        <a:t>4.Kvartal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Verdana" pitchFamily="34" charset="0"/>
                        </a:rPr>
                        <a:t>Hele året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r>
              <a:tr h="2873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1" i="0" u="none" strike="noStrike" cap="none" normalizeH="0" baseline="0" smtClean="0">
                          <a:ln>
                            <a:noFill/>
                          </a:ln>
                          <a:solidFill>
                            <a:schemeClr val="tx1"/>
                          </a:solidFill>
                          <a:effectLst/>
                          <a:latin typeface="Verdana" pitchFamily="34" charset="0"/>
                        </a:rPr>
                        <a:t>NOK mill.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2009</a:t>
                      </a:r>
                      <a:endParaRPr kumimoji="0" lang="nb-NO" sz="1000" b="1" i="0" u="none" strike="noStrike" cap="none" normalizeH="0" baseline="0" smtClean="0">
                        <a:ln>
                          <a:noFill/>
                        </a:ln>
                        <a:solidFill>
                          <a:schemeClr val="tx1"/>
                        </a:solidFill>
                        <a:effectLst/>
                        <a:latin typeface="Verdan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2008</a:t>
                      </a:r>
                      <a:endParaRPr kumimoji="0" lang="nb-NO" sz="1000" b="1" i="0" u="none" strike="noStrike" cap="none" normalizeH="0" baseline="0" smtClean="0">
                        <a:ln>
                          <a:noFill/>
                        </a:ln>
                        <a:solidFill>
                          <a:schemeClr val="tx1"/>
                        </a:solidFill>
                        <a:effectLst/>
                        <a:latin typeface="Verdan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2009</a:t>
                      </a:r>
                      <a:endParaRPr kumimoji="0" lang="nb-NO" sz="1000" b="1" i="0" u="none" strike="noStrike" cap="none" normalizeH="0" baseline="0" smtClean="0">
                        <a:ln>
                          <a:noFill/>
                        </a:ln>
                        <a:solidFill>
                          <a:schemeClr val="tx1"/>
                        </a:solidFill>
                        <a:effectLst/>
                        <a:latin typeface="Verdan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2008</a:t>
                      </a:r>
                      <a:endParaRPr kumimoji="0" lang="nb-NO" sz="1000" b="1" i="0" u="none" strike="noStrike" cap="none" normalizeH="0" baseline="0" smtClean="0">
                        <a:ln>
                          <a:noFill/>
                        </a:ln>
                        <a:solidFill>
                          <a:schemeClr val="tx1"/>
                        </a:solidFill>
                        <a:effectLst/>
                        <a:latin typeface="Verdan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Netto renteinntekter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104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110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423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512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2873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Netto provisjonsinntekter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20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12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76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62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2873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Andre inntekter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57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42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148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89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r h="2873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Totale inntekter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181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164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647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663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2873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Driftskostnader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-134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-132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-504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-473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r h="2873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Resultat før tap</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47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31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144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190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2762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Tap på utlån/inv. eiendom</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-23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-85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-81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Verdana" pitchFamily="34" charset="0"/>
                        </a:rPr>
                        <a:t>-122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r h="2873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000" b="1" i="0" u="none" strike="noStrike" cap="none" normalizeH="0" baseline="0" smtClean="0">
                          <a:ln>
                            <a:noFill/>
                          </a:ln>
                          <a:solidFill>
                            <a:schemeClr val="tx1"/>
                          </a:solidFill>
                          <a:effectLst/>
                          <a:latin typeface="Verdana" pitchFamily="34" charset="0"/>
                        </a:rPr>
                        <a:t>Resultat for bankvirksomhet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Verdana" pitchFamily="34" charset="0"/>
                        </a:rPr>
                        <a:t>24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Verdana" pitchFamily="34" charset="0"/>
                        </a:rPr>
                        <a:t>-54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Verdana" pitchFamily="34" charset="0"/>
                        </a:rPr>
                        <a:t>63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Verdana" pitchFamily="34" charset="0"/>
                        </a:rPr>
                        <a:t>68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54061" name="Rectangle 461"/>
          <p:cNvSpPr>
            <a:spLocks noChangeArrowheads="1"/>
          </p:cNvSpPr>
          <p:nvPr/>
        </p:nvSpPr>
        <p:spPr bwMode="auto">
          <a:xfrm>
            <a:off x="5214942" y="2057400"/>
            <a:ext cx="3605208" cy="4114800"/>
          </a:xfrm>
          <a:prstGeom prst="rect">
            <a:avLst/>
          </a:prstGeom>
          <a:noFill/>
          <a:ln w="9525">
            <a:noFill/>
            <a:miter lim="800000"/>
            <a:headEnd/>
            <a:tailEnd/>
          </a:ln>
          <a:effectLst/>
        </p:spPr>
        <p:txBody>
          <a:bodyPr/>
          <a:lstStyle/>
          <a:p>
            <a:pPr marL="381000" indent="-190500">
              <a:spcBef>
                <a:spcPct val="40000"/>
              </a:spcBef>
              <a:buFont typeface="Wingdings" pitchFamily="2" charset="2"/>
              <a:buChar char="§"/>
            </a:pPr>
            <a:r>
              <a:rPr lang="nb-NO" sz="1600" dirty="0" smtClean="0"/>
              <a:t>Kostnadsreduserende tiltak</a:t>
            </a:r>
          </a:p>
          <a:p>
            <a:pPr marL="381000" indent="-190500">
              <a:spcBef>
                <a:spcPct val="40000"/>
              </a:spcBef>
              <a:buFont typeface="Wingdings" pitchFamily="2" charset="2"/>
              <a:buChar char="§"/>
            </a:pPr>
            <a:endParaRPr lang="nb-NO" sz="1600" dirty="0" smtClean="0"/>
          </a:p>
          <a:p>
            <a:pPr marL="381000" indent="-190500">
              <a:spcBef>
                <a:spcPct val="40000"/>
              </a:spcBef>
              <a:buFont typeface="Wingdings" pitchFamily="2" charset="2"/>
              <a:buChar char="§"/>
            </a:pPr>
            <a:r>
              <a:rPr lang="nb-NO" sz="1600" dirty="0" smtClean="0"/>
              <a:t>Tiltak for økt rentenetto</a:t>
            </a:r>
          </a:p>
          <a:p>
            <a:pPr marL="381000" indent="-190500">
              <a:spcBef>
                <a:spcPct val="40000"/>
              </a:spcBef>
              <a:buFont typeface="Wingdings" pitchFamily="2" charset="2"/>
              <a:buChar char="§"/>
            </a:pPr>
            <a:endParaRPr lang="nb-NO" sz="1600" dirty="0" smtClean="0"/>
          </a:p>
          <a:p>
            <a:pPr marL="381000" indent="-190500">
              <a:spcBef>
                <a:spcPct val="40000"/>
              </a:spcBef>
              <a:buFont typeface="Wingdings" pitchFamily="2" charset="2"/>
              <a:buChar char="§"/>
            </a:pPr>
            <a:r>
              <a:rPr lang="nb-NO" sz="1600" dirty="0" smtClean="0"/>
              <a:t>Solid balanse</a:t>
            </a:r>
          </a:p>
          <a:p>
            <a:pPr marL="623888" lvl="1" indent="-180975">
              <a:spcBef>
                <a:spcPct val="40000"/>
              </a:spcBef>
              <a:buFont typeface="Verdana" pitchFamily="34" charset="0"/>
              <a:buChar char="―"/>
            </a:pPr>
            <a:r>
              <a:rPr lang="nb-NO" dirty="0" smtClean="0"/>
              <a:t> Høy innskuddsdekning</a:t>
            </a:r>
          </a:p>
          <a:p>
            <a:pPr marL="623888" lvl="1" indent="-180975">
              <a:spcBef>
                <a:spcPct val="40000"/>
              </a:spcBef>
              <a:buFont typeface="Verdana" pitchFamily="34" charset="0"/>
              <a:buChar char="―"/>
            </a:pPr>
            <a:r>
              <a:rPr lang="nb-NO" dirty="0" smtClean="0"/>
              <a:t> Lave tap</a:t>
            </a:r>
          </a:p>
          <a:p>
            <a:pPr marL="623888" lvl="1" indent="-180975">
              <a:spcBef>
                <a:spcPct val="40000"/>
              </a:spcBef>
              <a:buFont typeface="Verdana" pitchFamily="34" charset="0"/>
              <a:buChar char="―"/>
            </a:pPr>
            <a:r>
              <a:rPr lang="nb-NO" dirty="0" smtClean="0"/>
              <a:t> Stabil misligholdsutvikling</a:t>
            </a:r>
            <a:endParaRPr lang="nb-NO" dirty="0"/>
          </a:p>
          <a:p>
            <a:pPr marL="381000" indent="-190500">
              <a:spcBef>
                <a:spcPct val="40000"/>
              </a:spcBef>
              <a:buFont typeface="Wingdings" pitchFamily="2" charset="2"/>
              <a:buChar char="§"/>
            </a:pPr>
            <a:endParaRPr lang="nb-NO" sz="1600" dirty="0"/>
          </a:p>
        </p:txBody>
      </p:sp>
      <p:sp>
        <p:nvSpPr>
          <p:cNvPr id="5" name="Plassholder for lysbildenummer 15"/>
          <p:cNvSpPr>
            <a:spLocks noGrp="1"/>
          </p:cNvSpPr>
          <p:nvPr>
            <p:ph type="sldNum" sz="quarter" idx="10"/>
          </p:nvPr>
        </p:nvSpPr>
        <p:spPr>
          <a:xfrm>
            <a:off x="8472518" y="6572272"/>
            <a:ext cx="457200" cy="304800"/>
          </a:xfrm>
        </p:spPr>
        <p:txBody>
          <a:bodyPr/>
          <a:lstStyle/>
          <a:p>
            <a:fld id="{1A8F2F33-4B27-44F3-B385-0B7F5489DB2E}" type="slidenum">
              <a:rPr lang="en-GB" smtClean="0"/>
              <a:pPr/>
              <a:t>14</a:t>
            </a:fld>
            <a:endParaRPr lang="en-GB"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6" name="Rectangle 2"/>
          <p:cNvSpPr>
            <a:spLocks noGrp="1" noChangeArrowheads="1"/>
          </p:cNvSpPr>
          <p:nvPr>
            <p:ph type="title"/>
          </p:nvPr>
        </p:nvSpPr>
        <p:spPr/>
        <p:txBody>
          <a:bodyPr/>
          <a:lstStyle/>
          <a:p>
            <a:r>
              <a:rPr lang="nb-NO" dirty="0"/>
              <a:t>Storebrand Bank</a:t>
            </a:r>
            <a:r>
              <a:rPr lang="nb-NO" sz="2200" dirty="0"/>
              <a:t/>
            </a:r>
            <a:br>
              <a:rPr lang="nb-NO" sz="2200" dirty="0"/>
            </a:br>
            <a:r>
              <a:rPr lang="nb-NO" sz="2200" dirty="0"/>
              <a:t>- </a:t>
            </a:r>
            <a:r>
              <a:rPr lang="nb-NO" sz="2200" dirty="0" smtClean="0"/>
              <a:t>kostnadsbesparelser utvikler seg </a:t>
            </a:r>
            <a:r>
              <a:rPr lang="nb-NO" sz="2200" dirty="0" err="1" smtClean="0"/>
              <a:t>iht</a:t>
            </a:r>
            <a:r>
              <a:rPr lang="nb-NO" sz="2200" dirty="0" smtClean="0"/>
              <a:t> plan</a:t>
            </a:r>
            <a:endParaRPr lang="nb-NO" sz="2200" dirty="0"/>
          </a:p>
        </p:txBody>
      </p:sp>
      <p:sp>
        <p:nvSpPr>
          <p:cNvPr id="656387" name="Rectangle 3"/>
          <p:cNvSpPr>
            <a:spLocks noGrp="1" noChangeArrowheads="1"/>
          </p:cNvSpPr>
          <p:nvPr>
            <p:ph type="body" sz="half" idx="1"/>
          </p:nvPr>
        </p:nvSpPr>
        <p:spPr>
          <a:xfrm>
            <a:off x="1428728" y="2057400"/>
            <a:ext cx="3556000" cy="4114800"/>
          </a:xfrm>
        </p:spPr>
        <p:txBody>
          <a:bodyPr/>
          <a:lstStyle/>
          <a:p>
            <a:endParaRPr lang="nb-NO" sz="1600" dirty="0" smtClean="0"/>
          </a:p>
          <a:p>
            <a:r>
              <a:rPr lang="nb-NO" sz="1600" dirty="0" smtClean="0"/>
              <a:t>Kostnadsreduserende tiltak under gjennomføring</a:t>
            </a:r>
          </a:p>
          <a:p>
            <a:pPr lvl="1"/>
            <a:r>
              <a:rPr lang="nb-NO" sz="1400" dirty="0" err="1" smtClean="0"/>
              <a:t>Nedbemmaning</a:t>
            </a:r>
            <a:endParaRPr lang="nb-NO" sz="1400" dirty="0" smtClean="0"/>
          </a:p>
          <a:p>
            <a:pPr lvl="1"/>
            <a:r>
              <a:rPr lang="nb-NO" sz="1400" dirty="0" smtClean="0"/>
              <a:t>Flytting av oppgaver til Servicesenter </a:t>
            </a:r>
            <a:r>
              <a:rPr lang="nb-NO" sz="1400" dirty="0" err="1" smtClean="0"/>
              <a:t>Storebrand</a:t>
            </a:r>
            <a:r>
              <a:rPr lang="nb-NO" sz="1400" dirty="0" smtClean="0"/>
              <a:t> </a:t>
            </a:r>
            <a:r>
              <a:rPr lang="nb-NO" sz="1400" dirty="0" err="1" smtClean="0"/>
              <a:t>Baltic</a:t>
            </a:r>
            <a:endParaRPr lang="nb-NO" sz="1400" dirty="0" smtClean="0"/>
          </a:p>
          <a:p>
            <a:pPr lvl="1"/>
            <a:r>
              <a:rPr lang="nb-NO" sz="1400" dirty="0" smtClean="0"/>
              <a:t>Samlokalisere Ring kontorer</a:t>
            </a:r>
          </a:p>
          <a:p>
            <a:pPr lvl="1"/>
            <a:r>
              <a:rPr lang="nb-NO" sz="1400" dirty="0" smtClean="0"/>
              <a:t>Sanering og forenkling av IT struktur</a:t>
            </a:r>
          </a:p>
          <a:p>
            <a:r>
              <a:rPr lang="nb-NO" sz="1600" dirty="0" smtClean="0"/>
              <a:t>Kuttet 23 årsverk i 4 kvartal</a:t>
            </a:r>
          </a:p>
          <a:p>
            <a:r>
              <a:rPr lang="nb-NO" sz="1600" dirty="0" smtClean="0"/>
              <a:t>Omstillingskostnader 2009 -12 millioner</a:t>
            </a:r>
          </a:p>
          <a:p>
            <a:pPr>
              <a:buFont typeface="Wingdings" pitchFamily="2" charset="2"/>
              <a:buNone/>
            </a:pPr>
            <a:endParaRPr lang="nb-NO" sz="1600" dirty="0"/>
          </a:p>
        </p:txBody>
      </p:sp>
      <p:graphicFrame>
        <p:nvGraphicFramePr>
          <p:cNvPr id="656396" name="Object 12"/>
          <p:cNvGraphicFramePr>
            <a:graphicFrameLocks noChangeAspect="1"/>
          </p:cNvGraphicFramePr>
          <p:nvPr/>
        </p:nvGraphicFramePr>
        <p:xfrm>
          <a:off x="5451504" y="2546350"/>
          <a:ext cx="3263900" cy="2178050"/>
        </p:xfrm>
        <a:graphic>
          <a:graphicData uri="http://schemas.openxmlformats.org/presentationml/2006/ole">
            <p:oleObj spid="_x0000_s714754" name="Chart" r:id="rId4" imgW="6095905" imgH="4067223" progId="MSGraph.Chart.8">
              <p:embed followColorScheme="full"/>
            </p:oleObj>
          </a:graphicData>
        </a:graphic>
      </p:graphicFrame>
      <p:sp>
        <p:nvSpPr>
          <p:cNvPr id="656397" name="Text Box 13"/>
          <p:cNvSpPr txBox="1">
            <a:spLocks noChangeArrowheads="1"/>
          </p:cNvSpPr>
          <p:nvPr/>
        </p:nvSpPr>
        <p:spPr bwMode="auto">
          <a:xfrm>
            <a:off x="5954742" y="4508500"/>
            <a:ext cx="863600" cy="369332"/>
          </a:xfrm>
          <a:prstGeom prst="rect">
            <a:avLst/>
          </a:prstGeom>
          <a:noFill/>
          <a:ln w="9525">
            <a:noFill/>
            <a:miter lim="800000"/>
            <a:headEnd/>
            <a:tailEnd/>
          </a:ln>
          <a:effectLst/>
        </p:spPr>
        <p:txBody>
          <a:bodyPr>
            <a:spAutoFit/>
          </a:bodyPr>
          <a:lstStyle/>
          <a:p>
            <a:pPr algn="ctr">
              <a:spcBef>
                <a:spcPct val="50000"/>
              </a:spcBef>
            </a:pPr>
            <a:r>
              <a:rPr lang="nb-NO" sz="900" dirty="0" smtClean="0"/>
              <a:t>Kostnader 2009</a:t>
            </a:r>
            <a:endParaRPr lang="nb-NO" sz="900" dirty="0"/>
          </a:p>
        </p:txBody>
      </p:sp>
      <p:sp>
        <p:nvSpPr>
          <p:cNvPr id="656398" name="Text Box 14"/>
          <p:cNvSpPr txBox="1">
            <a:spLocks noChangeArrowheads="1"/>
          </p:cNvSpPr>
          <p:nvPr/>
        </p:nvSpPr>
        <p:spPr bwMode="auto">
          <a:xfrm>
            <a:off x="6794550" y="4576763"/>
            <a:ext cx="1008063" cy="369332"/>
          </a:xfrm>
          <a:prstGeom prst="rect">
            <a:avLst/>
          </a:prstGeom>
          <a:noFill/>
          <a:ln w="9525">
            <a:noFill/>
            <a:miter lim="800000"/>
            <a:headEnd/>
            <a:tailEnd/>
          </a:ln>
          <a:effectLst/>
        </p:spPr>
        <p:txBody>
          <a:bodyPr>
            <a:spAutoFit/>
          </a:bodyPr>
          <a:lstStyle/>
          <a:p>
            <a:pPr algn="ctr">
              <a:spcBef>
                <a:spcPct val="50000"/>
              </a:spcBef>
            </a:pPr>
            <a:r>
              <a:rPr lang="nb-NO" sz="900" dirty="0"/>
              <a:t>Målsatt kostnadskutt</a:t>
            </a:r>
          </a:p>
        </p:txBody>
      </p:sp>
      <p:sp>
        <p:nvSpPr>
          <p:cNvPr id="656399" name="Text Box 15"/>
          <p:cNvSpPr txBox="1">
            <a:spLocks noChangeArrowheads="1"/>
          </p:cNvSpPr>
          <p:nvPr/>
        </p:nvSpPr>
        <p:spPr bwMode="auto">
          <a:xfrm>
            <a:off x="7659737" y="4519613"/>
            <a:ext cx="1006475" cy="369332"/>
          </a:xfrm>
          <a:prstGeom prst="rect">
            <a:avLst/>
          </a:prstGeom>
          <a:noFill/>
          <a:ln w="9525">
            <a:noFill/>
            <a:miter lim="800000"/>
            <a:headEnd/>
            <a:tailEnd/>
          </a:ln>
          <a:effectLst/>
        </p:spPr>
        <p:txBody>
          <a:bodyPr>
            <a:spAutoFit/>
          </a:bodyPr>
          <a:lstStyle/>
          <a:p>
            <a:pPr algn="ctr">
              <a:spcBef>
                <a:spcPct val="50000"/>
              </a:spcBef>
            </a:pPr>
            <a:r>
              <a:rPr lang="nb-NO" sz="900" dirty="0"/>
              <a:t>Kostnadsbase etter kutt</a:t>
            </a:r>
          </a:p>
        </p:txBody>
      </p:sp>
      <p:sp>
        <p:nvSpPr>
          <p:cNvPr id="8" name="Plassholder for lysbildenummer 15"/>
          <p:cNvSpPr>
            <a:spLocks noGrp="1"/>
          </p:cNvSpPr>
          <p:nvPr>
            <p:ph type="sldNum" sz="quarter" idx="10"/>
          </p:nvPr>
        </p:nvSpPr>
        <p:spPr>
          <a:xfrm>
            <a:off x="8472518" y="6572272"/>
            <a:ext cx="457200" cy="304800"/>
          </a:xfrm>
        </p:spPr>
        <p:txBody>
          <a:bodyPr/>
          <a:lstStyle/>
          <a:p>
            <a:fld id="{1A8F2F33-4B27-44F3-B385-0B7F5489DB2E}" type="slidenum">
              <a:rPr lang="en-GB" smtClean="0"/>
              <a:pPr/>
              <a:t>15</a:t>
            </a:fld>
            <a:endParaRPr lang="en-GB"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0439" name="Group 199"/>
          <p:cNvGraphicFramePr>
            <a:graphicFrameLocks noGrp="1"/>
          </p:cNvGraphicFramePr>
          <p:nvPr/>
        </p:nvGraphicFramePr>
        <p:xfrm>
          <a:off x="1143000" y="2005013"/>
          <a:ext cx="7605713" cy="2145275"/>
        </p:xfrm>
        <a:graphic>
          <a:graphicData uri="http://schemas.openxmlformats.org/drawingml/2006/table">
            <a:tbl>
              <a:tblPr/>
              <a:tblGrid>
                <a:gridCol w="2357438"/>
                <a:gridCol w="642937"/>
                <a:gridCol w="860425"/>
                <a:gridCol w="711200"/>
                <a:gridCol w="785813"/>
                <a:gridCol w="808037"/>
                <a:gridCol w="719138"/>
                <a:gridCol w="720725"/>
              </a:tblGrid>
              <a:tr h="66675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Arial" charset="0"/>
                          <a:cs typeface="Arial" charset="0"/>
                        </a:rPr>
                        <a:t> NOK mill.</a:t>
                      </a:r>
                      <a:endParaRPr kumimoji="0" lang="nb-NO" sz="1000" b="1" i="0" u="none" strike="noStrike" cap="none" normalizeH="0" baseline="0" dirty="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nb-NO" sz="1000" b="1" i="0" u="none" strike="noStrike" cap="none" normalizeH="0" baseline="0" smtClean="0">
                          <a:ln>
                            <a:noFill/>
                          </a:ln>
                          <a:solidFill>
                            <a:schemeClr val="tx1"/>
                          </a:solidFill>
                          <a:effectLst/>
                          <a:latin typeface="Arial" charset="0"/>
                          <a:cs typeface="Arial" charset="0"/>
                        </a:rPr>
                        <a:t>Kollektiv</a:t>
                      </a:r>
                      <a:br>
                        <a:rPr kumimoji="0" lang="nb-NO" sz="1000" b="1" i="0" u="none" strike="noStrike" cap="none" normalizeH="0" baseline="0" smtClean="0">
                          <a:ln>
                            <a:noFill/>
                          </a:ln>
                          <a:solidFill>
                            <a:schemeClr val="tx1"/>
                          </a:solidFill>
                          <a:effectLst/>
                          <a:latin typeface="Arial" charset="0"/>
                          <a:cs typeface="Arial" charset="0"/>
                        </a:rPr>
                      </a:br>
                      <a:r>
                        <a:rPr kumimoji="0" lang="nb-NO" sz="1000" b="1" i="0" u="none" strike="noStrike" cap="none" normalizeH="0" baseline="0" smtClean="0">
                          <a:ln>
                            <a:noFill/>
                          </a:ln>
                          <a:solidFill>
                            <a:schemeClr val="tx1"/>
                          </a:solidFill>
                          <a:effectLst/>
                          <a:latin typeface="Arial" charset="0"/>
                          <a:cs typeface="Arial" charset="0"/>
                        </a:rPr>
                        <a:t>ytelse *</a:t>
                      </a:r>
                      <a:endParaRPr kumimoji="0" lang="nb-NO" sz="1000" b="1" i="0" u="none" strike="noStrike" cap="none" normalizeH="0" baseline="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nb-NO" sz="1000" b="1" i="0" u="none" strike="noStrike" cap="none" normalizeH="0" baseline="0" smtClean="0">
                          <a:ln>
                            <a:noFill/>
                          </a:ln>
                          <a:solidFill>
                            <a:schemeClr val="tx1"/>
                          </a:solidFill>
                          <a:effectLst/>
                          <a:latin typeface="Arial" charset="0"/>
                          <a:cs typeface="Arial" charset="0"/>
                        </a:rPr>
                        <a:t>Kollektiv</a:t>
                      </a:r>
                      <a:br>
                        <a:rPr kumimoji="0" lang="nb-NO" sz="1000" b="1" i="0" u="none" strike="noStrike" cap="none" normalizeH="0" baseline="0" smtClean="0">
                          <a:ln>
                            <a:noFill/>
                          </a:ln>
                          <a:solidFill>
                            <a:schemeClr val="tx1"/>
                          </a:solidFill>
                          <a:effectLst/>
                          <a:latin typeface="Arial" charset="0"/>
                          <a:cs typeface="Arial" charset="0"/>
                        </a:rPr>
                      </a:br>
                      <a:r>
                        <a:rPr kumimoji="0" lang="nb-NO" sz="1000" b="1" i="0" u="none" strike="noStrike" cap="none" normalizeH="0" baseline="0" smtClean="0">
                          <a:ln>
                            <a:noFill/>
                          </a:ln>
                          <a:solidFill>
                            <a:schemeClr val="tx1"/>
                          </a:solidFill>
                          <a:effectLst/>
                          <a:latin typeface="Arial" charset="0"/>
                          <a:cs typeface="Arial" charset="0"/>
                        </a:rPr>
                        <a:t>investerings-</a:t>
                      </a:r>
                      <a:br>
                        <a:rPr kumimoji="0" lang="nb-NO" sz="1000" b="1" i="0" u="none" strike="noStrike" cap="none" normalizeH="0" baseline="0" smtClean="0">
                          <a:ln>
                            <a:noFill/>
                          </a:ln>
                          <a:solidFill>
                            <a:schemeClr val="tx1"/>
                          </a:solidFill>
                          <a:effectLst/>
                          <a:latin typeface="Arial" charset="0"/>
                          <a:cs typeface="Arial" charset="0"/>
                        </a:rPr>
                      </a:br>
                      <a:r>
                        <a:rPr kumimoji="0" lang="nb-NO" sz="1000" b="1" i="0" u="none" strike="noStrike" cap="none" normalizeH="0" baseline="0" smtClean="0">
                          <a:ln>
                            <a:noFill/>
                          </a:ln>
                          <a:solidFill>
                            <a:schemeClr val="tx1"/>
                          </a:solidFill>
                          <a:effectLst/>
                          <a:latin typeface="Arial" charset="0"/>
                          <a:cs typeface="Arial" charset="0"/>
                        </a:rPr>
                        <a:t>valg og</a:t>
                      </a:r>
                      <a:br>
                        <a:rPr kumimoji="0" lang="nb-NO" sz="1000" b="1" i="0" u="none" strike="noStrike" cap="none" normalizeH="0" baseline="0" smtClean="0">
                          <a:ln>
                            <a:noFill/>
                          </a:ln>
                          <a:solidFill>
                            <a:schemeClr val="tx1"/>
                          </a:solidFill>
                          <a:effectLst/>
                          <a:latin typeface="Arial" charset="0"/>
                          <a:cs typeface="Arial" charset="0"/>
                        </a:rPr>
                      </a:br>
                      <a:r>
                        <a:rPr kumimoji="0" lang="nb-NO" sz="1000" b="1" i="0" u="none" strike="noStrike" cap="none" normalizeH="0" baseline="0" smtClean="0">
                          <a:ln>
                            <a:noFill/>
                          </a:ln>
                          <a:solidFill>
                            <a:schemeClr val="tx1"/>
                          </a:solidFill>
                          <a:effectLst/>
                          <a:latin typeface="Arial" charset="0"/>
                          <a:cs typeface="Arial" charset="0"/>
                        </a:rPr>
                        <a:t>unit linked* </a:t>
                      </a:r>
                      <a:endParaRPr kumimoji="0" lang="nb-NO" sz="1000" b="1" i="0" u="none" strike="noStrike" cap="none" normalizeH="0" baseline="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nb-NO" sz="1000" b="1" i="0" u="none" strike="noStrike" cap="none" normalizeH="0" baseline="0" smtClean="0">
                          <a:ln>
                            <a:noFill/>
                          </a:ln>
                          <a:solidFill>
                            <a:schemeClr val="tx1"/>
                          </a:solidFill>
                          <a:effectLst/>
                          <a:latin typeface="Arial" charset="0"/>
                          <a:cs typeface="Arial" charset="0"/>
                        </a:rPr>
                        <a:t>Risiko-</a:t>
                      </a:r>
                      <a:br>
                        <a:rPr kumimoji="0" lang="nb-NO" sz="1000" b="1" i="0" u="none" strike="noStrike" cap="none" normalizeH="0" baseline="0" smtClean="0">
                          <a:ln>
                            <a:noFill/>
                          </a:ln>
                          <a:solidFill>
                            <a:schemeClr val="tx1"/>
                          </a:solidFill>
                          <a:effectLst/>
                          <a:latin typeface="Arial" charset="0"/>
                          <a:cs typeface="Arial" charset="0"/>
                        </a:rPr>
                      </a:br>
                      <a:r>
                        <a:rPr kumimoji="0" lang="nb-NO" sz="1000" b="1" i="0" u="none" strike="noStrike" cap="none" normalizeH="0" baseline="0" smtClean="0">
                          <a:ln>
                            <a:noFill/>
                          </a:ln>
                          <a:solidFill>
                            <a:schemeClr val="tx1"/>
                          </a:solidFill>
                          <a:effectLst/>
                          <a:latin typeface="Arial" charset="0"/>
                          <a:cs typeface="Arial" charset="0"/>
                        </a:rPr>
                        <a:t>produkter</a:t>
                      </a:r>
                      <a:endParaRPr kumimoji="0" lang="nb-NO" sz="1000" b="1" i="0" u="none" strike="noStrike" cap="none" normalizeH="0" baseline="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nb-NO" sz="1000" b="1" i="0" u="none" strike="noStrike" cap="none" normalizeH="0" baseline="0" smtClean="0">
                          <a:ln>
                            <a:noFill/>
                          </a:ln>
                          <a:solidFill>
                            <a:schemeClr val="tx1"/>
                          </a:solidFill>
                          <a:effectLst/>
                          <a:latin typeface="Arial" charset="0"/>
                          <a:cs typeface="Arial" charset="0"/>
                        </a:rPr>
                        <a:t>Individual og</a:t>
                      </a:r>
                    </a:p>
                    <a:p>
                      <a:pPr marL="0" marR="0" lvl="0" indent="0" algn="ctr" defTabSz="914400" rtl="0" eaLnBrk="1" fontAlgn="b" latinLnBrk="0" hangingPunct="1">
                        <a:lnSpc>
                          <a:spcPct val="100000"/>
                        </a:lnSpc>
                        <a:spcBef>
                          <a:spcPct val="0"/>
                        </a:spcBef>
                        <a:spcAft>
                          <a:spcPct val="0"/>
                        </a:spcAft>
                        <a:buClrTx/>
                        <a:buSzTx/>
                        <a:buFontTx/>
                        <a:buNone/>
                        <a:tabLst/>
                      </a:pPr>
                      <a:r>
                        <a:rPr kumimoji="0" lang="nb-NO" sz="1000" b="1" i="0" u="none" strike="noStrike" cap="none" normalizeH="0" baseline="0" smtClean="0">
                          <a:ln>
                            <a:noFill/>
                          </a:ln>
                          <a:solidFill>
                            <a:schemeClr val="tx1"/>
                          </a:solidFill>
                          <a:effectLst/>
                          <a:latin typeface="Arial" charset="0"/>
                          <a:cs typeface="Arial" charset="0"/>
                        </a:rPr>
                        <a:t>Fripoliser**</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nb-NO" sz="1000" b="1" i="0" u="none" strike="noStrike" cap="none" normalizeH="0" baseline="0" smtClean="0">
                          <a:ln>
                            <a:noFill/>
                          </a:ln>
                          <a:solidFill>
                            <a:schemeClr val="tx1"/>
                          </a:solidFill>
                          <a:effectLst/>
                          <a:latin typeface="Arial" charset="0"/>
                          <a:cs typeface="Arial" charset="0"/>
                        </a:rPr>
                        <a:t>Selskaps-</a:t>
                      </a:r>
                      <a:br>
                        <a:rPr kumimoji="0" lang="nb-NO" sz="1000" b="1" i="0" u="none" strike="noStrike" cap="none" normalizeH="0" baseline="0" smtClean="0">
                          <a:ln>
                            <a:noFill/>
                          </a:ln>
                          <a:solidFill>
                            <a:schemeClr val="tx1"/>
                          </a:solidFill>
                          <a:effectLst/>
                          <a:latin typeface="Arial" charset="0"/>
                          <a:cs typeface="Arial" charset="0"/>
                        </a:rPr>
                      </a:br>
                      <a:r>
                        <a:rPr kumimoji="0" lang="nb-NO" sz="1000" b="1" i="0" u="none" strike="noStrike" cap="none" normalizeH="0" baseline="0" smtClean="0">
                          <a:ln>
                            <a:noFill/>
                          </a:ln>
                          <a:solidFill>
                            <a:schemeClr val="tx1"/>
                          </a:solidFill>
                          <a:effectLst/>
                          <a:latin typeface="Arial" charset="0"/>
                          <a:cs typeface="Arial" charset="0"/>
                        </a:rPr>
                        <a:t>portefølje</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Arial" charset="0"/>
                          <a:cs typeface="Arial" charset="0"/>
                        </a:rPr>
                        <a:t>Sum </a:t>
                      </a:r>
                    </a:p>
                    <a:p>
                      <a:pPr marL="0" marR="0" lvl="0" indent="0" algn="ctr" defTabSz="914400" rtl="0" eaLnBrk="1" fontAlgn="b"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Arial" charset="0"/>
                          <a:cs typeface="Arial" charset="0"/>
                        </a:rPr>
                        <a:t>4. Kvartal</a:t>
                      </a:r>
                      <a:endParaRPr kumimoji="0" lang="nb-NO" sz="1000" b="1" i="0" u="none" strike="noStrike" cap="none" normalizeH="0" baseline="0" dirty="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Arial" charset="0"/>
                          <a:cs typeface="Arial" charset="0"/>
                        </a:rPr>
                        <a:t>2009</a:t>
                      </a:r>
                      <a:endParaRPr kumimoji="0" lang="nb-NO" sz="1000" b="1" i="0" u="none" strike="noStrike" cap="none" normalizeH="0" baseline="0" dirty="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13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Arial" charset="0"/>
                          <a:cs typeface="Arial" charset="0"/>
                        </a:rPr>
                        <a:t>Administrasjonsresultat</a:t>
                      </a:r>
                      <a:endParaRPr kumimoji="0" lang="nb-NO" sz="1000" b="0" i="0" u="none" strike="noStrike" cap="none" normalizeH="0" baseline="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-10</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-6</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Tx/>
                        <a:buSzTx/>
                        <a:buFontTx/>
                        <a:buChar char="-"/>
                        <a:tabLst/>
                      </a:pPr>
                      <a:r>
                        <a:rPr kumimoji="0" lang="nb-NO" sz="1000" b="0" i="0" u="none" strike="noStrike" cap="none" normalizeH="0" baseline="0" dirty="0" smtClean="0">
                          <a:ln>
                            <a:noFill/>
                          </a:ln>
                          <a:solidFill>
                            <a:schemeClr val="tx1"/>
                          </a:solidFill>
                          <a:effectLst/>
                          <a:latin typeface="Arial" charset="0"/>
                        </a:rPr>
                        <a:t>8</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5</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endParaRPr kumimoji="0" lang="nb-NO" sz="1000" b="0" i="0" u="none" strike="noStrike" cap="none" normalizeH="0" baseline="0" dirty="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cs typeface="Arial" charset="0"/>
                        </a:rPr>
                        <a:t>-19</a:t>
                      </a:r>
                      <a:endParaRPr kumimoji="0" lang="nb-NO" sz="1000" b="0" i="0" u="none" strike="noStrike" cap="none" normalizeH="0" baseline="0" dirty="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-169</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Arial" charset="0"/>
                          <a:cs typeface="Arial" charset="0"/>
                        </a:rPr>
                        <a:t>Risikoresultat </a:t>
                      </a:r>
                      <a:endParaRPr kumimoji="0" lang="nb-NO" sz="1000" b="0" i="0" u="none" strike="noStrike" cap="none" normalizeH="0" baseline="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6</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endParaRPr kumimoji="0" lang="nb-NO" sz="1000" b="0" i="0" u="none" strike="noStrike" cap="none" normalizeH="0" baseline="0" dirty="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54</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1</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endParaRPr kumimoji="0" lang="nb-NO" sz="1000" b="0" i="0" u="none" strike="noStrike" cap="none" normalizeH="0" baseline="0" dirty="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61</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229</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Arial" charset="0"/>
                        </a:rPr>
                        <a:t>Finansresultat</a:t>
                      </a:r>
                      <a:r>
                        <a:rPr kumimoji="0" lang="nb-NO" sz="1000" b="0" i="0" u="none" strike="noStrike" cap="none" normalizeH="0" baseline="30000" smtClean="0">
                          <a:ln>
                            <a:noFill/>
                          </a:ln>
                          <a:solidFill>
                            <a:schemeClr val="tx1"/>
                          </a:solidFill>
                          <a:effectLst/>
                          <a:latin typeface="Arial" charset="0"/>
                        </a:rPr>
                        <a:t>1</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endParaRPr kumimoji="0" lang="nb-NO" sz="1000" b="0" i="0" u="none" strike="noStrike" cap="none" normalizeH="0" baseline="0" dirty="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-2</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10</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17</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-9</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17</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201</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Arial" charset="0"/>
                          <a:cs typeface="Arial" charset="0"/>
                        </a:rPr>
                        <a:t>Pris på rentegaranti og fortjeneste risiko</a:t>
                      </a:r>
                      <a:endParaRPr kumimoji="0" lang="nb-NO" sz="1000" b="0" i="0" u="none" strike="noStrike" cap="none" normalizeH="0" baseline="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cs typeface="Arial" charset="0"/>
                        </a:rPr>
                        <a:t> 125</a:t>
                      </a:r>
                      <a:endParaRPr kumimoji="0" lang="nb-NO" sz="1000" b="0" i="0" u="none" strike="noStrike" cap="none" normalizeH="0" baseline="0" dirty="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endParaRPr kumimoji="0" lang="nb-NO" sz="1000" b="0" i="0" u="none" strike="noStrike" cap="none" normalizeH="0" baseline="0" dirty="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endParaRPr kumimoji="0" lang="nb-NO" sz="1000" b="0" i="0" u="none" strike="noStrike" cap="none" normalizeH="0" baseline="0" dirty="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endParaRPr kumimoji="0" lang="nb-NO" sz="1000" b="0" i="0" u="none" strike="noStrike" cap="none" normalizeH="0" baseline="0" dirty="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endParaRPr kumimoji="0" lang="nb-NO" sz="1000" b="0" i="0" u="none" strike="noStrike" cap="none" normalizeH="0" baseline="0" dirty="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125</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478</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Arial" charset="0"/>
                          <a:cs typeface="Arial" charset="0"/>
                        </a:rPr>
                        <a:t>Øvrig</a:t>
                      </a:r>
                      <a:endParaRPr kumimoji="0" lang="nb-NO" sz="1000" b="0" i="0" u="none" strike="noStrike" cap="none" normalizeH="0" baseline="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3</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endParaRPr kumimoji="0" lang="nb-NO" sz="1000" b="0" i="0" u="none" strike="noStrike" cap="none" normalizeH="0" baseline="0" dirty="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endParaRPr kumimoji="0" lang="nb-NO" sz="1000" b="0" i="0" u="none" strike="noStrike" cap="none" normalizeH="0" baseline="0" dirty="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endParaRPr kumimoji="0" lang="nb-NO" sz="1000" b="0" i="0" u="none" strike="noStrike" cap="none" normalizeH="0" baseline="0" dirty="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5</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9</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20</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nb-NO" sz="1000" b="1" i="0" u="none" strike="noStrike" cap="none" normalizeH="0" baseline="0" smtClean="0">
                          <a:ln>
                            <a:noFill/>
                          </a:ln>
                          <a:solidFill>
                            <a:schemeClr val="tx1"/>
                          </a:solidFill>
                          <a:effectLst/>
                          <a:latin typeface="Arial" charset="0"/>
                          <a:cs typeface="Arial" charset="0"/>
                        </a:rPr>
                        <a:t>Resultat for norsk livvirksomhet</a:t>
                      </a:r>
                      <a:endParaRPr kumimoji="0" lang="nb-NO" sz="1000" b="1" i="0" u="none" strike="noStrike" cap="none" normalizeH="0" baseline="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Arial" charset="0"/>
                        </a:rPr>
                        <a:t>125</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Arial" charset="0"/>
                        </a:rPr>
                        <a:t>-8</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Arial" charset="0"/>
                          <a:cs typeface="Arial" charset="0"/>
                        </a:rPr>
                        <a:t>56</a:t>
                      </a:r>
                      <a:endParaRPr kumimoji="0" lang="nb-NO" sz="1000" b="1" i="0" u="none" strike="noStrike" cap="none" normalizeH="0" baseline="0" dirty="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Arial" charset="0"/>
                        </a:rPr>
                        <a:t>24</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Arial" charset="0"/>
                        </a:rPr>
                        <a:t>-4</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1" i="0" u="none" strike="noStrike" cap="none" normalizeH="0" baseline="0" dirty="0" smtClean="0">
                          <a:ln>
                            <a:noFill/>
                          </a:ln>
                          <a:solidFill>
                            <a:schemeClr val="tx1"/>
                          </a:solidFill>
                          <a:effectLst/>
                          <a:latin typeface="Arial" charset="0"/>
                        </a:rPr>
                        <a:t>193</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Verdana" pitchFamily="34" charset="0"/>
                        </a:rPr>
                        <a:t>759</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329" name="TekstSylinder 89"/>
          <p:cNvSpPr txBox="1">
            <a:spLocks noChangeArrowheads="1"/>
          </p:cNvSpPr>
          <p:nvPr/>
        </p:nvSpPr>
        <p:spPr bwMode="auto">
          <a:xfrm>
            <a:off x="1258888" y="6159500"/>
            <a:ext cx="1398587" cy="365125"/>
          </a:xfrm>
          <a:prstGeom prst="rect">
            <a:avLst/>
          </a:prstGeom>
          <a:noFill/>
          <a:ln w="9525">
            <a:noFill/>
            <a:miter lim="800000"/>
            <a:headEnd/>
            <a:tailEnd/>
          </a:ln>
        </p:spPr>
        <p:txBody>
          <a:bodyPr wrap="none">
            <a:spAutoFit/>
          </a:bodyPr>
          <a:lstStyle/>
          <a:p>
            <a:r>
              <a:rPr lang="nb-NO" sz="900"/>
              <a:t>* Fee basert</a:t>
            </a:r>
          </a:p>
          <a:p>
            <a:r>
              <a:rPr lang="nb-NO" sz="900"/>
              <a:t>** Overskuddsdeling</a:t>
            </a:r>
          </a:p>
        </p:txBody>
      </p:sp>
      <p:sp>
        <p:nvSpPr>
          <p:cNvPr id="10330" name="Rectangle 5"/>
          <p:cNvSpPr txBox="1">
            <a:spLocks noChangeArrowheads="1"/>
          </p:cNvSpPr>
          <p:nvPr/>
        </p:nvSpPr>
        <p:spPr bwMode="auto">
          <a:xfrm>
            <a:off x="1447800" y="476250"/>
            <a:ext cx="6508750" cy="1143000"/>
          </a:xfrm>
          <a:prstGeom prst="rect">
            <a:avLst/>
          </a:prstGeom>
          <a:noFill/>
          <a:ln w="9525">
            <a:noFill/>
            <a:miter lim="800000"/>
            <a:headEnd/>
            <a:tailEnd/>
          </a:ln>
        </p:spPr>
        <p:txBody>
          <a:bodyPr anchor="b"/>
          <a:lstStyle/>
          <a:p>
            <a:r>
              <a:rPr lang="nb-NO" sz="2200" dirty="0"/>
              <a:t>Liv og Pensjon Norge </a:t>
            </a:r>
            <a:br>
              <a:rPr lang="nb-NO" sz="2200" dirty="0"/>
            </a:br>
            <a:r>
              <a:rPr lang="nb-NO" sz="2200" dirty="0"/>
              <a:t>- </a:t>
            </a:r>
            <a:r>
              <a:rPr lang="nb-NO" sz="2200" dirty="0" smtClean="0"/>
              <a:t>bygging av kundebuffere prioritert</a:t>
            </a:r>
            <a:endParaRPr lang="en-US" sz="2200" dirty="0">
              <a:solidFill>
                <a:schemeClr val="tx2"/>
              </a:solidFill>
            </a:endParaRPr>
          </a:p>
        </p:txBody>
      </p:sp>
      <p:graphicFrame>
        <p:nvGraphicFramePr>
          <p:cNvPr id="10414" name="Group 174"/>
          <p:cNvGraphicFramePr>
            <a:graphicFrameLocks noGrp="1"/>
          </p:cNvGraphicFramePr>
          <p:nvPr/>
        </p:nvGraphicFramePr>
        <p:xfrm>
          <a:off x="1143000" y="4437063"/>
          <a:ext cx="7605713" cy="531813"/>
        </p:xfrm>
        <a:graphic>
          <a:graphicData uri="http://schemas.openxmlformats.org/drawingml/2006/table">
            <a:tbl>
              <a:tblPr/>
              <a:tblGrid>
                <a:gridCol w="2357438"/>
                <a:gridCol w="642937"/>
                <a:gridCol w="873125"/>
                <a:gridCol w="698500"/>
                <a:gridCol w="785813"/>
                <a:gridCol w="808037"/>
                <a:gridCol w="719138"/>
                <a:gridCol w="720725"/>
              </a:tblGrid>
              <a:tr h="28733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Investerte midler (NOK mrd.)</a:t>
                      </a:r>
                      <a:r>
                        <a:rPr kumimoji="0" lang="nb-NO" sz="1000" b="0" i="0" u="none" strike="noStrike" cap="none" normalizeH="0" baseline="60000" dirty="0" smtClean="0">
                          <a:ln>
                            <a:noFill/>
                          </a:ln>
                          <a:solidFill>
                            <a:schemeClr val="tx1"/>
                          </a:solidFill>
                          <a:effectLst/>
                          <a:latin typeface="Arial" charset="0"/>
                        </a:rPr>
                        <a:t>1</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Arial" charset="0"/>
                        </a:rPr>
                        <a:t>78</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15</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3</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80</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9</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185</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endParaRPr kumimoji="0" lang="nb-NO" sz="1000" b="0" i="0" u="none" strike="noStrike" cap="none" normalizeH="0" baseline="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smtClean="0">
                          <a:ln>
                            <a:noFill/>
                          </a:ln>
                          <a:solidFill>
                            <a:schemeClr val="tx1"/>
                          </a:solidFill>
                          <a:effectLst/>
                          <a:latin typeface="Arial" charset="0"/>
                        </a:rPr>
                        <a:t>Endring investerte midler (NOK mrd.)</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0</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2</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-1</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1</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-1</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rPr>
                        <a:t>1</a:t>
                      </a: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endParaRPr kumimoji="0" lang="nb-NO" sz="1000" b="0" i="0" u="none" strike="noStrike" cap="none" normalizeH="0" baseline="0" smtClean="0">
                        <a:ln>
                          <a:noFill/>
                        </a:ln>
                        <a:solidFill>
                          <a:schemeClr val="tx1"/>
                        </a:solidFill>
                        <a:effectLst/>
                        <a:latin typeface="Arial" charset="0"/>
                      </a:endParaRPr>
                    </a:p>
                  </a:txBody>
                  <a:tcPr marL="36000" marR="36000" marT="36000" marB="360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373" name="Text Box 133"/>
          <p:cNvSpPr txBox="1">
            <a:spLocks noChangeArrowheads="1"/>
          </p:cNvSpPr>
          <p:nvPr/>
        </p:nvSpPr>
        <p:spPr bwMode="auto">
          <a:xfrm>
            <a:off x="1116013" y="5511800"/>
            <a:ext cx="7559675" cy="457200"/>
          </a:xfrm>
          <a:prstGeom prst="rect">
            <a:avLst/>
          </a:prstGeom>
          <a:noFill/>
          <a:ln w="9525">
            <a:noFill/>
            <a:miter lim="800000"/>
            <a:headEnd/>
            <a:tailEnd/>
          </a:ln>
          <a:effectLst/>
        </p:spPr>
        <p:txBody>
          <a:bodyPr>
            <a:spAutoFit/>
          </a:bodyPr>
          <a:lstStyle/>
          <a:p>
            <a:pPr marL="174625" indent="-174625">
              <a:spcBef>
                <a:spcPct val="50000"/>
              </a:spcBef>
              <a:buFont typeface="Wingdings" pitchFamily="2" charset="2"/>
              <a:buChar char="§"/>
            </a:pPr>
            <a:r>
              <a:rPr lang="nb-NO" sz="1200" dirty="0"/>
              <a:t>Verdijustert og bokført avkastning kundeporteføljer med rentegaranti: </a:t>
            </a:r>
            <a:r>
              <a:rPr lang="nb-NO" sz="1200" dirty="0" smtClean="0"/>
              <a:t>1,5% </a:t>
            </a:r>
            <a:r>
              <a:rPr lang="nb-NO" sz="1200" dirty="0"/>
              <a:t>i </a:t>
            </a:r>
            <a:r>
              <a:rPr lang="nb-NO" sz="1200" dirty="0" smtClean="0"/>
              <a:t>4. </a:t>
            </a:r>
            <a:r>
              <a:rPr lang="nb-NO" sz="1200" dirty="0"/>
              <a:t>kvartal,  </a:t>
            </a:r>
            <a:r>
              <a:rPr lang="nb-NO" sz="1200" dirty="0" smtClean="0"/>
              <a:t>4,6% for hele året</a:t>
            </a:r>
            <a:endParaRPr lang="nb-NO" sz="1200" dirty="0"/>
          </a:p>
        </p:txBody>
      </p:sp>
      <p:sp>
        <p:nvSpPr>
          <p:cNvPr id="10438" name="Text Box 198"/>
          <p:cNvSpPr txBox="1">
            <a:spLocks noChangeArrowheads="1"/>
          </p:cNvSpPr>
          <p:nvPr/>
        </p:nvSpPr>
        <p:spPr bwMode="auto">
          <a:xfrm>
            <a:off x="1042988" y="4149725"/>
            <a:ext cx="5257800" cy="228600"/>
          </a:xfrm>
          <a:prstGeom prst="rect">
            <a:avLst/>
          </a:prstGeom>
          <a:noFill/>
          <a:ln w="9525">
            <a:noFill/>
            <a:miter lim="800000"/>
            <a:headEnd/>
            <a:tailEnd/>
          </a:ln>
          <a:effectLst/>
        </p:spPr>
        <p:txBody>
          <a:bodyPr>
            <a:spAutoFit/>
          </a:bodyPr>
          <a:lstStyle/>
          <a:p>
            <a:pPr>
              <a:spcBef>
                <a:spcPct val="50000"/>
              </a:spcBef>
            </a:pPr>
            <a:r>
              <a:rPr lang="nb-NO" sz="900" baseline="30000"/>
              <a:t>1</a:t>
            </a:r>
            <a:r>
              <a:rPr lang="nb-NO" sz="900"/>
              <a:t>) Renteresultat og overskuddsdeling</a:t>
            </a:r>
          </a:p>
        </p:txBody>
      </p:sp>
      <p:sp>
        <p:nvSpPr>
          <p:cNvPr id="10441" name="Oval 201"/>
          <p:cNvSpPr>
            <a:spLocks noChangeArrowheads="1"/>
          </p:cNvSpPr>
          <p:nvPr/>
        </p:nvSpPr>
        <p:spPr bwMode="auto">
          <a:xfrm>
            <a:off x="6143636" y="3143248"/>
            <a:ext cx="415938" cy="357190"/>
          </a:xfrm>
          <a:prstGeom prst="ellipse">
            <a:avLst/>
          </a:prstGeom>
          <a:noFill/>
          <a:ln w="28575">
            <a:solidFill>
              <a:srgbClr val="FF3300"/>
            </a:solidFill>
            <a:round/>
            <a:headEnd/>
            <a:tailEnd/>
          </a:ln>
          <a:effectLst/>
        </p:spPr>
        <p:txBody>
          <a:bodyPr wrap="none" anchor="ctr"/>
          <a:lstStyle/>
          <a:p>
            <a:endParaRPr lang="nb-NO"/>
          </a:p>
        </p:txBody>
      </p:sp>
      <p:sp>
        <p:nvSpPr>
          <p:cNvPr id="10442" name="Oval 202"/>
          <p:cNvSpPr>
            <a:spLocks noChangeArrowheads="1"/>
          </p:cNvSpPr>
          <p:nvPr/>
        </p:nvSpPr>
        <p:spPr bwMode="auto">
          <a:xfrm>
            <a:off x="3786182" y="3357562"/>
            <a:ext cx="428628" cy="360362"/>
          </a:xfrm>
          <a:prstGeom prst="ellipse">
            <a:avLst/>
          </a:prstGeom>
          <a:noFill/>
          <a:ln w="28575">
            <a:solidFill>
              <a:srgbClr val="FF3300"/>
            </a:solidFill>
            <a:round/>
            <a:headEnd/>
            <a:tailEnd/>
          </a:ln>
          <a:effectLst/>
        </p:spPr>
        <p:txBody>
          <a:bodyPr wrap="none" anchor="ctr"/>
          <a:lstStyle/>
          <a:p>
            <a:endParaRPr lang="nb-NO"/>
          </a:p>
        </p:txBody>
      </p:sp>
      <p:sp>
        <p:nvSpPr>
          <p:cNvPr id="12" name="Oval 201"/>
          <p:cNvSpPr>
            <a:spLocks noChangeArrowheads="1"/>
          </p:cNvSpPr>
          <p:nvPr/>
        </p:nvSpPr>
        <p:spPr bwMode="auto">
          <a:xfrm>
            <a:off x="7643834" y="2643182"/>
            <a:ext cx="415938" cy="357190"/>
          </a:xfrm>
          <a:prstGeom prst="ellipse">
            <a:avLst/>
          </a:prstGeom>
          <a:noFill/>
          <a:ln w="28575">
            <a:solidFill>
              <a:srgbClr val="FF3300"/>
            </a:solidFill>
            <a:round/>
            <a:headEnd/>
            <a:tailEnd/>
          </a:ln>
          <a:effectLst/>
        </p:spPr>
        <p:txBody>
          <a:bodyPr wrap="none" anchor="ctr"/>
          <a:lstStyle/>
          <a:p>
            <a:endParaRPr lang="nb-NO"/>
          </a:p>
        </p:txBody>
      </p:sp>
      <p:sp>
        <p:nvSpPr>
          <p:cNvPr id="11" name="Plassholder for lysbildenummer 15"/>
          <p:cNvSpPr>
            <a:spLocks noGrp="1"/>
          </p:cNvSpPr>
          <p:nvPr>
            <p:ph type="sldNum" sz="quarter" idx="10"/>
          </p:nvPr>
        </p:nvSpPr>
        <p:spPr>
          <a:xfrm>
            <a:off x="8472518" y="6572272"/>
            <a:ext cx="457200" cy="304800"/>
          </a:xfrm>
        </p:spPr>
        <p:txBody>
          <a:bodyPr/>
          <a:lstStyle/>
          <a:p>
            <a:fld id="{1A8F2F33-4B27-44F3-B385-0B7F5489DB2E}" type="slidenum">
              <a:rPr lang="en-GB" smtClean="0"/>
              <a:pPr/>
              <a:t>16</a:t>
            </a:fld>
            <a:endParaRPr lang="en-GB"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4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1" grpId="0" animBg="1"/>
      <p:bldP spid="10442"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Objekt 15" hidden="1"/>
          <p:cNvGraphicFramePr>
            <a:graphicFrameLocks/>
          </p:cNvGraphicFramePr>
          <p:nvPr/>
        </p:nvGraphicFramePr>
        <p:xfrm>
          <a:off x="0" y="0"/>
          <a:ext cx="158750" cy="158750"/>
        </p:xfrm>
        <a:graphic>
          <a:graphicData uri="http://schemas.openxmlformats.org/presentationml/2006/ole">
            <p:oleObj spid="_x0000_s775170" name="think-cell Slide" r:id="rId17" imgW="0" imgH="0" progId="">
              <p:embed/>
            </p:oleObj>
          </a:graphicData>
        </a:graphic>
      </p:graphicFrame>
      <p:pic>
        <p:nvPicPr>
          <p:cNvPr id="40" name="Object 4"/>
          <p:cNvPicPr>
            <a:picLocks noChangeAspect="1" noChangeArrowheads="1"/>
          </p:cNvPicPr>
          <p:nvPr>
            <p:custDataLst>
              <p:tags r:id="rId2"/>
            </p:custDataLst>
          </p:nvPr>
        </p:nvPicPr>
        <p:blipFill>
          <a:blip r:embed="rId18" cstate="print"/>
          <a:srcRect/>
          <a:stretch>
            <a:fillRect/>
          </a:stretch>
        </p:blipFill>
        <p:spPr bwMode="auto">
          <a:xfrm>
            <a:off x="1450975" y="1468462"/>
            <a:ext cx="6388100" cy="2516187"/>
          </a:xfrm>
          <a:prstGeom prst="rect">
            <a:avLst/>
          </a:prstGeom>
          <a:noFill/>
          <a:ln w="9525">
            <a:miter lim="800000"/>
            <a:headEnd/>
            <a:tailEnd/>
          </a:ln>
          <a:effectLst/>
        </p:spPr>
      </p:pic>
      <p:pic>
        <p:nvPicPr>
          <p:cNvPr id="28" name="Object 3"/>
          <p:cNvPicPr>
            <a:picLocks noChangeAspect="1" noChangeArrowheads="1"/>
          </p:cNvPicPr>
          <p:nvPr>
            <p:custDataLst>
              <p:tags r:id="rId3"/>
            </p:custDataLst>
          </p:nvPr>
        </p:nvPicPr>
        <p:blipFill>
          <a:blip r:embed="rId19" cstate="print"/>
          <a:srcRect/>
          <a:stretch>
            <a:fillRect/>
          </a:stretch>
        </p:blipFill>
        <p:spPr bwMode="auto">
          <a:xfrm>
            <a:off x="1452563" y="4413274"/>
            <a:ext cx="6405562" cy="2516188"/>
          </a:xfrm>
          <a:prstGeom prst="rect">
            <a:avLst/>
          </a:prstGeom>
          <a:noFill/>
          <a:ln w="9525">
            <a:miter lim="800000"/>
            <a:headEnd/>
            <a:tailEnd/>
          </a:ln>
          <a:effectLst/>
        </p:spPr>
      </p:pic>
      <p:pic>
        <p:nvPicPr>
          <p:cNvPr id="41" name="Object 5"/>
          <p:cNvPicPr>
            <a:picLocks noChangeAspect="1" noChangeArrowheads="1"/>
          </p:cNvPicPr>
          <p:nvPr>
            <p:custDataLst>
              <p:tags r:id="rId4"/>
            </p:custDataLst>
          </p:nvPr>
        </p:nvPicPr>
        <p:blipFill>
          <a:blip r:embed="rId20" cstate="print"/>
          <a:srcRect/>
          <a:stretch>
            <a:fillRect/>
          </a:stretch>
        </p:blipFill>
        <p:spPr bwMode="auto">
          <a:xfrm>
            <a:off x="1428750" y="2841649"/>
            <a:ext cx="4189413" cy="2516188"/>
          </a:xfrm>
          <a:prstGeom prst="rect">
            <a:avLst/>
          </a:prstGeom>
          <a:noFill/>
          <a:ln w="9525">
            <a:miter lim="800000"/>
            <a:headEnd/>
            <a:tailEnd/>
          </a:ln>
          <a:effectLst/>
        </p:spPr>
      </p:pic>
      <p:sp>
        <p:nvSpPr>
          <p:cNvPr id="39" name="Rektangel 38"/>
          <p:cNvSpPr/>
          <p:nvPr>
            <p:custDataLst>
              <p:tags r:id="rId5"/>
            </p:custDataLst>
          </p:nvPr>
        </p:nvSpPr>
        <p:spPr>
          <a:xfrm>
            <a:off x="6215074" y="3508844"/>
            <a:ext cx="2412266" cy="11346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ekstSylinder 10"/>
          <p:cNvSpPr txBox="1"/>
          <p:nvPr>
            <p:custDataLst>
              <p:tags r:id="rId6"/>
            </p:custDataLst>
          </p:nvPr>
        </p:nvSpPr>
        <p:spPr>
          <a:xfrm rot="16200000">
            <a:off x="949081" y="2308033"/>
            <a:ext cx="1512830" cy="261610"/>
          </a:xfrm>
          <a:prstGeom prst="rect">
            <a:avLst/>
          </a:prstGeom>
          <a:noFill/>
        </p:spPr>
        <p:txBody>
          <a:bodyPr wrap="square" rtlCol="0">
            <a:spAutoFit/>
          </a:bodyPr>
          <a:lstStyle/>
          <a:p>
            <a:pPr algn="ctr"/>
            <a:r>
              <a:rPr lang="nb-NO" sz="1100" b="1" dirty="0" smtClean="0"/>
              <a:t>Fripoliser</a:t>
            </a:r>
            <a:endParaRPr lang="nb-NO" sz="1100" b="1" dirty="0"/>
          </a:p>
        </p:txBody>
      </p:sp>
      <p:sp>
        <p:nvSpPr>
          <p:cNvPr id="13" name="TekstSylinder 12"/>
          <p:cNvSpPr txBox="1"/>
          <p:nvPr>
            <p:custDataLst>
              <p:tags r:id="rId7"/>
            </p:custDataLst>
          </p:nvPr>
        </p:nvSpPr>
        <p:spPr>
          <a:xfrm rot="16200000">
            <a:off x="941060" y="3851746"/>
            <a:ext cx="1512830" cy="261610"/>
          </a:xfrm>
          <a:prstGeom prst="rect">
            <a:avLst/>
          </a:prstGeom>
          <a:noFill/>
        </p:spPr>
        <p:txBody>
          <a:bodyPr wrap="square" rtlCol="0">
            <a:spAutoFit/>
          </a:bodyPr>
          <a:lstStyle/>
          <a:p>
            <a:pPr algn="ctr"/>
            <a:r>
              <a:rPr lang="nb-NO" sz="1100" b="1" dirty="0" smtClean="0"/>
              <a:t>Individual</a:t>
            </a:r>
            <a:endParaRPr lang="nb-NO" sz="1100" b="1" dirty="0"/>
          </a:p>
        </p:txBody>
      </p:sp>
      <p:sp>
        <p:nvSpPr>
          <p:cNvPr id="14" name="TekstSylinder 13"/>
          <p:cNvSpPr txBox="1"/>
          <p:nvPr>
            <p:custDataLst>
              <p:tags r:id="rId8"/>
            </p:custDataLst>
          </p:nvPr>
        </p:nvSpPr>
        <p:spPr>
          <a:xfrm rot="16200000">
            <a:off x="949081" y="5446695"/>
            <a:ext cx="1512830" cy="261610"/>
          </a:xfrm>
          <a:prstGeom prst="rect">
            <a:avLst/>
          </a:prstGeom>
          <a:noFill/>
        </p:spPr>
        <p:txBody>
          <a:bodyPr wrap="square" rtlCol="0">
            <a:spAutoFit/>
          </a:bodyPr>
          <a:lstStyle/>
          <a:p>
            <a:pPr algn="ctr"/>
            <a:r>
              <a:rPr lang="nb-NO" sz="1100" b="1" dirty="0" smtClean="0"/>
              <a:t>Kollektiv ytelse</a:t>
            </a:r>
            <a:endParaRPr lang="nb-NO" sz="1100" b="1" dirty="0"/>
          </a:p>
        </p:txBody>
      </p:sp>
      <p:sp>
        <p:nvSpPr>
          <p:cNvPr id="19" name="Likebent trekant 18"/>
          <p:cNvSpPr/>
          <p:nvPr/>
        </p:nvSpPr>
        <p:spPr>
          <a:xfrm rot="5400000">
            <a:off x="2670908" y="2321695"/>
            <a:ext cx="1008553" cy="206766"/>
          </a:xfrm>
          <a:prstGeom prst="triangl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Likebent trekant 19"/>
          <p:cNvSpPr/>
          <p:nvPr>
            <p:custDataLst>
              <p:tags r:id="rId9"/>
            </p:custDataLst>
          </p:nvPr>
        </p:nvSpPr>
        <p:spPr>
          <a:xfrm rot="5400000">
            <a:off x="2670908" y="5544426"/>
            <a:ext cx="1008553" cy="206766"/>
          </a:xfrm>
          <a:prstGeom prst="triangl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24" name="Rett linje 23"/>
          <p:cNvCxnSpPr/>
          <p:nvPr>
            <p:custDataLst>
              <p:tags r:id="rId10"/>
            </p:custDataLst>
          </p:nvPr>
        </p:nvCxnSpPr>
        <p:spPr>
          <a:xfrm rot="10800000">
            <a:off x="1357291" y="3286144"/>
            <a:ext cx="7476927" cy="0"/>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25" name="Rett linje 24"/>
          <p:cNvCxnSpPr/>
          <p:nvPr>
            <p:custDataLst>
              <p:tags r:id="rId11"/>
            </p:custDataLst>
          </p:nvPr>
        </p:nvCxnSpPr>
        <p:spPr>
          <a:xfrm rot="10800000">
            <a:off x="1357291" y="4873822"/>
            <a:ext cx="7476928" cy="0"/>
          </a:xfrm>
          <a:prstGeom prst="line">
            <a:avLst/>
          </a:prstGeom>
          <a:ln>
            <a:prstDash val="dash"/>
          </a:ln>
        </p:spPr>
        <p:style>
          <a:lnRef idx="1">
            <a:schemeClr val="dk1"/>
          </a:lnRef>
          <a:fillRef idx="0">
            <a:schemeClr val="dk1"/>
          </a:fillRef>
          <a:effectRef idx="0">
            <a:schemeClr val="dk1"/>
          </a:effectRef>
          <a:fontRef idx="minor">
            <a:schemeClr val="tx1"/>
          </a:fontRef>
        </p:style>
      </p:cxnSp>
      <p:grpSp>
        <p:nvGrpSpPr>
          <p:cNvPr id="3" name="Gruppe 37"/>
          <p:cNvGrpSpPr/>
          <p:nvPr>
            <p:custDataLst>
              <p:tags r:id="rId12"/>
            </p:custDataLst>
          </p:nvPr>
        </p:nvGrpSpPr>
        <p:grpSpPr>
          <a:xfrm>
            <a:off x="6357950" y="3580282"/>
            <a:ext cx="2412266" cy="1008553"/>
            <a:chOff x="5500694" y="2786058"/>
            <a:chExt cx="2500330" cy="1143008"/>
          </a:xfrm>
        </p:grpSpPr>
        <p:sp>
          <p:nvSpPr>
            <p:cNvPr id="26" name="Rektangel 25"/>
            <p:cNvSpPr/>
            <p:nvPr/>
          </p:nvSpPr>
          <p:spPr>
            <a:xfrm>
              <a:off x="5500694" y="3786190"/>
              <a:ext cx="71438" cy="714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9" name="Rektangel 28"/>
            <p:cNvSpPr/>
            <p:nvPr/>
          </p:nvSpPr>
          <p:spPr>
            <a:xfrm>
              <a:off x="5500694" y="3554018"/>
              <a:ext cx="71438" cy="7143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0" name="Rektangel 29"/>
            <p:cNvSpPr/>
            <p:nvPr/>
          </p:nvSpPr>
          <p:spPr>
            <a:xfrm>
              <a:off x="5500694" y="3321844"/>
              <a:ext cx="71438" cy="7143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Rektangel 30"/>
            <p:cNvSpPr/>
            <p:nvPr/>
          </p:nvSpPr>
          <p:spPr>
            <a:xfrm>
              <a:off x="5500694" y="3089670"/>
              <a:ext cx="71438" cy="714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2" name="Rektangel 31"/>
            <p:cNvSpPr/>
            <p:nvPr/>
          </p:nvSpPr>
          <p:spPr>
            <a:xfrm>
              <a:off x="5500694" y="2857496"/>
              <a:ext cx="71438" cy="7143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3" name="TekstSylinder 32"/>
            <p:cNvSpPr txBox="1"/>
            <p:nvPr/>
          </p:nvSpPr>
          <p:spPr>
            <a:xfrm>
              <a:off x="5643570" y="3713622"/>
              <a:ext cx="2357454" cy="215444"/>
            </a:xfrm>
            <a:prstGeom prst="rect">
              <a:avLst/>
            </a:prstGeom>
            <a:noFill/>
          </p:spPr>
          <p:txBody>
            <a:bodyPr wrap="square" rtlCol="0">
              <a:spAutoFit/>
            </a:bodyPr>
            <a:lstStyle/>
            <a:p>
              <a:r>
                <a:rPr lang="nb-NO" sz="800" dirty="0" smtClean="0"/>
                <a:t>Obligasjoner/pengemarked</a:t>
              </a:r>
              <a:endParaRPr lang="nb-NO" sz="800" dirty="0"/>
            </a:p>
          </p:txBody>
        </p:sp>
        <p:sp>
          <p:nvSpPr>
            <p:cNvPr id="34" name="TekstSylinder 33"/>
            <p:cNvSpPr txBox="1"/>
            <p:nvPr/>
          </p:nvSpPr>
          <p:spPr>
            <a:xfrm>
              <a:off x="5643570" y="3481731"/>
              <a:ext cx="2357454" cy="215444"/>
            </a:xfrm>
            <a:prstGeom prst="rect">
              <a:avLst/>
            </a:prstGeom>
            <a:noFill/>
          </p:spPr>
          <p:txBody>
            <a:bodyPr wrap="square" rtlCol="0">
              <a:spAutoFit/>
            </a:bodyPr>
            <a:lstStyle/>
            <a:p>
              <a:r>
                <a:rPr lang="nb-NO" sz="800" dirty="0" smtClean="0"/>
                <a:t>Anleggsobligasjoner</a:t>
              </a:r>
              <a:endParaRPr lang="nb-NO" sz="800" dirty="0"/>
            </a:p>
          </p:txBody>
        </p:sp>
        <p:sp>
          <p:nvSpPr>
            <p:cNvPr id="35" name="TekstSylinder 34"/>
            <p:cNvSpPr txBox="1"/>
            <p:nvPr/>
          </p:nvSpPr>
          <p:spPr>
            <a:xfrm>
              <a:off x="5643570" y="3249840"/>
              <a:ext cx="2357454" cy="215444"/>
            </a:xfrm>
            <a:prstGeom prst="rect">
              <a:avLst/>
            </a:prstGeom>
            <a:noFill/>
          </p:spPr>
          <p:txBody>
            <a:bodyPr wrap="square" rtlCol="0">
              <a:spAutoFit/>
            </a:bodyPr>
            <a:lstStyle/>
            <a:p>
              <a:r>
                <a:rPr lang="nb-NO" sz="800" dirty="0" smtClean="0"/>
                <a:t>Eiendom</a:t>
              </a:r>
              <a:endParaRPr lang="nb-NO" sz="800" dirty="0"/>
            </a:p>
          </p:txBody>
        </p:sp>
        <p:sp>
          <p:nvSpPr>
            <p:cNvPr id="36" name="TekstSylinder 35"/>
            <p:cNvSpPr txBox="1"/>
            <p:nvPr/>
          </p:nvSpPr>
          <p:spPr>
            <a:xfrm>
              <a:off x="5643570" y="3017949"/>
              <a:ext cx="2357454" cy="215444"/>
            </a:xfrm>
            <a:prstGeom prst="rect">
              <a:avLst/>
            </a:prstGeom>
            <a:noFill/>
          </p:spPr>
          <p:txBody>
            <a:bodyPr wrap="square" rtlCol="0">
              <a:spAutoFit/>
            </a:bodyPr>
            <a:lstStyle/>
            <a:p>
              <a:r>
                <a:rPr lang="nb-NO" sz="800" dirty="0" smtClean="0"/>
                <a:t>Annet</a:t>
              </a:r>
              <a:endParaRPr lang="nb-NO" sz="800" dirty="0"/>
            </a:p>
          </p:txBody>
        </p:sp>
        <p:sp>
          <p:nvSpPr>
            <p:cNvPr id="37" name="TekstSylinder 36"/>
            <p:cNvSpPr txBox="1"/>
            <p:nvPr/>
          </p:nvSpPr>
          <p:spPr>
            <a:xfrm>
              <a:off x="5643570" y="2786058"/>
              <a:ext cx="2357454" cy="215444"/>
            </a:xfrm>
            <a:prstGeom prst="rect">
              <a:avLst/>
            </a:prstGeom>
            <a:noFill/>
          </p:spPr>
          <p:txBody>
            <a:bodyPr wrap="square" rtlCol="0">
              <a:spAutoFit/>
            </a:bodyPr>
            <a:lstStyle/>
            <a:p>
              <a:r>
                <a:rPr lang="nb-NO" sz="800" dirty="0" smtClean="0"/>
                <a:t>Aksjer</a:t>
              </a:r>
              <a:endParaRPr lang="nb-NO" sz="800" dirty="0"/>
            </a:p>
          </p:txBody>
        </p:sp>
      </p:grpSp>
      <p:sp>
        <p:nvSpPr>
          <p:cNvPr id="44" name="Likebent trekant 43"/>
          <p:cNvSpPr/>
          <p:nvPr>
            <p:custDataLst>
              <p:tags r:id="rId13"/>
            </p:custDataLst>
          </p:nvPr>
        </p:nvSpPr>
        <p:spPr>
          <a:xfrm rot="5400000">
            <a:off x="2670908" y="3925415"/>
            <a:ext cx="1008553" cy="206766"/>
          </a:xfrm>
          <a:prstGeom prst="triangl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8" name="Rectangle 2"/>
          <p:cNvSpPr>
            <a:spLocks noChangeArrowheads="1"/>
          </p:cNvSpPr>
          <p:nvPr>
            <p:custDataLst>
              <p:tags r:id="rId14"/>
            </p:custDataLst>
          </p:nvPr>
        </p:nvSpPr>
        <p:spPr bwMode="auto">
          <a:xfrm>
            <a:off x="1447800" y="428604"/>
            <a:ext cx="7696200" cy="1143000"/>
          </a:xfrm>
          <a:prstGeom prst="rect">
            <a:avLst/>
          </a:prstGeom>
          <a:noFill/>
          <a:ln w="9525">
            <a:noFill/>
            <a:miter lim="800000"/>
            <a:headEnd/>
            <a:tailEnd/>
          </a:ln>
          <a:effectLst/>
        </p:spPr>
        <p:txBody>
          <a:bodyPr anchor="b"/>
          <a:lstStyle/>
          <a:p>
            <a:r>
              <a:rPr lang="nb-NO" sz="2600" dirty="0" smtClean="0">
                <a:solidFill>
                  <a:schemeClr val="tx2"/>
                </a:solidFill>
              </a:rPr>
              <a:t>Liv og Pensjon Norge </a:t>
            </a:r>
            <a:r>
              <a:rPr lang="nb-NO" sz="2400" dirty="0" smtClean="0">
                <a:solidFill>
                  <a:schemeClr val="tx2"/>
                </a:solidFill>
              </a:rPr>
              <a:t/>
            </a:r>
            <a:br>
              <a:rPr lang="nb-NO" sz="2400" dirty="0" smtClean="0">
                <a:solidFill>
                  <a:schemeClr val="tx2"/>
                </a:solidFill>
              </a:rPr>
            </a:br>
            <a:r>
              <a:rPr lang="nb-NO" sz="2200" dirty="0" smtClean="0">
                <a:solidFill>
                  <a:schemeClr val="tx2"/>
                </a:solidFill>
              </a:rPr>
              <a:t>- fripoliseporteføljen deles opp i risikotilpassede underporteføljer</a:t>
            </a:r>
          </a:p>
        </p:txBody>
      </p:sp>
      <p:sp>
        <p:nvSpPr>
          <p:cNvPr id="27" name="Plassholder for lysbildenummer 15"/>
          <p:cNvSpPr>
            <a:spLocks noGrp="1"/>
          </p:cNvSpPr>
          <p:nvPr>
            <p:ph type="sldNum" sz="quarter" idx="10"/>
          </p:nvPr>
        </p:nvSpPr>
        <p:spPr>
          <a:xfrm>
            <a:off x="8472518" y="6572272"/>
            <a:ext cx="457200" cy="304800"/>
          </a:xfrm>
        </p:spPr>
        <p:txBody>
          <a:bodyPr/>
          <a:lstStyle/>
          <a:p>
            <a:fld id="{1A8F2F33-4B27-44F3-B385-0B7F5489DB2E}" type="slidenum">
              <a:rPr lang="en-GB" smtClean="0"/>
              <a:pPr/>
              <a:t>17</a:t>
            </a:fld>
            <a:endParaRPr lang="en-GB"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7" name="Rectangle 3"/>
          <p:cNvSpPr>
            <a:spLocks noGrp="1" noChangeArrowheads="1"/>
          </p:cNvSpPr>
          <p:nvPr>
            <p:ph type="title"/>
          </p:nvPr>
        </p:nvSpPr>
        <p:spPr/>
        <p:txBody>
          <a:bodyPr/>
          <a:lstStyle/>
          <a:p>
            <a:r>
              <a:rPr lang="nb-NO" dirty="0">
                <a:solidFill>
                  <a:schemeClr val="tx1"/>
                </a:solidFill>
              </a:rPr>
              <a:t>Liv og Pensjon Sverige (SPP</a:t>
            </a:r>
            <a:r>
              <a:rPr lang="nb-NO" dirty="0" smtClean="0">
                <a:solidFill>
                  <a:schemeClr val="tx1"/>
                </a:solidFill>
              </a:rPr>
              <a:t>)</a:t>
            </a:r>
            <a:br>
              <a:rPr lang="nb-NO" dirty="0" smtClean="0">
                <a:solidFill>
                  <a:schemeClr val="tx1"/>
                </a:solidFill>
              </a:rPr>
            </a:br>
            <a:r>
              <a:rPr lang="nb-NO" sz="2200" dirty="0" smtClean="0">
                <a:solidFill>
                  <a:schemeClr val="tx1"/>
                </a:solidFill>
              </a:rPr>
              <a:t>- god avkastning og endret reservering gir godt finansresultat</a:t>
            </a:r>
            <a:endParaRPr lang="nb-NO" sz="2200" dirty="0"/>
          </a:p>
        </p:txBody>
      </p:sp>
      <p:sp>
        <p:nvSpPr>
          <p:cNvPr id="17" name="Plassholder for tekst 16"/>
          <p:cNvSpPr>
            <a:spLocks noGrp="1"/>
          </p:cNvSpPr>
          <p:nvPr>
            <p:ph type="body" sz="half" idx="1"/>
          </p:nvPr>
        </p:nvSpPr>
        <p:spPr>
          <a:xfrm>
            <a:off x="1447800" y="2057400"/>
            <a:ext cx="6838976" cy="4114800"/>
          </a:xfrm>
        </p:spPr>
        <p:txBody>
          <a:bodyPr/>
          <a:lstStyle/>
          <a:p>
            <a:r>
              <a:rPr lang="nb-NO" sz="1600" dirty="0" smtClean="0"/>
              <a:t>Samlet </a:t>
            </a:r>
            <a:r>
              <a:rPr lang="nb-NO" sz="1600" dirty="0" smtClean="0"/>
              <a:t>finansresultat </a:t>
            </a:r>
            <a:r>
              <a:rPr lang="nb-NO" sz="1600" dirty="0" smtClean="0"/>
              <a:t>245 mill i 4. kvartal og 260 mill for 2009</a:t>
            </a:r>
          </a:p>
          <a:p>
            <a:endParaRPr lang="nb-NO" sz="1600" dirty="0" smtClean="0"/>
          </a:p>
          <a:p>
            <a:r>
              <a:rPr lang="nb-NO" sz="1600" dirty="0" smtClean="0"/>
              <a:t>God avkastning i kvartalet :</a:t>
            </a:r>
          </a:p>
          <a:p>
            <a:pPr lvl="1"/>
            <a:r>
              <a:rPr lang="nb-NO" sz="1400" dirty="0" smtClean="0"/>
              <a:t>Overskuddsdeling 75 mill</a:t>
            </a:r>
          </a:p>
          <a:p>
            <a:pPr lvl="1"/>
            <a:r>
              <a:rPr lang="nb-NO" sz="1400" dirty="0" smtClean="0"/>
              <a:t>Gjenvinning av LKT* 231 mill</a:t>
            </a:r>
          </a:p>
          <a:p>
            <a:pPr lvl="1"/>
            <a:r>
              <a:rPr lang="nb-NO" sz="1400" dirty="0" smtClean="0"/>
              <a:t>Sikringsresultat/øvrig –61 mill</a:t>
            </a:r>
          </a:p>
          <a:p>
            <a:endParaRPr lang="nb-NO" sz="1600" dirty="0" smtClean="0"/>
          </a:p>
          <a:p>
            <a:r>
              <a:rPr lang="nb-NO" sz="1600" dirty="0" smtClean="0"/>
              <a:t>Netto endring reserveringer gir positiv LKT effekt på 82 mill</a:t>
            </a:r>
          </a:p>
          <a:p>
            <a:endParaRPr lang="nb-NO" sz="1600" dirty="0" smtClean="0"/>
          </a:p>
          <a:p>
            <a:endParaRPr lang="nb-NO" sz="1600" dirty="0"/>
          </a:p>
        </p:txBody>
      </p:sp>
      <p:sp>
        <p:nvSpPr>
          <p:cNvPr id="4" name="TekstSylinder 3"/>
          <p:cNvSpPr txBox="1"/>
          <p:nvPr/>
        </p:nvSpPr>
        <p:spPr>
          <a:xfrm>
            <a:off x="1714480" y="6143644"/>
            <a:ext cx="3000396" cy="246221"/>
          </a:xfrm>
          <a:prstGeom prst="rect">
            <a:avLst/>
          </a:prstGeom>
          <a:noFill/>
        </p:spPr>
        <p:txBody>
          <a:bodyPr wrap="square" rtlCol="0">
            <a:spAutoFit/>
          </a:bodyPr>
          <a:lstStyle/>
          <a:p>
            <a:r>
              <a:rPr lang="sv-SE" sz="1000" dirty="0" smtClean="0"/>
              <a:t>*LKT: Latent kapitaltillskott </a:t>
            </a:r>
            <a:endParaRPr lang="sv-SE" sz="1000" dirty="0"/>
          </a:p>
        </p:txBody>
      </p:sp>
      <p:sp>
        <p:nvSpPr>
          <p:cNvPr id="5" name="Plassholder for lysbildenummer 15"/>
          <p:cNvSpPr>
            <a:spLocks noGrp="1"/>
          </p:cNvSpPr>
          <p:nvPr>
            <p:ph type="sldNum" sz="quarter" idx="10"/>
          </p:nvPr>
        </p:nvSpPr>
        <p:spPr>
          <a:xfrm>
            <a:off x="8472518" y="6572272"/>
            <a:ext cx="457200" cy="304800"/>
          </a:xfrm>
        </p:spPr>
        <p:txBody>
          <a:bodyPr/>
          <a:lstStyle/>
          <a:p>
            <a:fld id="{1A8F2F33-4B27-44F3-B385-0B7F5489DB2E}" type="slidenum">
              <a:rPr lang="en-GB" smtClean="0"/>
              <a:pPr/>
              <a:t>18</a:t>
            </a:fld>
            <a:endParaRPr lang="en-GB"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7" name="Rectangle 3"/>
          <p:cNvSpPr>
            <a:spLocks noGrp="1" noChangeArrowheads="1"/>
          </p:cNvSpPr>
          <p:nvPr>
            <p:ph type="title"/>
          </p:nvPr>
        </p:nvSpPr>
        <p:spPr/>
        <p:txBody>
          <a:bodyPr/>
          <a:lstStyle/>
          <a:p>
            <a:r>
              <a:rPr lang="nb-NO" dirty="0">
                <a:solidFill>
                  <a:schemeClr val="tx1"/>
                </a:solidFill>
              </a:rPr>
              <a:t>Liv og Pensjon Sverige (SPP</a:t>
            </a:r>
            <a:r>
              <a:rPr lang="nb-NO" dirty="0" smtClean="0">
                <a:solidFill>
                  <a:schemeClr val="tx1"/>
                </a:solidFill>
              </a:rPr>
              <a:t>)</a:t>
            </a:r>
            <a:br>
              <a:rPr lang="nb-NO" dirty="0" smtClean="0">
                <a:solidFill>
                  <a:schemeClr val="tx1"/>
                </a:solidFill>
              </a:rPr>
            </a:br>
            <a:r>
              <a:rPr lang="nb-NO" sz="2200" dirty="0" smtClean="0">
                <a:solidFill>
                  <a:schemeClr val="tx1"/>
                </a:solidFill>
              </a:rPr>
              <a:t>- forventet LKT</a:t>
            </a:r>
            <a:r>
              <a:rPr lang="nb-NO" sz="2200" baseline="30000" dirty="0" smtClean="0"/>
              <a:t>*</a:t>
            </a:r>
            <a:r>
              <a:rPr lang="nb-NO" sz="2200" dirty="0" smtClean="0">
                <a:solidFill>
                  <a:schemeClr val="tx1"/>
                </a:solidFill>
              </a:rPr>
              <a:t> gjenvinning</a:t>
            </a:r>
            <a:endParaRPr lang="nb-NO" sz="2200" dirty="0"/>
          </a:p>
        </p:txBody>
      </p:sp>
      <p:graphicFrame>
        <p:nvGraphicFramePr>
          <p:cNvPr id="7" name="Plassholder for innhold 6"/>
          <p:cNvGraphicFramePr>
            <a:graphicFrameLocks noGrp="1"/>
          </p:cNvGraphicFramePr>
          <p:nvPr>
            <p:ph sz="quarter" idx="3"/>
          </p:nvPr>
        </p:nvGraphicFramePr>
        <p:xfrm>
          <a:off x="928662" y="2947998"/>
          <a:ext cx="3314700" cy="1981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Plassholder for innhold 7"/>
          <p:cNvGraphicFramePr>
            <a:graphicFrameLocks noGrp="1"/>
          </p:cNvGraphicFramePr>
          <p:nvPr>
            <p:ph sz="quarter" idx="2"/>
          </p:nvPr>
        </p:nvGraphicFramePr>
        <p:xfrm>
          <a:off x="214282" y="2588262"/>
          <a:ext cx="4000528" cy="2250434"/>
        </p:xfrm>
        <a:graphic>
          <a:graphicData uri="http://schemas.openxmlformats.org/drawingml/2006/chart">
            <c:chart xmlns:c="http://schemas.openxmlformats.org/drawingml/2006/chart" xmlns:r="http://schemas.openxmlformats.org/officeDocument/2006/relationships" r:id="rId4"/>
          </a:graphicData>
        </a:graphic>
      </p:graphicFrame>
      <p:sp>
        <p:nvSpPr>
          <p:cNvPr id="9" name="Rektangel 8"/>
          <p:cNvSpPr/>
          <p:nvPr/>
        </p:nvSpPr>
        <p:spPr>
          <a:xfrm>
            <a:off x="1142976" y="5198432"/>
            <a:ext cx="71438" cy="7143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100"/>
          </a:p>
        </p:txBody>
      </p:sp>
      <p:sp>
        <p:nvSpPr>
          <p:cNvPr id="10" name="TekstSylinder 9"/>
          <p:cNvSpPr txBox="1"/>
          <p:nvPr/>
        </p:nvSpPr>
        <p:spPr>
          <a:xfrm>
            <a:off x="1393009" y="5079698"/>
            <a:ext cx="1928826" cy="246221"/>
          </a:xfrm>
          <a:prstGeom prst="rect">
            <a:avLst/>
          </a:prstGeom>
          <a:noFill/>
        </p:spPr>
        <p:txBody>
          <a:bodyPr wrap="square" rtlCol="0">
            <a:spAutoFit/>
          </a:bodyPr>
          <a:lstStyle/>
          <a:p>
            <a:r>
              <a:rPr lang="nb-NO" sz="1000" dirty="0" smtClean="0"/>
              <a:t>Diskonteringsrente</a:t>
            </a:r>
            <a:endParaRPr lang="nb-NO" sz="1000" dirty="0"/>
          </a:p>
        </p:txBody>
      </p:sp>
      <p:sp>
        <p:nvSpPr>
          <p:cNvPr id="11" name="Rektangel 10"/>
          <p:cNvSpPr/>
          <p:nvPr/>
        </p:nvSpPr>
        <p:spPr>
          <a:xfrm rot="2409978" flipV="1">
            <a:off x="1157548" y="5436635"/>
            <a:ext cx="94436" cy="7970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100"/>
          </a:p>
        </p:txBody>
      </p:sp>
      <p:sp>
        <p:nvSpPr>
          <p:cNvPr id="12" name="TekstSylinder 11"/>
          <p:cNvSpPr txBox="1"/>
          <p:nvPr/>
        </p:nvSpPr>
        <p:spPr>
          <a:xfrm>
            <a:off x="1393009" y="5325919"/>
            <a:ext cx="1928826" cy="246221"/>
          </a:xfrm>
          <a:prstGeom prst="rect">
            <a:avLst/>
          </a:prstGeom>
          <a:noFill/>
        </p:spPr>
        <p:txBody>
          <a:bodyPr wrap="square" rtlCol="0">
            <a:spAutoFit/>
          </a:bodyPr>
          <a:lstStyle/>
          <a:p>
            <a:r>
              <a:rPr lang="nb-NO" sz="1000" dirty="0" smtClean="0"/>
              <a:t>Forventet avkastning</a:t>
            </a:r>
            <a:endParaRPr lang="nb-NO" sz="1000" dirty="0"/>
          </a:p>
        </p:txBody>
      </p:sp>
      <p:sp>
        <p:nvSpPr>
          <p:cNvPr id="13" name="TekstSylinder 12"/>
          <p:cNvSpPr txBox="1"/>
          <p:nvPr/>
        </p:nvSpPr>
        <p:spPr>
          <a:xfrm>
            <a:off x="3714744" y="3499308"/>
            <a:ext cx="714380" cy="215444"/>
          </a:xfrm>
          <a:prstGeom prst="rect">
            <a:avLst/>
          </a:prstGeom>
          <a:noFill/>
        </p:spPr>
        <p:txBody>
          <a:bodyPr wrap="square" rtlCol="0">
            <a:spAutoFit/>
          </a:bodyPr>
          <a:lstStyle/>
          <a:p>
            <a:r>
              <a:rPr lang="nb-NO" sz="800" dirty="0" smtClean="0"/>
              <a:t>3,9%</a:t>
            </a:r>
            <a:endParaRPr lang="nb-NO" sz="800" dirty="0"/>
          </a:p>
        </p:txBody>
      </p:sp>
      <p:sp>
        <p:nvSpPr>
          <p:cNvPr id="14" name="Rektangel 13"/>
          <p:cNvSpPr/>
          <p:nvPr/>
        </p:nvSpPr>
        <p:spPr>
          <a:xfrm>
            <a:off x="1142976" y="5683109"/>
            <a:ext cx="142876" cy="14287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100"/>
          </a:p>
        </p:txBody>
      </p:sp>
      <p:sp>
        <p:nvSpPr>
          <p:cNvPr id="15" name="TekstSylinder 14"/>
          <p:cNvSpPr txBox="1"/>
          <p:nvPr/>
        </p:nvSpPr>
        <p:spPr>
          <a:xfrm>
            <a:off x="1393008" y="5572140"/>
            <a:ext cx="2107421" cy="246221"/>
          </a:xfrm>
          <a:prstGeom prst="rect">
            <a:avLst/>
          </a:prstGeom>
          <a:noFill/>
        </p:spPr>
        <p:txBody>
          <a:bodyPr wrap="square" rtlCol="0">
            <a:spAutoFit/>
          </a:bodyPr>
          <a:lstStyle/>
          <a:p>
            <a:r>
              <a:rPr lang="nb-NO" sz="1000" dirty="0" smtClean="0"/>
              <a:t>LKT i porteføljen (mill NOK)</a:t>
            </a:r>
            <a:endParaRPr lang="nb-NO" sz="1000" dirty="0"/>
          </a:p>
        </p:txBody>
      </p:sp>
      <p:graphicFrame>
        <p:nvGraphicFramePr>
          <p:cNvPr id="18" name="Diagram 17"/>
          <p:cNvGraphicFramePr/>
          <p:nvPr/>
        </p:nvGraphicFramePr>
        <p:xfrm>
          <a:off x="5000628" y="2643182"/>
          <a:ext cx="3929090" cy="2143140"/>
        </p:xfrm>
        <a:graphic>
          <a:graphicData uri="http://schemas.openxmlformats.org/drawingml/2006/chart">
            <c:chart xmlns:c="http://schemas.openxmlformats.org/drawingml/2006/chart" xmlns:r="http://schemas.openxmlformats.org/officeDocument/2006/relationships" r:id="rId5"/>
          </a:graphicData>
        </a:graphic>
      </p:graphicFrame>
      <p:sp>
        <p:nvSpPr>
          <p:cNvPr id="19" name="TekstSylinder 18"/>
          <p:cNvSpPr txBox="1"/>
          <p:nvPr/>
        </p:nvSpPr>
        <p:spPr>
          <a:xfrm>
            <a:off x="5786446" y="2214554"/>
            <a:ext cx="2857520" cy="307777"/>
          </a:xfrm>
          <a:prstGeom prst="rect">
            <a:avLst/>
          </a:prstGeom>
          <a:noFill/>
        </p:spPr>
        <p:txBody>
          <a:bodyPr wrap="square" rtlCol="0">
            <a:spAutoFit/>
          </a:bodyPr>
          <a:lstStyle/>
          <a:p>
            <a:r>
              <a:rPr lang="nb-NO" dirty="0" smtClean="0"/>
              <a:t>Forventet LKT gjenvinning**</a:t>
            </a:r>
            <a:endParaRPr lang="nb-NO" dirty="0"/>
          </a:p>
        </p:txBody>
      </p:sp>
      <p:sp>
        <p:nvSpPr>
          <p:cNvPr id="22" name="Femkant 21"/>
          <p:cNvSpPr/>
          <p:nvPr/>
        </p:nvSpPr>
        <p:spPr>
          <a:xfrm>
            <a:off x="4572000" y="2643182"/>
            <a:ext cx="214314" cy="1643074"/>
          </a:xfrm>
          <a:prstGeom prst="homePlate">
            <a:avLst>
              <a:gd name="adj" fmla="val 100000"/>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16"/>
          <p:cNvSpPr>
            <a:spLocks noGrp="1"/>
          </p:cNvSpPr>
          <p:nvPr>
            <p:ph type="body" sz="half" idx="1"/>
          </p:nvPr>
        </p:nvSpPr>
        <p:spPr>
          <a:xfrm>
            <a:off x="5143504" y="5000636"/>
            <a:ext cx="3714776" cy="1214446"/>
          </a:xfrm>
        </p:spPr>
        <p:txBody>
          <a:bodyPr/>
          <a:lstStyle/>
          <a:p>
            <a:r>
              <a:rPr lang="nb-NO" sz="1050" dirty="0" smtClean="0"/>
              <a:t>Forventet LKT gjenvinning gitt at forventet avkastning oppnås og det ikke oppstår endringer i diskonteringsrenten</a:t>
            </a:r>
          </a:p>
          <a:p>
            <a:r>
              <a:rPr lang="nb-NO" sz="1050" dirty="0" smtClean="0"/>
              <a:t>Faktisk LKT gjenvinning vil avvike fra forventning</a:t>
            </a:r>
          </a:p>
          <a:p>
            <a:r>
              <a:rPr lang="nb-NO" sz="1050" dirty="0" smtClean="0"/>
              <a:t>Et negativt </a:t>
            </a:r>
            <a:r>
              <a:rPr lang="nb-NO" sz="1050" dirty="0" err="1" smtClean="0"/>
              <a:t>hedgeresultat</a:t>
            </a:r>
            <a:r>
              <a:rPr lang="nb-NO" sz="1050" dirty="0" smtClean="0"/>
              <a:t> vil oppstå som delvis vil motvirke dette</a:t>
            </a:r>
            <a:endParaRPr lang="nb-NO" sz="1050" dirty="0"/>
          </a:p>
        </p:txBody>
      </p:sp>
      <p:sp>
        <p:nvSpPr>
          <p:cNvPr id="24" name="TekstSylinder 23"/>
          <p:cNvSpPr txBox="1"/>
          <p:nvPr/>
        </p:nvSpPr>
        <p:spPr>
          <a:xfrm>
            <a:off x="5072066" y="4786322"/>
            <a:ext cx="428628" cy="307777"/>
          </a:xfrm>
          <a:prstGeom prst="rect">
            <a:avLst/>
          </a:prstGeom>
          <a:noFill/>
        </p:spPr>
        <p:txBody>
          <a:bodyPr wrap="square" rtlCol="0">
            <a:spAutoFit/>
          </a:bodyPr>
          <a:lstStyle/>
          <a:p>
            <a:r>
              <a:rPr lang="nb-NO" dirty="0" smtClean="0"/>
              <a:t>**</a:t>
            </a:r>
            <a:endParaRPr lang="nb-NO" dirty="0"/>
          </a:p>
        </p:txBody>
      </p:sp>
      <p:sp>
        <p:nvSpPr>
          <p:cNvPr id="17" name="TekstSylinder 16"/>
          <p:cNvSpPr txBox="1"/>
          <p:nvPr/>
        </p:nvSpPr>
        <p:spPr>
          <a:xfrm>
            <a:off x="1071538" y="6143644"/>
            <a:ext cx="3000396" cy="246221"/>
          </a:xfrm>
          <a:prstGeom prst="rect">
            <a:avLst/>
          </a:prstGeom>
          <a:noFill/>
        </p:spPr>
        <p:txBody>
          <a:bodyPr wrap="square" rtlCol="0">
            <a:spAutoFit/>
          </a:bodyPr>
          <a:lstStyle/>
          <a:p>
            <a:r>
              <a:rPr lang="sv-SE" sz="1000" dirty="0" smtClean="0"/>
              <a:t>*LKT: Latent kapitaltillskott </a:t>
            </a:r>
            <a:endParaRPr lang="sv-SE" sz="1000" dirty="0"/>
          </a:p>
        </p:txBody>
      </p:sp>
      <p:sp>
        <p:nvSpPr>
          <p:cNvPr id="20" name="Plassholder for lysbildenummer 15"/>
          <p:cNvSpPr>
            <a:spLocks noGrp="1"/>
          </p:cNvSpPr>
          <p:nvPr>
            <p:ph type="sldNum" sz="quarter" idx="10"/>
          </p:nvPr>
        </p:nvSpPr>
        <p:spPr>
          <a:xfrm>
            <a:off x="8472518" y="6572272"/>
            <a:ext cx="457200" cy="304800"/>
          </a:xfrm>
        </p:spPr>
        <p:txBody>
          <a:bodyPr/>
          <a:lstStyle/>
          <a:p>
            <a:fld id="{1A8F2F33-4B27-44F3-B385-0B7F5489DB2E}" type="slidenum">
              <a:rPr lang="en-GB" smtClean="0"/>
              <a:pPr/>
              <a:t>19</a:t>
            </a:fld>
            <a:endParaRPr lang="en-GB"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Liv og Pensjon Sverige</a:t>
            </a:r>
            <a:br>
              <a:rPr lang="nb-NO" dirty="0" smtClean="0"/>
            </a:br>
            <a:r>
              <a:rPr lang="nb-NO" sz="2200" dirty="0" smtClean="0"/>
              <a:t>- forbedret forretningsmodell DB</a:t>
            </a:r>
            <a:r>
              <a:rPr lang="nb-NO" sz="2200" baseline="30000" dirty="0" smtClean="0"/>
              <a:t>*</a:t>
            </a:r>
            <a:endParaRPr lang="nb-NO" sz="2200" baseline="30000" dirty="0"/>
          </a:p>
        </p:txBody>
      </p:sp>
      <p:sp>
        <p:nvSpPr>
          <p:cNvPr id="3" name="Plassholder for tekst 2"/>
          <p:cNvSpPr>
            <a:spLocks noGrp="1"/>
          </p:cNvSpPr>
          <p:nvPr>
            <p:ph type="body" sz="half" idx="1"/>
          </p:nvPr>
        </p:nvSpPr>
        <p:spPr>
          <a:xfrm>
            <a:off x="1447800" y="2057400"/>
            <a:ext cx="4195770" cy="4114800"/>
          </a:xfrm>
        </p:spPr>
        <p:txBody>
          <a:bodyPr/>
          <a:lstStyle/>
          <a:p>
            <a:r>
              <a:rPr lang="nb-NO" sz="1600" dirty="0" smtClean="0"/>
              <a:t>Ny forretningsmodell for DB porteføljen introdusert fra 1. januar</a:t>
            </a:r>
          </a:p>
          <a:p>
            <a:endParaRPr lang="nb-NO" sz="1600" dirty="0" smtClean="0"/>
          </a:p>
          <a:p>
            <a:r>
              <a:rPr lang="nb-NO" sz="1600" dirty="0" smtClean="0"/>
              <a:t>Viktigste endringer:</a:t>
            </a:r>
          </a:p>
          <a:p>
            <a:pPr lvl="1"/>
            <a:r>
              <a:rPr lang="nb-NO" sz="1400" dirty="0" smtClean="0"/>
              <a:t>Markedsrenter benyttet ved beregning av resultat til eier</a:t>
            </a:r>
          </a:p>
          <a:p>
            <a:pPr lvl="1"/>
            <a:r>
              <a:rPr lang="nb-NO" sz="1400" dirty="0" smtClean="0"/>
              <a:t>Indekseringsavgift (40+40 </a:t>
            </a:r>
            <a:r>
              <a:rPr lang="nb-NO" sz="1400" dirty="0" err="1" smtClean="0"/>
              <a:t>bp</a:t>
            </a:r>
            <a:r>
              <a:rPr lang="nb-NO" sz="1400" dirty="0" smtClean="0"/>
              <a:t>), erstatter overskuddsdeling</a:t>
            </a:r>
          </a:p>
          <a:p>
            <a:endParaRPr lang="nb-NO" sz="1600" dirty="0" smtClean="0">
              <a:sym typeface="Wingdings" pitchFamily="2" charset="2"/>
            </a:endParaRPr>
          </a:p>
          <a:p>
            <a:r>
              <a:rPr lang="nb-NO" sz="1600" dirty="0" smtClean="0">
                <a:sym typeface="Wingdings" pitchFamily="2" charset="2"/>
              </a:rPr>
              <a:t>Viktigste konsekvenser:</a:t>
            </a:r>
          </a:p>
          <a:p>
            <a:pPr lvl="1"/>
            <a:r>
              <a:rPr lang="nb-NO" sz="1400" dirty="0" smtClean="0">
                <a:sym typeface="Wingdings" pitchFamily="2" charset="2"/>
              </a:rPr>
              <a:t>Bedret risikostyring</a:t>
            </a:r>
          </a:p>
          <a:p>
            <a:pPr lvl="1"/>
            <a:r>
              <a:rPr lang="nb-NO" sz="1400" dirty="0" smtClean="0">
                <a:sym typeface="Wingdings" pitchFamily="2" charset="2"/>
              </a:rPr>
              <a:t>Høyere forventet avkastning</a:t>
            </a:r>
          </a:p>
          <a:p>
            <a:pPr lvl="1"/>
            <a:r>
              <a:rPr lang="nb-NO" sz="1400" dirty="0" smtClean="0">
                <a:sym typeface="Wingdings" pitchFamily="2" charset="2"/>
              </a:rPr>
              <a:t>Økt kvalitet på inntjening</a:t>
            </a:r>
          </a:p>
        </p:txBody>
      </p:sp>
      <p:graphicFrame>
        <p:nvGraphicFramePr>
          <p:cNvPr id="5" name="Diagram 4"/>
          <p:cNvGraphicFramePr/>
          <p:nvPr/>
        </p:nvGraphicFramePr>
        <p:xfrm>
          <a:off x="6000760" y="1928802"/>
          <a:ext cx="2786082" cy="2500330"/>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Sylinder 6"/>
          <p:cNvSpPr txBox="1"/>
          <p:nvPr/>
        </p:nvSpPr>
        <p:spPr>
          <a:xfrm>
            <a:off x="6429388" y="1643050"/>
            <a:ext cx="2214578" cy="307777"/>
          </a:xfrm>
          <a:prstGeom prst="rect">
            <a:avLst/>
          </a:prstGeom>
          <a:noFill/>
        </p:spPr>
        <p:txBody>
          <a:bodyPr wrap="square" rtlCol="0">
            <a:spAutoFit/>
          </a:bodyPr>
          <a:lstStyle/>
          <a:p>
            <a:r>
              <a:rPr lang="nb-NO" dirty="0" smtClean="0"/>
              <a:t>DB porteføljen SPP</a:t>
            </a:r>
            <a:endParaRPr lang="nb-NO" dirty="0"/>
          </a:p>
        </p:txBody>
      </p:sp>
      <p:graphicFrame>
        <p:nvGraphicFramePr>
          <p:cNvPr id="8" name="Tabell 7"/>
          <p:cNvGraphicFramePr>
            <a:graphicFrameLocks noGrp="1"/>
          </p:cNvGraphicFramePr>
          <p:nvPr/>
        </p:nvGraphicFramePr>
        <p:xfrm>
          <a:off x="5715008" y="4500570"/>
          <a:ext cx="3043606" cy="1851660"/>
        </p:xfrm>
        <a:graphic>
          <a:graphicData uri="http://schemas.openxmlformats.org/drawingml/2006/table">
            <a:tbl>
              <a:tblPr firstRow="1" bandRow="1">
                <a:tableStyleId>{5C22544A-7EE6-4342-B048-85BDC9FD1C3A}</a:tableStyleId>
              </a:tblPr>
              <a:tblGrid>
                <a:gridCol w="1852994"/>
                <a:gridCol w="1190612"/>
              </a:tblGrid>
              <a:tr h="308610">
                <a:tc gridSpan="2">
                  <a:txBody>
                    <a:bodyPr/>
                    <a:lstStyle/>
                    <a:p>
                      <a:pPr algn="ctr"/>
                      <a:r>
                        <a:rPr lang="nb-NO" sz="1100" dirty="0" smtClean="0">
                          <a:solidFill>
                            <a:schemeClr val="tx1"/>
                          </a:solidFill>
                        </a:rPr>
                        <a:t>Nøkkeltall</a:t>
                      </a:r>
                      <a:endParaRPr lang="nb-NO" sz="1100" dirty="0">
                        <a:solidFill>
                          <a:schemeClr val="tx1"/>
                        </a:solidFill>
                      </a:endParaRPr>
                    </a:p>
                  </a:txBody>
                  <a:tcPr/>
                </a:tc>
                <a:tc hMerge="1">
                  <a:txBody>
                    <a:bodyPr/>
                    <a:lstStyle/>
                    <a:p>
                      <a:endParaRPr lang="nb-NO" dirty="0"/>
                    </a:p>
                  </a:txBody>
                  <a:tcPr/>
                </a:tc>
              </a:tr>
              <a:tr h="308610">
                <a:tc>
                  <a:txBody>
                    <a:bodyPr/>
                    <a:lstStyle/>
                    <a:p>
                      <a:r>
                        <a:rPr lang="nb-NO" sz="1100" dirty="0" err="1" smtClean="0"/>
                        <a:t>AuM</a:t>
                      </a:r>
                      <a:endParaRPr lang="nb-NO" sz="1100" dirty="0"/>
                    </a:p>
                  </a:txBody>
                  <a:tcPr/>
                </a:tc>
                <a:tc>
                  <a:txBody>
                    <a:bodyPr/>
                    <a:lstStyle/>
                    <a:p>
                      <a:pPr algn="r"/>
                      <a:r>
                        <a:rPr lang="nb-NO" sz="1100" dirty="0" smtClean="0"/>
                        <a:t>30,0 mrd</a:t>
                      </a:r>
                      <a:endParaRPr lang="nb-NO" sz="1100" dirty="0"/>
                    </a:p>
                  </a:txBody>
                  <a:tcPr/>
                </a:tc>
              </a:tr>
              <a:tr h="3086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100" dirty="0" err="1" smtClean="0"/>
                        <a:t>Villkorad</a:t>
                      </a:r>
                      <a:r>
                        <a:rPr lang="nb-NO" sz="1100" dirty="0" smtClean="0"/>
                        <a:t> </a:t>
                      </a:r>
                      <a:r>
                        <a:rPr lang="nb-NO" sz="1100" dirty="0" err="1" smtClean="0"/>
                        <a:t>Återäring</a:t>
                      </a:r>
                      <a:endParaRPr lang="nb-NO" sz="1100" dirty="0" smtClean="0"/>
                    </a:p>
                  </a:txBody>
                  <a:tcPr/>
                </a:tc>
                <a:tc>
                  <a:txBody>
                    <a:bodyPr/>
                    <a:lstStyle/>
                    <a:p>
                      <a:pPr algn="r"/>
                      <a:r>
                        <a:rPr lang="nb-NO" sz="1100" dirty="0" smtClean="0"/>
                        <a:t>3,1 mrd</a:t>
                      </a:r>
                      <a:endParaRPr lang="nb-NO" sz="1100" dirty="0"/>
                    </a:p>
                  </a:txBody>
                  <a:tcPr/>
                </a:tc>
              </a:tr>
              <a:tr h="308610">
                <a:tc>
                  <a:txBody>
                    <a:bodyPr/>
                    <a:lstStyle/>
                    <a:p>
                      <a:r>
                        <a:rPr lang="nb-NO" sz="1100" dirty="0" smtClean="0"/>
                        <a:t>Forventet</a:t>
                      </a:r>
                      <a:r>
                        <a:rPr lang="nb-NO" sz="1100" baseline="0" dirty="0" smtClean="0"/>
                        <a:t> avkastning</a:t>
                      </a:r>
                      <a:endParaRPr lang="nb-NO" sz="1100" dirty="0"/>
                    </a:p>
                  </a:txBody>
                  <a:tcPr/>
                </a:tc>
                <a:tc>
                  <a:txBody>
                    <a:bodyPr/>
                    <a:lstStyle/>
                    <a:p>
                      <a:pPr algn="r"/>
                      <a:r>
                        <a:rPr lang="nb-NO" sz="1100" dirty="0" smtClean="0"/>
                        <a:t>5,2%</a:t>
                      </a:r>
                      <a:endParaRPr lang="nb-NO" sz="1100" dirty="0"/>
                    </a:p>
                  </a:txBody>
                  <a:tcPr/>
                </a:tc>
              </a:tr>
              <a:tr h="308610">
                <a:tc>
                  <a:txBody>
                    <a:bodyPr/>
                    <a:lstStyle/>
                    <a:p>
                      <a:r>
                        <a:rPr lang="nb-NO" sz="1100" dirty="0" smtClean="0"/>
                        <a:t>Diskonteringsrente</a:t>
                      </a:r>
                      <a:endParaRPr lang="nb-NO" sz="1100" dirty="0"/>
                    </a:p>
                  </a:txBody>
                  <a:tcPr/>
                </a:tc>
                <a:tc>
                  <a:txBody>
                    <a:bodyPr/>
                    <a:lstStyle/>
                    <a:p>
                      <a:pPr algn="r"/>
                      <a:r>
                        <a:rPr lang="nb-NO" sz="1100" dirty="0" smtClean="0"/>
                        <a:t>4,0%</a:t>
                      </a:r>
                      <a:endParaRPr lang="nb-NO" sz="1100" dirty="0"/>
                    </a:p>
                  </a:txBody>
                  <a:tcPr/>
                </a:tc>
              </a:tr>
              <a:tr h="308610">
                <a:tc>
                  <a:txBody>
                    <a:bodyPr/>
                    <a:lstStyle/>
                    <a:p>
                      <a:r>
                        <a:rPr lang="nb-NO" sz="1100" dirty="0" err="1" smtClean="0"/>
                        <a:t>Konsolideringsratio</a:t>
                      </a:r>
                      <a:endParaRPr lang="nb-NO" sz="1100" dirty="0"/>
                    </a:p>
                  </a:txBody>
                  <a:tcPr/>
                </a:tc>
                <a:tc>
                  <a:txBody>
                    <a:bodyPr/>
                    <a:lstStyle/>
                    <a:p>
                      <a:pPr algn="r"/>
                      <a:r>
                        <a:rPr lang="nb-NO" sz="1100" dirty="0" smtClean="0"/>
                        <a:t>105%</a:t>
                      </a:r>
                      <a:endParaRPr lang="nb-NO" sz="1100" dirty="0"/>
                    </a:p>
                  </a:txBody>
                  <a:tcPr/>
                </a:tc>
              </a:tr>
            </a:tbl>
          </a:graphicData>
        </a:graphic>
      </p:graphicFrame>
      <p:sp>
        <p:nvSpPr>
          <p:cNvPr id="9" name="TekstSylinder 8"/>
          <p:cNvSpPr txBox="1"/>
          <p:nvPr/>
        </p:nvSpPr>
        <p:spPr>
          <a:xfrm>
            <a:off x="1214414" y="6555754"/>
            <a:ext cx="4143404" cy="230832"/>
          </a:xfrm>
          <a:prstGeom prst="rect">
            <a:avLst/>
          </a:prstGeom>
          <a:noFill/>
        </p:spPr>
        <p:txBody>
          <a:bodyPr wrap="square" rtlCol="0">
            <a:spAutoFit/>
          </a:bodyPr>
          <a:lstStyle/>
          <a:p>
            <a:r>
              <a:rPr lang="nb-NO" sz="900" baseline="30000" dirty="0" smtClean="0"/>
              <a:t>*</a:t>
            </a:r>
            <a:r>
              <a:rPr lang="nb-NO" sz="900" dirty="0" smtClean="0"/>
              <a:t>Ref børsmelding 26. november 2009</a:t>
            </a:r>
            <a:endParaRPr lang="nb-NO" sz="900" baseline="30000" dirty="0"/>
          </a:p>
        </p:txBody>
      </p:sp>
      <p:sp>
        <p:nvSpPr>
          <p:cNvPr id="10" name="Plassholder for lysbildenummer 15"/>
          <p:cNvSpPr>
            <a:spLocks noGrp="1"/>
          </p:cNvSpPr>
          <p:nvPr>
            <p:ph type="sldNum" sz="quarter" idx="10"/>
          </p:nvPr>
        </p:nvSpPr>
        <p:spPr>
          <a:xfrm>
            <a:off x="8472518" y="6572272"/>
            <a:ext cx="457200" cy="304800"/>
          </a:xfrm>
        </p:spPr>
        <p:txBody>
          <a:bodyPr/>
          <a:lstStyle/>
          <a:p>
            <a:fld id="{1A8F2F33-4B27-44F3-B385-0B7F5489DB2E}" type="slidenum">
              <a:rPr lang="en-GB" smtClean="0"/>
              <a:pPr/>
              <a:t>20</a:t>
            </a:fld>
            <a:endParaRPr lang="en-GB"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p:txBody>
          <a:bodyPr/>
          <a:lstStyle/>
          <a:p>
            <a:r>
              <a:rPr lang="nb-NO" dirty="0"/>
              <a:t>Liv og Pensjon</a:t>
            </a:r>
            <a:r>
              <a:rPr lang="nb-NO" sz="2200" dirty="0"/>
              <a:t/>
            </a:r>
            <a:br>
              <a:rPr lang="nb-NO" sz="2200" dirty="0"/>
            </a:br>
            <a:r>
              <a:rPr lang="nb-NO" sz="2200" dirty="0"/>
              <a:t>- </a:t>
            </a:r>
            <a:r>
              <a:rPr lang="nb-NO" sz="2200" dirty="0" smtClean="0"/>
              <a:t>god </a:t>
            </a:r>
            <a:r>
              <a:rPr lang="nb-NO" sz="2200" dirty="0"/>
              <a:t>soliditet og styrkede kundebuffere</a:t>
            </a:r>
          </a:p>
        </p:txBody>
      </p:sp>
      <p:graphicFrame>
        <p:nvGraphicFramePr>
          <p:cNvPr id="14" name="Object 2"/>
          <p:cNvGraphicFramePr>
            <a:graphicFrameLocks noGrp="1" noChangeAspect="1"/>
          </p:cNvGraphicFramePr>
          <p:nvPr>
            <p:ph sz="half" idx="1"/>
          </p:nvPr>
        </p:nvGraphicFramePr>
        <p:xfrm>
          <a:off x="1335088" y="2206625"/>
          <a:ext cx="3568700" cy="3440113"/>
        </p:xfrm>
        <a:graphic>
          <a:graphicData uri="http://schemas.openxmlformats.org/drawingml/2006/chart">
            <c:chart xmlns:c="http://schemas.openxmlformats.org/drawingml/2006/chart" xmlns:r="http://schemas.openxmlformats.org/officeDocument/2006/relationships" r:id="rId3"/>
          </a:graphicData>
        </a:graphic>
      </p:graphicFrame>
      <p:sp>
        <p:nvSpPr>
          <p:cNvPr id="497671" name="Rectangle 7"/>
          <p:cNvSpPr>
            <a:spLocks noChangeArrowheads="1"/>
          </p:cNvSpPr>
          <p:nvPr/>
        </p:nvSpPr>
        <p:spPr bwMode="auto">
          <a:xfrm>
            <a:off x="1598613" y="1917700"/>
            <a:ext cx="2952750" cy="360363"/>
          </a:xfrm>
          <a:prstGeom prst="rect">
            <a:avLst/>
          </a:prstGeom>
          <a:noFill/>
          <a:ln w="9525">
            <a:noFill/>
            <a:miter lim="800000"/>
            <a:headEnd/>
            <a:tailEnd/>
          </a:ln>
          <a:effectLst/>
        </p:spPr>
        <p:txBody>
          <a:bodyPr wrap="none" anchor="ctr"/>
          <a:lstStyle/>
          <a:p>
            <a:pPr algn="ctr"/>
            <a:r>
              <a:rPr lang="nb-NO" sz="1600" dirty="0" err="1" smtClean="0"/>
              <a:t>Storebrand</a:t>
            </a:r>
            <a:r>
              <a:rPr lang="nb-NO" sz="1600" dirty="0" smtClean="0"/>
              <a:t> Liv Konsern*</a:t>
            </a:r>
            <a:endParaRPr lang="nb-NO" sz="1600" dirty="0"/>
          </a:p>
        </p:txBody>
      </p:sp>
      <p:sp>
        <p:nvSpPr>
          <p:cNvPr id="497677" name="Text Box 13"/>
          <p:cNvSpPr txBox="1">
            <a:spLocks noChangeArrowheads="1"/>
          </p:cNvSpPr>
          <p:nvPr/>
        </p:nvSpPr>
        <p:spPr bwMode="auto">
          <a:xfrm>
            <a:off x="900112" y="6184921"/>
            <a:ext cx="7815291" cy="246221"/>
          </a:xfrm>
          <a:prstGeom prst="rect">
            <a:avLst/>
          </a:prstGeom>
          <a:noFill/>
          <a:ln w="9525">
            <a:noFill/>
            <a:miter lim="800000"/>
            <a:headEnd/>
            <a:tailEnd/>
          </a:ln>
          <a:effectLst/>
        </p:spPr>
        <p:txBody>
          <a:bodyPr wrap="square">
            <a:spAutoFit/>
          </a:bodyPr>
          <a:lstStyle/>
          <a:p>
            <a:pPr>
              <a:spcBef>
                <a:spcPct val="50000"/>
              </a:spcBef>
            </a:pPr>
            <a:r>
              <a:rPr lang="nb-NO" sz="1000" dirty="0"/>
              <a:t>* </a:t>
            </a:r>
            <a:r>
              <a:rPr lang="nb-NO" sz="1000" dirty="0" smtClean="0"/>
              <a:t>   Solvensmarginen </a:t>
            </a:r>
            <a:r>
              <a:rPr lang="nb-NO" sz="1000" dirty="0"/>
              <a:t>vises for </a:t>
            </a:r>
            <a:r>
              <a:rPr lang="nb-NO" sz="1000" dirty="0" err="1"/>
              <a:t>Storebrand</a:t>
            </a:r>
            <a:r>
              <a:rPr lang="nb-NO" sz="1000" dirty="0"/>
              <a:t> Liv Konsern, gjennom året er kun halvparten av resultatet inkludert</a:t>
            </a:r>
          </a:p>
        </p:txBody>
      </p:sp>
      <p:sp>
        <p:nvSpPr>
          <p:cNvPr id="497678" name="Text Box 14"/>
          <p:cNvSpPr txBox="1">
            <a:spLocks noChangeArrowheads="1"/>
          </p:cNvSpPr>
          <p:nvPr/>
        </p:nvSpPr>
        <p:spPr bwMode="auto">
          <a:xfrm>
            <a:off x="900113" y="6369068"/>
            <a:ext cx="5329237" cy="244475"/>
          </a:xfrm>
          <a:prstGeom prst="rect">
            <a:avLst/>
          </a:prstGeom>
          <a:noFill/>
          <a:ln w="9525">
            <a:noFill/>
            <a:miter lim="800000"/>
            <a:headEnd/>
            <a:tailEnd/>
          </a:ln>
          <a:effectLst/>
        </p:spPr>
        <p:txBody>
          <a:bodyPr>
            <a:spAutoFit/>
          </a:bodyPr>
          <a:lstStyle/>
          <a:p>
            <a:pPr>
              <a:spcBef>
                <a:spcPct val="50000"/>
              </a:spcBef>
            </a:pPr>
            <a:r>
              <a:rPr lang="nb-NO" sz="1000" dirty="0"/>
              <a:t>** </a:t>
            </a:r>
            <a:r>
              <a:rPr lang="nb-NO" sz="1000" dirty="0" smtClean="0"/>
              <a:t>  Viser </a:t>
            </a:r>
            <a:r>
              <a:rPr lang="nb-NO" sz="1000" dirty="0"/>
              <a:t>TA </a:t>
            </a:r>
            <a:r>
              <a:rPr lang="nb-NO" sz="1000" dirty="0" smtClean="0"/>
              <a:t>i </a:t>
            </a:r>
            <a:r>
              <a:rPr lang="nb-NO" sz="1000" dirty="0"/>
              <a:t>prosent av kundefonds </a:t>
            </a:r>
            <a:r>
              <a:rPr lang="nb-NO" sz="1000" dirty="0" err="1"/>
              <a:t>eksl</a:t>
            </a:r>
            <a:r>
              <a:rPr lang="nb-NO" sz="1000" dirty="0" smtClean="0"/>
              <a:t>. TA</a:t>
            </a:r>
            <a:endParaRPr lang="nb-NO" sz="1000" dirty="0"/>
          </a:p>
        </p:txBody>
      </p:sp>
      <p:sp>
        <p:nvSpPr>
          <p:cNvPr id="497679" name="Text Box 15"/>
          <p:cNvSpPr txBox="1">
            <a:spLocks noChangeArrowheads="1"/>
          </p:cNvSpPr>
          <p:nvPr/>
        </p:nvSpPr>
        <p:spPr bwMode="auto">
          <a:xfrm>
            <a:off x="4429124" y="5072074"/>
            <a:ext cx="360363" cy="244475"/>
          </a:xfrm>
          <a:prstGeom prst="rect">
            <a:avLst/>
          </a:prstGeom>
          <a:noFill/>
          <a:ln w="9525">
            <a:noFill/>
            <a:miter lim="800000"/>
            <a:headEnd/>
            <a:tailEnd/>
          </a:ln>
          <a:effectLst/>
        </p:spPr>
        <p:txBody>
          <a:bodyPr>
            <a:spAutoFit/>
          </a:bodyPr>
          <a:lstStyle/>
          <a:p>
            <a:pPr>
              <a:spcBef>
                <a:spcPct val="50000"/>
              </a:spcBef>
            </a:pPr>
            <a:r>
              <a:rPr lang="nb-NO" sz="1000" dirty="0"/>
              <a:t>**</a:t>
            </a:r>
          </a:p>
        </p:txBody>
      </p:sp>
      <p:sp>
        <p:nvSpPr>
          <p:cNvPr id="18" name="Rectangle 461"/>
          <p:cNvSpPr>
            <a:spLocks noChangeArrowheads="1"/>
          </p:cNvSpPr>
          <p:nvPr/>
        </p:nvSpPr>
        <p:spPr bwMode="auto">
          <a:xfrm>
            <a:off x="5214942" y="2057400"/>
            <a:ext cx="3714776" cy="4114800"/>
          </a:xfrm>
          <a:prstGeom prst="rect">
            <a:avLst/>
          </a:prstGeom>
          <a:noFill/>
          <a:ln w="9525">
            <a:noFill/>
            <a:miter lim="800000"/>
            <a:headEnd/>
            <a:tailEnd/>
          </a:ln>
          <a:effectLst/>
        </p:spPr>
        <p:txBody>
          <a:bodyPr/>
          <a:lstStyle/>
          <a:p>
            <a:pPr marL="381000" indent="-190500">
              <a:spcBef>
                <a:spcPts val="2400"/>
              </a:spcBef>
              <a:buFont typeface="Wingdings" pitchFamily="2" charset="2"/>
              <a:buChar char="§"/>
            </a:pPr>
            <a:r>
              <a:rPr lang="nb-NO" dirty="0" smtClean="0"/>
              <a:t>Konsernbidrag fra </a:t>
            </a:r>
            <a:r>
              <a:rPr lang="nb-NO" dirty="0" err="1" smtClean="0"/>
              <a:t>Storebrand</a:t>
            </a:r>
            <a:r>
              <a:rPr lang="nb-NO" dirty="0" smtClean="0"/>
              <a:t> Liv Konsern til ASA på 610 mill</a:t>
            </a:r>
          </a:p>
          <a:p>
            <a:pPr marL="381000" indent="-190500">
              <a:spcBef>
                <a:spcPts val="2400"/>
              </a:spcBef>
              <a:buFont typeface="Wingdings" pitchFamily="2" charset="2"/>
              <a:buChar char="§"/>
            </a:pPr>
            <a:r>
              <a:rPr lang="nb-NO" dirty="0" smtClean="0"/>
              <a:t>Konsernbidrag fra SPP til </a:t>
            </a:r>
            <a:r>
              <a:rPr lang="nb-NO" dirty="0" err="1" smtClean="0"/>
              <a:t>Storebrand</a:t>
            </a:r>
            <a:r>
              <a:rPr lang="nb-NO" dirty="0" smtClean="0"/>
              <a:t> Holding AB på 360 mill</a:t>
            </a:r>
          </a:p>
          <a:p>
            <a:pPr marL="381000" indent="-190500">
              <a:spcBef>
                <a:spcPts val="2400"/>
              </a:spcBef>
              <a:buFont typeface="Wingdings" pitchFamily="2" charset="2"/>
              <a:buChar char="§"/>
            </a:pPr>
            <a:r>
              <a:rPr lang="nb-NO" dirty="0" smtClean="0"/>
              <a:t>Solvensgrad SPP etter utdeling av konsernbidrag 184%</a:t>
            </a:r>
          </a:p>
          <a:p>
            <a:pPr marL="381000" indent="-190500">
              <a:spcBef>
                <a:spcPts val="2400"/>
              </a:spcBef>
              <a:buFont typeface="Wingdings" pitchFamily="2" charset="2"/>
              <a:buChar char="§"/>
            </a:pPr>
            <a:r>
              <a:rPr lang="nb-NO" dirty="0" smtClean="0"/>
              <a:t>Tilleggsavsetninger styrket med 1,3 mrd til 4,6 mrd</a:t>
            </a:r>
          </a:p>
          <a:p>
            <a:pPr marL="381000" indent="-190500">
              <a:spcBef>
                <a:spcPts val="2400"/>
              </a:spcBef>
              <a:buFont typeface="Wingdings" pitchFamily="2" charset="2"/>
              <a:buChar char="§"/>
            </a:pPr>
            <a:r>
              <a:rPr lang="nb-NO" dirty="0" err="1" smtClean="0"/>
              <a:t>Villkorad</a:t>
            </a:r>
            <a:r>
              <a:rPr lang="nb-NO" dirty="0" smtClean="0"/>
              <a:t> </a:t>
            </a:r>
            <a:r>
              <a:rPr lang="nb-NO" dirty="0" err="1" smtClean="0"/>
              <a:t>Återbäring</a:t>
            </a:r>
            <a:r>
              <a:rPr lang="nb-NO" dirty="0" smtClean="0"/>
              <a:t> styrket med 455 mill til 8,7 mrd</a:t>
            </a:r>
            <a:endParaRPr lang="nb-NO" dirty="0"/>
          </a:p>
        </p:txBody>
      </p:sp>
      <p:sp>
        <p:nvSpPr>
          <p:cNvPr id="19" name="Text Box 15"/>
          <p:cNvSpPr txBox="1">
            <a:spLocks noChangeArrowheads="1"/>
          </p:cNvSpPr>
          <p:nvPr/>
        </p:nvSpPr>
        <p:spPr bwMode="auto">
          <a:xfrm>
            <a:off x="7572396" y="3714752"/>
            <a:ext cx="500066" cy="246221"/>
          </a:xfrm>
          <a:prstGeom prst="rect">
            <a:avLst/>
          </a:prstGeom>
          <a:noFill/>
          <a:ln w="9525">
            <a:noFill/>
            <a:miter lim="800000"/>
            <a:headEnd/>
            <a:tailEnd/>
          </a:ln>
          <a:effectLst/>
        </p:spPr>
        <p:txBody>
          <a:bodyPr wrap="square">
            <a:spAutoFit/>
          </a:bodyPr>
          <a:lstStyle/>
          <a:p>
            <a:pPr>
              <a:spcBef>
                <a:spcPct val="50000"/>
              </a:spcBef>
            </a:pPr>
            <a:r>
              <a:rPr lang="nb-NO" sz="1000" dirty="0" smtClean="0"/>
              <a:t>***</a:t>
            </a:r>
            <a:endParaRPr lang="nb-NO" sz="1000" dirty="0"/>
          </a:p>
        </p:txBody>
      </p:sp>
      <p:sp>
        <p:nvSpPr>
          <p:cNvPr id="20" name="Text Box 14"/>
          <p:cNvSpPr txBox="1">
            <a:spLocks noChangeArrowheads="1"/>
          </p:cNvSpPr>
          <p:nvPr/>
        </p:nvSpPr>
        <p:spPr bwMode="auto">
          <a:xfrm>
            <a:off x="885837" y="6521468"/>
            <a:ext cx="7472377" cy="246221"/>
          </a:xfrm>
          <a:prstGeom prst="rect">
            <a:avLst/>
          </a:prstGeom>
          <a:noFill/>
          <a:ln w="9525">
            <a:noFill/>
            <a:miter lim="800000"/>
            <a:headEnd/>
            <a:tailEnd/>
          </a:ln>
          <a:effectLst/>
        </p:spPr>
        <p:txBody>
          <a:bodyPr wrap="square">
            <a:spAutoFit/>
          </a:bodyPr>
          <a:lstStyle/>
          <a:p>
            <a:pPr>
              <a:spcBef>
                <a:spcPct val="50000"/>
              </a:spcBef>
            </a:pPr>
            <a:r>
              <a:rPr lang="nb-NO" sz="1000" dirty="0" smtClean="0"/>
              <a:t>*** Beregnet pr 31.12.09 etter årsoppgjørsdisposisjoner – solvensgrad 194% før årsoppgjørsdisposisjoner</a:t>
            </a:r>
            <a:endParaRPr lang="nb-NO" sz="1000" dirty="0"/>
          </a:p>
        </p:txBody>
      </p:sp>
      <p:sp>
        <p:nvSpPr>
          <p:cNvPr id="11" name="Plassholder for lysbildenummer 15"/>
          <p:cNvSpPr>
            <a:spLocks noGrp="1"/>
          </p:cNvSpPr>
          <p:nvPr>
            <p:ph type="sldNum" sz="quarter" idx="10"/>
          </p:nvPr>
        </p:nvSpPr>
        <p:spPr>
          <a:xfrm>
            <a:off x="8472518" y="6572272"/>
            <a:ext cx="457200" cy="304800"/>
          </a:xfrm>
        </p:spPr>
        <p:txBody>
          <a:bodyPr/>
          <a:lstStyle/>
          <a:p>
            <a:fld id="{1A8F2F33-4B27-44F3-B385-0B7F5489DB2E}" type="slidenum">
              <a:rPr lang="en-GB" smtClean="0"/>
              <a:pPr/>
              <a:t>21</a:t>
            </a:fld>
            <a:endParaRPr lang="en-GB"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2"/>
          <p:cNvSpPr>
            <a:spLocks noGrp="1" noChangeArrowheads="1"/>
          </p:cNvSpPr>
          <p:nvPr>
            <p:ph type="title" idx="4294967295"/>
          </p:nvPr>
        </p:nvSpPr>
        <p:spPr>
          <a:ln/>
        </p:spPr>
        <p:txBody>
          <a:bodyPr/>
          <a:lstStyle/>
          <a:p>
            <a:r>
              <a:rPr lang="nb-NO" dirty="0" err="1"/>
              <a:t>Storebrand</a:t>
            </a:r>
            <a:r>
              <a:rPr lang="nb-NO" dirty="0"/>
              <a:t> Bank</a:t>
            </a:r>
            <a:br>
              <a:rPr lang="nb-NO" dirty="0"/>
            </a:br>
            <a:r>
              <a:rPr lang="nb-NO" sz="2200" dirty="0"/>
              <a:t>- </a:t>
            </a:r>
            <a:r>
              <a:rPr lang="nb-NO" sz="2200" dirty="0" smtClean="0"/>
              <a:t>styrket kapitaldekning</a:t>
            </a:r>
            <a:endParaRPr lang="nb-NO" sz="2200" dirty="0"/>
          </a:p>
        </p:txBody>
      </p:sp>
      <p:sp>
        <p:nvSpPr>
          <p:cNvPr id="154061" name="Rectangle 461"/>
          <p:cNvSpPr>
            <a:spLocks noChangeArrowheads="1"/>
          </p:cNvSpPr>
          <p:nvPr/>
        </p:nvSpPr>
        <p:spPr bwMode="auto">
          <a:xfrm>
            <a:off x="5214942" y="2057400"/>
            <a:ext cx="3605208" cy="4114800"/>
          </a:xfrm>
          <a:prstGeom prst="rect">
            <a:avLst/>
          </a:prstGeom>
          <a:noFill/>
          <a:ln w="9525">
            <a:noFill/>
            <a:miter lim="800000"/>
            <a:headEnd/>
            <a:tailEnd/>
          </a:ln>
          <a:effectLst/>
        </p:spPr>
        <p:txBody>
          <a:bodyPr/>
          <a:lstStyle/>
          <a:p>
            <a:pPr marL="381000" indent="-190500">
              <a:spcBef>
                <a:spcPct val="40000"/>
              </a:spcBef>
              <a:buFont typeface="Wingdings" pitchFamily="2" charset="2"/>
              <a:buChar char="§"/>
            </a:pPr>
            <a:r>
              <a:rPr lang="nb-NO" dirty="0" smtClean="0"/>
              <a:t>Redusert netto utlån med 1 mrd i kvartalet</a:t>
            </a:r>
            <a:endParaRPr lang="nb-NO" dirty="0"/>
          </a:p>
          <a:p>
            <a:pPr marL="381000" indent="-190500">
              <a:spcBef>
                <a:spcPct val="40000"/>
              </a:spcBef>
              <a:buFont typeface="Wingdings" pitchFamily="2" charset="2"/>
              <a:buChar char="§"/>
            </a:pPr>
            <a:endParaRPr lang="nb-NO" dirty="0" smtClean="0"/>
          </a:p>
          <a:p>
            <a:pPr marL="381000" indent="-190500">
              <a:spcBef>
                <a:spcPct val="40000"/>
              </a:spcBef>
              <a:buFont typeface="Wingdings" pitchFamily="2" charset="2"/>
              <a:buChar char="§"/>
            </a:pPr>
            <a:r>
              <a:rPr lang="nb-NO" dirty="0" smtClean="0"/>
              <a:t>Kjernekapitaldekning styrket til 10,4%</a:t>
            </a:r>
          </a:p>
          <a:p>
            <a:pPr marL="381000" indent="-190500">
              <a:spcBef>
                <a:spcPct val="40000"/>
              </a:spcBef>
              <a:buFont typeface="Wingdings" pitchFamily="2" charset="2"/>
              <a:buChar char="§"/>
            </a:pPr>
            <a:endParaRPr lang="nb-NO" dirty="0" smtClean="0"/>
          </a:p>
          <a:p>
            <a:pPr marL="381000" indent="-190500">
              <a:spcBef>
                <a:spcPct val="40000"/>
              </a:spcBef>
              <a:buFont typeface="Wingdings" pitchFamily="2" charset="2"/>
              <a:buChar char="§"/>
            </a:pPr>
            <a:r>
              <a:rPr lang="nb-NO" dirty="0" smtClean="0"/>
              <a:t>Nye likviditetskrav liten påvirkning på banken</a:t>
            </a:r>
            <a:endParaRPr lang="nb-NO" dirty="0"/>
          </a:p>
        </p:txBody>
      </p:sp>
      <p:graphicFrame>
        <p:nvGraphicFramePr>
          <p:cNvPr id="688129" name="Object 1"/>
          <p:cNvGraphicFramePr>
            <a:graphicFrameLocks noChangeAspect="1"/>
          </p:cNvGraphicFramePr>
          <p:nvPr/>
        </p:nvGraphicFramePr>
        <p:xfrm>
          <a:off x="1142976" y="4000504"/>
          <a:ext cx="3714776" cy="2592926"/>
        </p:xfrm>
        <a:graphic>
          <a:graphicData uri="http://schemas.openxmlformats.org/presentationml/2006/ole">
            <p:oleObj spid="_x0000_s771074" name="Chart" r:id="rId4" imgW="2838355" imgH="1981105" progId="MSGraph.Chart.8">
              <p:embed followColorScheme="full"/>
            </p:oleObj>
          </a:graphicData>
        </a:graphic>
      </p:graphicFrame>
      <p:graphicFrame>
        <p:nvGraphicFramePr>
          <p:cNvPr id="9" name="Diagram 8"/>
          <p:cNvGraphicFramePr/>
          <p:nvPr/>
        </p:nvGraphicFramePr>
        <p:xfrm>
          <a:off x="1857356" y="1928802"/>
          <a:ext cx="2857520" cy="2143140"/>
        </p:xfrm>
        <a:graphic>
          <a:graphicData uri="http://schemas.openxmlformats.org/drawingml/2006/chart">
            <c:chart xmlns:c="http://schemas.openxmlformats.org/drawingml/2006/chart" xmlns:r="http://schemas.openxmlformats.org/officeDocument/2006/relationships" r:id="rId5"/>
          </a:graphicData>
        </a:graphic>
      </p:graphicFrame>
      <p:sp>
        <p:nvSpPr>
          <p:cNvPr id="6" name="Plassholder for lysbildenummer 15"/>
          <p:cNvSpPr>
            <a:spLocks noGrp="1"/>
          </p:cNvSpPr>
          <p:nvPr>
            <p:ph type="sldNum" sz="quarter" idx="10"/>
          </p:nvPr>
        </p:nvSpPr>
        <p:spPr>
          <a:xfrm>
            <a:off x="8472518" y="6572272"/>
            <a:ext cx="457200" cy="304800"/>
          </a:xfrm>
        </p:spPr>
        <p:txBody>
          <a:bodyPr/>
          <a:lstStyle/>
          <a:p>
            <a:fld id="{1A8F2F33-4B27-44F3-B385-0B7F5489DB2E}" type="slidenum">
              <a:rPr lang="en-GB" smtClean="0"/>
              <a:pPr/>
              <a:t>22</a:t>
            </a:fld>
            <a:endParaRPr lang="en-GB"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83" name="Rectangle 19"/>
          <p:cNvSpPr>
            <a:spLocks noGrp="1" noChangeArrowheads="1"/>
          </p:cNvSpPr>
          <p:nvPr>
            <p:ph type="title"/>
            <p:custDataLst>
              <p:tags r:id="rId2"/>
            </p:custDataLst>
          </p:nvPr>
        </p:nvSpPr>
        <p:spPr/>
        <p:txBody>
          <a:bodyPr/>
          <a:lstStyle/>
          <a:p>
            <a:r>
              <a:rPr lang="nb-NO" dirty="0" err="1"/>
              <a:t>Storebrand</a:t>
            </a:r>
            <a:r>
              <a:rPr lang="nb-NO" dirty="0"/>
              <a:t> </a:t>
            </a:r>
            <a:r>
              <a:rPr lang="nb-NO" dirty="0" smtClean="0"/>
              <a:t>ASA</a:t>
            </a:r>
            <a:br>
              <a:rPr lang="nb-NO" dirty="0" smtClean="0"/>
            </a:br>
            <a:r>
              <a:rPr lang="nb-NO" sz="2200" dirty="0" smtClean="0"/>
              <a:t>- redusert netto gjeld</a:t>
            </a:r>
            <a:endParaRPr lang="nb-NO" sz="2200" dirty="0"/>
          </a:p>
        </p:txBody>
      </p:sp>
      <p:sp>
        <p:nvSpPr>
          <p:cNvPr id="674820" name="Rectangle 4" hidden="1"/>
          <p:cNvSpPr>
            <a:spLocks noChangeArrowheads="1"/>
          </p:cNvSpPr>
          <p:nvPr>
            <p:custDataLst>
              <p:tags r:id="rId3"/>
            </p:custDataLst>
          </p:nvPr>
        </p:nvSpPr>
        <p:spPr bwMode="auto">
          <a:xfrm>
            <a:off x="0" y="0"/>
            <a:ext cx="158750" cy="1587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651298" name="Rectangle 34" hidden="1"/>
          <p:cNvSpPr>
            <a:spLocks noChangeArrowheads="1"/>
          </p:cNvSpPr>
          <p:nvPr>
            <p:custDataLst>
              <p:tags r:id="rId4"/>
            </p:custDataLst>
          </p:nvPr>
        </p:nvSpPr>
        <p:spPr bwMode="auto">
          <a:xfrm>
            <a:off x="0" y="0"/>
            <a:ext cx="158750" cy="158750"/>
          </a:xfrm>
          <a:prstGeom prst="rect">
            <a:avLst/>
          </a:prstGeom>
          <a:solidFill>
            <a:schemeClr val="accent1"/>
          </a:solidFill>
          <a:ln w="9525">
            <a:solidFill>
              <a:schemeClr val="tx1"/>
            </a:solidFill>
            <a:miter lim="800000"/>
            <a:headEnd/>
            <a:tailEnd/>
          </a:ln>
          <a:effectLst/>
        </p:spPr>
        <p:txBody>
          <a:bodyPr wrap="none" lIns="0" tIns="0" rIns="0" bIns="0" anchor="ctr"/>
          <a:lstStyle/>
          <a:p>
            <a:pPr algn="ctr"/>
            <a:r>
              <a:rPr lang="nb-NO" sz="1000">
                <a:latin typeface="Verdana" pitchFamily="34" charset="0"/>
              </a:rPr>
              <a:t>b</a:t>
            </a:r>
          </a:p>
        </p:txBody>
      </p:sp>
      <p:sp>
        <p:nvSpPr>
          <p:cNvPr id="8" name="Plassholder for innhold 7"/>
          <p:cNvSpPr>
            <a:spLocks noGrp="1"/>
          </p:cNvSpPr>
          <p:nvPr>
            <p:ph idx="1"/>
          </p:nvPr>
        </p:nvSpPr>
        <p:spPr>
          <a:xfrm>
            <a:off x="5214942" y="2071678"/>
            <a:ext cx="3357586" cy="4114800"/>
          </a:xfrm>
        </p:spPr>
        <p:txBody>
          <a:bodyPr/>
          <a:lstStyle/>
          <a:p>
            <a:r>
              <a:rPr lang="nb-NO" sz="1600" dirty="0" smtClean="0"/>
              <a:t>823 mill i konsernbidrag fra datterselskaper</a:t>
            </a:r>
          </a:p>
          <a:p>
            <a:endParaRPr lang="nb-NO" sz="1600" dirty="0" smtClean="0"/>
          </a:p>
          <a:p>
            <a:r>
              <a:rPr lang="nb-NO" sz="1600" dirty="0" smtClean="0"/>
              <a:t>2,1 mrd i likvide midler</a:t>
            </a:r>
            <a:r>
              <a:rPr lang="nb-NO" sz="1600" baseline="30000" dirty="0" smtClean="0"/>
              <a:t>*</a:t>
            </a:r>
          </a:p>
          <a:p>
            <a:endParaRPr lang="nb-NO" sz="1600" dirty="0" smtClean="0"/>
          </a:p>
          <a:p>
            <a:r>
              <a:rPr lang="nb-NO" sz="1600" dirty="0" smtClean="0"/>
              <a:t>Målsatt netto gjeldsgrad 0</a:t>
            </a:r>
          </a:p>
          <a:p>
            <a:endParaRPr lang="nb-NO" sz="1600" dirty="0" smtClean="0"/>
          </a:p>
          <a:p>
            <a:r>
              <a:rPr lang="nb-NO" sz="1600" dirty="0" smtClean="0"/>
              <a:t>Neste forfall desember 2010</a:t>
            </a:r>
            <a:endParaRPr lang="nb-NO" sz="1600" dirty="0"/>
          </a:p>
        </p:txBody>
      </p:sp>
      <p:graphicFrame>
        <p:nvGraphicFramePr>
          <p:cNvPr id="10" name="Object 2"/>
          <p:cNvGraphicFramePr>
            <a:graphicFrameLocks/>
          </p:cNvGraphicFramePr>
          <p:nvPr/>
        </p:nvGraphicFramePr>
        <p:xfrm>
          <a:off x="1142976" y="2857496"/>
          <a:ext cx="3786214" cy="2143139"/>
        </p:xfrm>
        <a:graphic>
          <a:graphicData uri="http://schemas.openxmlformats.org/presentationml/2006/ole">
            <p:oleObj spid="_x0000_s674821" name="Chart" r:id="rId15" imgW="4181666" imgH="2257568" progId="MSGraph.Chart.8">
              <p:embed followColorScheme="full"/>
            </p:oleObj>
          </a:graphicData>
        </a:graphic>
      </p:graphicFrame>
      <p:sp>
        <p:nvSpPr>
          <p:cNvPr id="13" name="Rectangle 5"/>
          <p:cNvSpPr>
            <a:spLocks noChangeArrowheads="1"/>
          </p:cNvSpPr>
          <p:nvPr>
            <p:custDataLst>
              <p:tags r:id="rId5"/>
            </p:custDataLst>
          </p:nvPr>
        </p:nvSpPr>
        <p:spPr bwMode="gray">
          <a:xfrm>
            <a:off x="1711302" y="3376604"/>
            <a:ext cx="195262" cy="122238"/>
          </a:xfrm>
          <a:prstGeom prst="rect">
            <a:avLst/>
          </a:prstGeom>
          <a:noFill/>
          <a:ln w="9525">
            <a:noFill/>
            <a:miter lim="800000"/>
            <a:headEnd/>
            <a:tailEnd/>
          </a:ln>
          <a:effectLst/>
        </p:spPr>
        <p:txBody>
          <a:bodyPr wrap="none" lIns="14288" tIns="0" rIns="14288" bIns="0" anchor="ctr"/>
          <a:lstStyle/>
          <a:p>
            <a:pPr algn="ctr"/>
            <a:fld id="{8220B86F-987A-4086-B2EB-60EE94C4CD16}" type="datetime'''''''''''''''''2,''''''2'''''''''''''''''''''''''">
              <a:rPr lang="nb-NO" sz="800">
                <a:solidFill>
                  <a:schemeClr val="bg1"/>
                </a:solidFill>
                <a:latin typeface="Verdana" pitchFamily="34" charset="0"/>
              </a:rPr>
              <a:pPr algn="ctr"/>
              <a:t>2,2</a:t>
            </a:fld>
            <a:endParaRPr lang="nb-NO" sz="800">
              <a:solidFill>
                <a:schemeClr val="bg1"/>
              </a:solidFill>
              <a:latin typeface="Verdana" pitchFamily="34" charset="0"/>
            </a:endParaRPr>
          </a:p>
        </p:txBody>
      </p:sp>
      <p:sp>
        <p:nvSpPr>
          <p:cNvPr id="14" name="Rectangle 7"/>
          <p:cNvSpPr>
            <a:spLocks noChangeArrowheads="1"/>
          </p:cNvSpPr>
          <p:nvPr>
            <p:custDataLst>
              <p:tags r:id="rId6"/>
            </p:custDataLst>
          </p:nvPr>
        </p:nvSpPr>
        <p:spPr bwMode="auto">
          <a:xfrm>
            <a:off x="1500166" y="4919674"/>
            <a:ext cx="506433" cy="103210"/>
          </a:xfrm>
          <a:prstGeom prst="rect">
            <a:avLst/>
          </a:prstGeom>
          <a:noFill/>
          <a:ln w="9525">
            <a:noFill/>
            <a:miter lim="800000"/>
            <a:headEnd/>
            <a:tailEnd/>
          </a:ln>
          <a:effectLst/>
        </p:spPr>
        <p:txBody>
          <a:bodyPr lIns="0" tIns="0" rIns="0" bIns="0"/>
          <a:lstStyle/>
          <a:p>
            <a:pPr algn="ctr"/>
            <a:fld id="{85DD4CFD-6775-402A-AB53-5051A97750BF}" type="datetime'20''0''''''6'''''''''''''''''''">
              <a:rPr lang="nb-NO" sz="1100">
                <a:latin typeface="Verdana" pitchFamily="34" charset="0"/>
              </a:rPr>
              <a:pPr algn="ctr"/>
              <a:t>2006</a:t>
            </a:fld>
            <a:endParaRPr lang="nb-NO" sz="1100" dirty="0">
              <a:latin typeface="Verdana" pitchFamily="34" charset="0"/>
            </a:endParaRPr>
          </a:p>
        </p:txBody>
      </p:sp>
      <p:sp>
        <p:nvSpPr>
          <p:cNvPr id="16" name="Rectangle 10"/>
          <p:cNvSpPr>
            <a:spLocks noChangeArrowheads="1"/>
          </p:cNvSpPr>
          <p:nvPr>
            <p:custDataLst>
              <p:tags r:id="rId7"/>
            </p:custDataLst>
          </p:nvPr>
        </p:nvSpPr>
        <p:spPr bwMode="auto">
          <a:xfrm>
            <a:off x="2357422" y="4919674"/>
            <a:ext cx="506433" cy="103210"/>
          </a:xfrm>
          <a:prstGeom prst="rect">
            <a:avLst/>
          </a:prstGeom>
          <a:noFill/>
          <a:ln w="9525">
            <a:noFill/>
            <a:miter lim="800000"/>
            <a:headEnd/>
            <a:tailEnd/>
          </a:ln>
          <a:effectLst/>
        </p:spPr>
        <p:txBody>
          <a:bodyPr lIns="0" tIns="0" rIns="0" bIns="0"/>
          <a:lstStyle/>
          <a:p>
            <a:pPr algn="ctr"/>
            <a:fld id="{66C1E8F4-903E-4ADC-99D9-D158D4EEBB39}" type="datetime'''''''''''2''0''''0''''''''''''''''''''''''''''''7'''''''''''">
              <a:rPr lang="nb-NO" sz="1100">
                <a:latin typeface="Verdana" pitchFamily="34" charset="0"/>
              </a:rPr>
              <a:pPr algn="ctr"/>
              <a:t>2007</a:t>
            </a:fld>
            <a:endParaRPr lang="nb-NO" sz="1100">
              <a:latin typeface="Verdana" pitchFamily="34" charset="0"/>
            </a:endParaRPr>
          </a:p>
        </p:txBody>
      </p:sp>
      <p:sp>
        <p:nvSpPr>
          <p:cNvPr id="17" name="Rectangle 11"/>
          <p:cNvSpPr>
            <a:spLocks noChangeArrowheads="1"/>
          </p:cNvSpPr>
          <p:nvPr>
            <p:custDataLst>
              <p:tags r:id="rId8"/>
            </p:custDataLst>
          </p:nvPr>
        </p:nvSpPr>
        <p:spPr bwMode="gray">
          <a:xfrm>
            <a:off x="3706789" y="3476617"/>
            <a:ext cx="195263" cy="122237"/>
          </a:xfrm>
          <a:prstGeom prst="rect">
            <a:avLst/>
          </a:prstGeom>
          <a:noFill/>
          <a:ln w="9525">
            <a:noFill/>
            <a:miter lim="800000"/>
            <a:headEnd/>
            <a:tailEnd/>
          </a:ln>
          <a:effectLst/>
        </p:spPr>
        <p:txBody>
          <a:bodyPr wrap="none" lIns="14288" tIns="0" rIns="14288" bIns="0" anchor="ctr"/>
          <a:lstStyle/>
          <a:p>
            <a:pPr algn="ctr"/>
            <a:fld id="{B4F9D104-CED7-43AF-94DC-871DB3456D14}" type="datetime'''''''''''''''''''''1'''',''''''''''4'''''''''">
              <a:rPr lang="nb-NO" sz="800">
                <a:solidFill>
                  <a:schemeClr val="bg1"/>
                </a:solidFill>
                <a:latin typeface="Verdana" pitchFamily="34" charset="0"/>
              </a:rPr>
              <a:pPr algn="ctr"/>
              <a:t>1,4</a:t>
            </a:fld>
            <a:endParaRPr lang="nb-NO" sz="800">
              <a:solidFill>
                <a:schemeClr val="bg1"/>
              </a:solidFill>
              <a:latin typeface="Verdana" pitchFamily="34" charset="0"/>
            </a:endParaRPr>
          </a:p>
        </p:txBody>
      </p:sp>
      <p:sp>
        <p:nvSpPr>
          <p:cNvPr id="18" name="Rectangle 13"/>
          <p:cNvSpPr>
            <a:spLocks noChangeArrowheads="1"/>
          </p:cNvSpPr>
          <p:nvPr>
            <p:custDataLst>
              <p:tags r:id="rId9"/>
            </p:custDataLst>
          </p:nvPr>
        </p:nvSpPr>
        <p:spPr bwMode="auto">
          <a:xfrm>
            <a:off x="3214678" y="4919674"/>
            <a:ext cx="506433" cy="103210"/>
          </a:xfrm>
          <a:prstGeom prst="rect">
            <a:avLst/>
          </a:prstGeom>
          <a:noFill/>
          <a:ln w="9525">
            <a:noFill/>
            <a:miter lim="800000"/>
            <a:headEnd/>
            <a:tailEnd/>
          </a:ln>
          <a:effectLst/>
        </p:spPr>
        <p:txBody>
          <a:bodyPr lIns="0" tIns="0" rIns="0" bIns="0"/>
          <a:lstStyle/>
          <a:p>
            <a:pPr algn="ctr"/>
            <a:fld id="{C7C97438-66E4-42FC-B94A-6B1B5B009DC7}" type="datetime'''''''2''''''''0''''''''''''''''''''''0''''8'''''''''''">
              <a:rPr lang="nb-NO" sz="1100">
                <a:latin typeface="Verdana" pitchFamily="34" charset="0"/>
              </a:rPr>
              <a:pPr algn="ctr"/>
              <a:t>2008</a:t>
            </a:fld>
            <a:endParaRPr lang="nb-NO" sz="1100">
              <a:latin typeface="Verdana" pitchFamily="34" charset="0"/>
            </a:endParaRPr>
          </a:p>
        </p:txBody>
      </p:sp>
      <p:sp>
        <p:nvSpPr>
          <p:cNvPr id="19" name="Rectangle 14"/>
          <p:cNvSpPr>
            <a:spLocks noChangeArrowheads="1"/>
          </p:cNvSpPr>
          <p:nvPr>
            <p:custDataLst>
              <p:tags r:id="rId10"/>
            </p:custDataLst>
          </p:nvPr>
        </p:nvSpPr>
        <p:spPr bwMode="gray">
          <a:xfrm>
            <a:off x="4702152" y="3438517"/>
            <a:ext cx="195262" cy="122237"/>
          </a:xfrm>
          <a:prstGeom prst="rect">
            <a:avLst/>
          </a:prstGeom>
          <a:noFill/>
          <a:ln w="9525">
            <a:noFill/>
            <a:miter lim="800000"/>
            <a:headEnd/>
            <a:tailEnd/>
          </a:ln>
          <a:effectLst/>
        </p:spPr>
        <p:txBody>
          <a:bodyPr wrap="none" lIns="14288" tIns="0" rIns="14288" bIns="0" anchor="ctr"/>
          <a:lstStyle/>
          <a:p>
            <a:pPr algn="ctr"/>
            <a:fld id="{3BB2DBBA-1219-46F0-B2A5-3F6173AB0B4F}" type="datetime'''1'''''''''''''',''''''''''''''''7'''''''">
              <a:rPr lang="nb-NO" sz="800">
                <a:solidFill>
                  <a:schemeClr val="bg1"/>
                </a:solidFill>
                <a:latin typeface="Verdana" pitchFamily="34" charset="0"/>
              </a:rPr>
              <a:pPr algn="ctr"/>
              <a:t>1,7</a:t>
            </a:fld>
            <a:endParaRPr lang="nb-NO" sz="800">
              <a:solidFill>
                <a:schemeClr val="bg1"/>
              </a:solidFill>
              <a:latin typeface="Verdana" pitchFamily="34" charset="0"/>
            </a:endParaRPr>
          </a:p>
        </p:txBody>
      </p:sp>
      <p:sp>
        <p:nvSpPr>
          <p:cNvPr id="20" name="Rectangle 16"/>
          <p:cNvSpPr>
            <a:spLocks noChangeArrowheads="1"/>
          </p:cNvSpPr>
          <p:nvPr>
            <p:custDataLst>
              <p:tags r:id="rId11"/>
            </p:custDataLst>
          </p:nvPr>
        </p:nvSpPr>
        <p:spPr bwMode="auto">
          <a:xfrm>
            <a:off x="4143372" y="4919674"/>
            <a:ext cx="555625" cy="152400"/>
          </a:xfrm>
          <a:prstGeom prst="rect">
            <a:avLst/>
          </a:prstGeom>
          <a:noFill/>
          <a:ln w="9525">
            <a:noFill/>
            <a:miter lim="800000"/>
            <a:headEnd/>
            <a:tailEnd/>
          </a:ln>
          <a:effectLst/>
        </p:spPr>
        <p:txBody>
          <a:bodyPr lIns="0" tIns="0" rIns="0" bIns="0"/>
          <a:lstStyle/>
          <a:p>
            <a:pPr algn="ctr"/>
            <a:r>
              <a:rPr lang="nb-NO" sz="1100" dirty="0" smtClean="0"/>
              <a:t>2009*</a:t>
            </a:r>
            <a:endParaRPr lang="nb-NO" sz="1100" dirty="0">
              <a:latin typeface="Verdana" pitchFamily="34" charset="0"/>
            </a:endParaRPr>
          </a:p>
        </p:txBody>
      </p:sp>
      <p:sp>
        <p:nvSpPr>
          <p:cNvPr id="23" name="Text Box 23"/>
          <p:cNvSpPr txBox="1">
            <a:spLocks noChangeArrowheads="1"/>
          </p:cNvSpPr>
          <p:nvPr>
            <p:custDataLst>
              <p:tags r:id="rId12"/>
            </p:custDataLst>
          </p:nvPr>
        </p:nvSpPr>
        <p:spPr bwMode="auto">
          <a:xfrm>
            <a:off x="1785918" y="2285992"/>
            <a:ext cx="2214578" cy="246221"/>
          </a:xfrm>
          <a:prstGeom prst="rect">
            <a:avLst/>
          </a:prstGeom>
          <a:noFill/>
          <a:ln w="9525" algn="ctr">
            <a:noFill/>
            <a:miter lim="800000"/>
            <a:headEnd/>
            <a:tailEnd/>
          </a:ln>
          <a:effectLst/>
        </p:spPr>
        <p:txBody>
          <a:bodyPr wrap="square" lIns="0" tIns="0" rIns="0" bIns="0">
            <a:spAutoFit/>
          </a:bodyPr>
          <a:lstStyle/>
          <a:p>
            <a:r>
              <a:rPr lang="en-GB" sz="1600" dirty="0" err="1" smtClean="0"/>
              <a:t>Utvikling</a:t>
            </a:r>
            <a:r>
              <a:rPr lang="en-GB" sz="1600" dirty="0" smtClean="0"/>
              <a:t> </a:t>
            </a:r>
            <a:r>
              <a:rPr lang="en-GB" sz="1600" dirty="0" err="1" smtClean="0"/>
              <a:t>netto</a:t>
            </a:r>
            <a:r>
              <a:rPr lang="en-GB" sz="1600" dirty="0" smtClean="0"/>
              <a:t> </a:t>
            </a:r>
            <a:r>
              <a:rPr lang="en-GB" sz="1600" dirty="0" err="1" smtClean="0"/>
              <a:t>gjeld</a:t>
            </a:r>
            <a:endParaRPr lang="en-GB" sz="1600" dirty="0">
              <a:latin typeface="Verdana" pitchFamily="34" charset="0"/>
            </a:endParaRPr>
          </a:p>
        </p:txBody>
      </p:sp>
      <p:sp>
        <p:nvSpPr>
          <p:cNvPr id="33" name="TekstSylinder 32"/>
          <p:cNvSpPr txBox="1"/>
          <p:nvPr/>
        </p:nvSpPr>
        <p:spPr>
          <a:xfrm>
            <a:off x="1285852" y="6500834"/>
            <a:ext cx="3857652" cy="246221"/>
          </a:xfrm>
          <a:prstGeom prst="rect">
            <a:avLst/>
          </a:prstGeom>
          <a:noFill/>
        </p:spPr>
        <p:txBody>
          <a:bodyPr wrap="square" rtlCol="0">
            <a:spAutoFit/>
          </a:bodyPr>
          <a:lstStyle/>
          <a:p>
            <a:r>
              <a:rPr lang="nb-NO" sz="1000" dirty="0" smtClean="0"/>
              <a:t>* Beregnet etter mottatt konsernbidrag</a:t>
            </a:r>
            <a:endParaRPr lang="nb-NO" sz="1000" dirty="0"/>
          </a:p>
        </p:txBody>
      </p:sp>
      <p:sp>
        <p:nvSpPr>
          <p:cNvPr id="21" name="TekstSylinder 20"/>
          <p:cNvSpPr txBox="1"/>
          <p:nvPr/>
        </p:nvSpPr>
        <p:spPr>
          <a:xfrm rot="16200000">
            <a:off x="579731" y="3420741"/>
            <a:ext cx="1357322" cy="230832"/>
          </a:xfrm>
          <a:prstGeom prst="rect">
            <a:avLst/>
          </a:prstGeom>
          <a:noFill/>
        </p:spPr>
        <p:txBody>
          <a:bodyPr wrap="square" rtlCol="0">
            <a:spAutoFit/>
          </a:bodyPr>
          <a:lstStyle/>
          <a:p>
            <a:r>
              <a:rPr lang="nb-NO" sz="900" dirty="0" smtClean="0"/>
              <a:t>Mrd NOK</a:t>
            </a:r>
            <a:endParaRPr lang="nb-NO" sz="900" dirty="0"/>
          </a:p>
        </p:txBody>
      </p:sp>
      <p:sp>
        <p:nvSpPr>
          <p:cNvPr id="22" name="Plassholder for lysbildenummer 15"/>
          <p:cNvSpPr>
            <a:spLocks noGrp="1"/>
          </p:cNvSpPr>
          <p:nvPr>
            <p:ph type="sldNum" sz="quarter" idx="10"/>
          </p:nvPr>
        </p:nvSpPr>
        <p:spPr>
          <a:xfrm>
            <a:off x="8472518" y="6572272"/>
            <a:ext cx="457200" cy="304800"/>
          </a:xfrm>
        </p:spPr>
        <p:txBody>
          <a:bodyPr/>
          <a:lstStyle/>
          <a:p>
            <a:fld id="{1A8F2F33-4B27-44F3-B385-0B7F5489DB2E}" type="slidenum">
              <a:rPr lang="en-GB" smtClean="0"/>
              <a:pPr/>
              <a:t>23</a:t>
            </a:fld>
            <a:endParaRPr lang="en-GB"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ssholder for innhold 3"/>
          <p:cNvGraphicFramePr>
            <a:graphicFrameLocks noGrp="1"/>
          </p:cNvGraphicFramePr>
          <p:nvPr>
            <p:ph idx="1"/>
          </p:nvPr>
        </p:nvGraphicFramePr>
        <p:xfrm>
          <a:off x="928662" y="1714488"/>
          <a:ext cx="7643866" cy="45148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tel 1"/>
          <p:cNvSpPr txBox="1">
            <a:spLocks/>
          </p:cNvSpPr>
          <p:nvPr/>
        </p:nvSpPr>
        <p:spPr bwMode="auto">
          <a:xfrm>
            <a:off x="1428728" y="500042"/>
            <a:ext cx="6781800"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b-NO" sz="2600" b="0" i="0" u="none" strike="noStrike" kern="0" cap="none" spc="0" normalizeH="0" baseline="0" noProof="0" dirty="0" smtClean="0">
                <a:ln>
                  <a:noFill/>
                </a:ln>
                <a:solidFill>
                  <a:schemeClr val="tx2"/>
                </a:solidFill>
                <a:effectLst/>
                <a:uLnTx/>
                <a:uFillTx/>
                <a:latin typeface="+mj-lt"/>
                <a:ea typeface="+mj-ea"/>
                <a:cs typeface="+mj-cs"/>
              </a:rPr>
              <a:t>Pensjonsreformen</a:t>
            </a:r>
            <a:br>
              <a:rPr kumimoji="0" lang="nb-NO" sz="2600" b="0" i="0" u="none" strike="noStrike" kern="0" cap="none" spc="0" normalizeH="0" baseline="0" noProof="0" dirty="0" smtClean="0">
                <a:ln>
                  <a:noFill/>
                </a:ln>
                <a:solidFill>
                  <a:schemeClr val="tx2"/>
                </a:solidFill>
                <a:effectLst/>
                <a:uLnTx/>
                <a:uFillTx/>
                <a:latin typeface="+mj-lt"/>
                <a:ea typeface="+mj-ea"/>
                <a:cs typeface="+mj-cs"/>
              </a:rPr>
            </a:br>
            <a:r>
              <a:rPr kumimoji="0" lang="nb-NO" sz="2200" b="0" i="0" u="none" strike="noStrike" kern="0" cap="none" spc="0" normalizeH="0" baseline="0" noProof="0" dirty="0" smtClean="0">
                <a:ln>
                  <a:noFill/>
                </a:ln>
                <a:solidFill>
                  <a:schemeClr val="tx2"/>
                </a:solidFill>
                <a:effectLst/>
                <a:uLnTx/>
                <a:uFillTx/>
                <a:latin typeface="+mj-lt"/>
                <a:ea typeface="+mj-ea"/>
                <a:cs typeface="+mj-cs"/>
              </a:rPr>
              <a:t>– økt krav til fleksibilitet </a:t>
            </a:r>
          </a:p>
        </p:txBody>
      </p:sp>
      <p:sp>
        <p:nvSpPr>
          <p:cNvPr id="5" name="Plassholder for lysbildenummer 15"/>
          <p:cNvSpPr>
            <a:spLocks noGrp="1"/>
          </p:cNvSpPr>
          <p:nvPr>
            <p:ph type="sldNum" sz="quarter" idx="10"/>
          </p:nvPr>
        </p:nvSpPr>
        <p:spPr>
          <a:xfrm>
            <a:off x="8472518" y="6572272"/>
            <a:ext cx="457200" cy="304800"/>
          </a:xfrm>
        </p:spPr>
        <p:txBody>
          <a:bodyPr/>
          <a:lstStyle/>
          <a:p>
            <a:fld id="{1A8F2F33-4B27-44F3-B385-0B7F5489DB2E}" type="slidenum">
              <a:rPr lang="en-GB" smtClean="0"/>
              <a:pPr/>
              <a:t>24</a:t>
            </a:fld>
            <a:endParaRPr lang="en-GB"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tel 1"/>
          <p:cNvSpPr>
            <a:spLocks noGrp="1"/>
          </p:cNvSpPr>
          <p:nvPr>
            <p:ph type="title"/>
          </p:nvPr>
        </p:nvSpPr>
        <p:spPr>
          <a:xfrm>
            <a:off x="1447800" y="609600"/>
            <a:ext cx="6981852" cy="1143000"/>
          </a:xfrm>
        </p:spPr>
        <p:txBody>
          <a:bodyPr/>
          <a:lstStyle/>
          <a:p>
            <a:r>
              <a:rPr lang="nb-NO" dirty="0" smtClean="0"/>
              <a:t>Solvens II </a:t>
            </a:r>
            <a:br>
              <a:rPr lang="nb-NO" dirty="0" smtClean="0"/>
            </a:br>
            <a:r>
              <a:rPr lang="nb-NO" sz="2200" dirty="0" smtClean="0"/>
              <a:t>– Storebrand godt forberedt</a:t>
            </a:r>
          </a:p>
        </p:txBody>
      </p:sp>
      <p:sp>
        <p:nvSpPr>
          <p:cNvPr id="22531" name="Plassholder for innhold 2"/>
          <p:cNvSpPr>
            <a:spLocks noGrp="1"/>
          </p:cNvSpPr>
          <p:nvPr>
            <p:ph idx="1"/>
          </p:nvPr>
        </p:nvSpPr>
        <p:spPr>
          <a:xfrm>
            <a:off x="1447800" y="2000240"/>
            <a:ext cx="7481918" cy="4114800"/>
          </a:xfrm>
        </p:spPr>
        <p:txBody>
          <a:bodyPr/>
          <a:lstStyle/>
          <a:p>
            <a:pPr>
              <a:lnSpc>
                <a:spcPct val="150000"/>
              </a:lnSpc>
            </a:pPr>
            <a:r>
              <a:rPr lang="nb-NO" sz="1400" dirty="0" smtClean="0">
                <a:latin typeface="Verdana" pitchFamily="34" charset="0"/>
              </a:rPr>
              <a:t>Nye regulatoriske krav omfatter alle europeiske forsikringsselskap fra 2013</a:t>
            </a:r>
          </a:p>
          <a:p>
            <a:pPr lvl="1">
              <a:lnSpc>
                <a:spcPct val="150000"/>
              </a:lnSpc>
            </a:pPr>
            <a:r>
              <a:rPr lang="nb-NO" sz="1200" dirty="0" smtClean="0"/>
              <a:t>Eiendeler og forsikringsforpliktelser til markedsverdi</a:t>
            </a:r>
          </a:p>
          <a:p>
            <a:pPr lvl="1"/>
            <a:r>
              <a:rPr lang="nb-NO" sz="1200" dirty="0" smtClean="0"/>
              <a:t>Kapitalkrav skal reflektere faktisk økonomisk risiko</a:t>
            </a:r>
          </a:p>
          <a:p>
            <a:pPr>
              <a:lnSpc>
                <a:spcPct val="150000"/>
              </a:lnSpc>
            </a:pPr>
            <a:endParaRPr lang="nb-NO" sz="1400" dirty="0" smtClean="0">
              <a:latin typeface="Verdana" pitchFamily="34" charset="0"/>
            </a:endParaRPr>
          </a:p>
          <a:p>
            <a:pPr>
              <a:lnSpc>
                <a:spcPct val="150000"/>
              </a:lnSpc>
            </a:pPr>
            <a:r>
              <a:rPr lang="nb-NO" sz="1400" dirty="0" smtClean="0">
                <a:latin typeface="Verdana" pitchFamily="34" charset="0"/>
              </a:rPr>
              <a:t>Hovedtema for tilpasninger</a:t>
            </a:r>
          </a:p>
          <a:p>
            <a:pPr lvl="1"/>
            <a:r>
              <a:rPr lang="nb-NO" sz="1200" dirty="0" smtClean="0"/>
              <a:t>Makromodell for diskontering av pensjonsforpliktelser (Europa)</a:t>
            </a:r>
          </a:p>
          <a:p>
            <a:pPr lvl="1"/>
            <a:r>
              <a:rPr lang="nb-NO" sz="1200" dirty="0" smtClean="0"/>
              <a:t>Infrastruktur / alternative investeringer (Europa)</a:t>
            </a:r>
          </a:p>
          <a:p>
            <a:pPr lvl="1"/>
            <a:r>
              <a:rPr lang="nb-NO" sz="1200" dirty="0" smtClean="0"/>
              <a:t>Behandling av kundebuffere (Norge og Sverige)</a:t>
            </a:r>
          </a:p>
          <a:p>
            <a:pPr lvl="1"/>
            <a:r>
              <a:rPr lang="nb-NO" sz="1200" dirty="0" smtClean="0"/>
              <a:t>Årlig avkastningsgaranti  og vilkår for flytterett (Norge)</a:t>
            </a:r>
          </a:p>
          <a:p>
            <a:endParaRPr lang="nb-NO" sz="1400" dirty="0" smtClean="0"/>
          </a:p>
          <a:p>
            <a:r>
              <a:rPr lang="nb-NO" sz="1400" dirty="0" smtClean="0"/>
              <a:t>Målrettet arbeid for vellykket implementering</a:t>
            </a:r>
          </a:p>
          <a:p>
            <a:pPr lvl="1"/>
            <a:r>
              <a:rPr lang="nb-NO" sz="1200" dirty="0" smtClean="0"/>
              <a:t>Konsernomfattende prosjekt</a:t>
            </a:r>
          </a:p>
          <a:p>
            <a:pPr lvl="1"/>
            <a:r>
              <a:rPr lang="nb-NO" sz="1200" dirty="0" smtClean="0"/>
              <a:t>Utvikle interne modeller</a:t>
            </a:r>
          </a:p>
          <a:p>
            <a:pPr lvl="1"/>
            <a:r>
              <a:rPr lang="nb-NO" sz="1200" dirty="0" smtClean="0"/>
              <a:t>God myndighetsdialog</a:t>
            </a:r>
          </a:p>
          <a:p>
            <a:pPr lvl="1"/>
            <a:endParaRPr lang="nb-NO" sz="1200" dirty="0" smtClean="0"/>
          </a:p>
        </p:txBody>
      </p:sp>
      <p:sp>
        <p:nvSpPr>
          <p:cNvPr id="4" name="Plassholder for lysbildenummer 15"/>
          <p:cNvSpPr>
            <a:spLocks noGrp="1"/>
          </p:cNvSpPr>
          <p:nvPr>
            <p:ph type="sldNum" sz="quarter" idx="10"/>
          </p:nvPr>
        </p:nvSpPr>
        <p:spPr>
          <a:xfrm>
            <a:off x="8472518" y="6572272"/>
            <a:ext cx="457200" cy="304800"/>
          </a:xfrm>
        </p:spPr>
        <p:txBody>
          <a:bodyPr/>
          <a:lstStyle/>
          <a:p>
            <a:fld id="{1A8F2F33-4B27-44F3-B385-0B7F5489DB2E}" type="slidenum">
              <a:rPr lang="en-GB" smtClean="0"/>
              <a:pPr/>
              <a:t>25</a:t>
            </a:fld>
            <a:endParaRPr lang="en-GB"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nb-NO" dirty="0"/>
              <a:t>Oppsummering</a:t>
            </a:r>
          </a:p>
        </p:txBody>
      </p:sp>
      <p:sp>
        <p:nvSpPr>
          <p:cNvPr id="53251" name="Rectangle 3"/>
          <p:cNvSpPr>
            <a:spLocks noGrp="1" noChangeArrowheads="1"/>
          </p:cNvSpPr>
          <p:nvPr>
            <p:ph type="body" idx="1"/>
          </p:nvPr>
        </p:nvSpPr>
        <p:spPr>
          <a:xfrm>
            <a:off x="1447800" y="2057400"/>
            <a:ext cx="7085013" cy="4114800"/>
          </a:xfrm>
        </p:spPr>
        <p:txBody>
          <a:bodyPr/>
          <a:lstStyle/>
          <a:p>
            <a:endParaRPr lang="nb-NO" dirty="0"/>
          </a:p>
          <a:p>
            <a:r>
              <a:rPr lang="nb-NO" dirty="0" smtClean="0"/>
              <a:t>Positiv resultatutvikling og styrket markedsposisjon</a:t>
            </a:r>
            <a:endParaRPr lang="nb-NO" dirty="0"/>
          </a:p>
          <a:p>
            <a:pPr>
              <a:spcBef>
                <a:spcPct val="100000"/>
              </a:spcBef>
            </a:pPr>
            <a:r>
              <a:rPr lang="nb-NO" dirty="0" smtClean="0"/>
              <a:t>Reduserte kostnader og økt effektivitet</a:t>
            </a:r>
          </a:p>
          <a:p>
            <a:pPr>
              <a:spcBef>
                <a:spcPct val="100000"/>
              </a:spcBef>
            </a:pPr>
            <a:r>
              <a:rPr lang="nb-NO" dirty="0" smtClean="0"/>
              <a:t>Styrket soliditet og økte kundebuffere</a:t>
            </a:r>
            <a:endParaRPr lang="nb-NO" dirty="0"/>
          </a:p>
          <a:p>
            <a:pPr>
              <a:spcBef>
                <a:spcPct val="100000"/>
              </a:spcBef>
            </a:pPr>
            <a:r>
              <a:rPr lang="nb-NO" dirty="0" smtClean="0"/>
              <a:t>Aktiv tilpasning til nye rammevilkår</a:t>
            </a:r>
          </a:p>
          <a:p>
            <a:pPr>
              <a:spcBef>
                <a:spcPct val="100000"/>
              </a:spcBef>
            </a:pPr>
            <a:endParaRPr lang="nb-NO" dirty="0" smtClean="0"/>
          </a:p>
          <a:p>
            <a:pPr>
              <a:spcBef>
                <a:spcPct val="100000"/>
              </a:spcBef>
            </a:pPr>
            <a:endParaRPr lang="nb-NO" dirty="0"/>
          </a:p>
        </p:txBody>
      </p:sp>
      <p:sp>
        <p:nvSpPr>
          <p:cNvPr id="4" name="Plassholder for lysbildenummer 15"/>
          <p:cNvSpPr>
            <a:spLocks noGrp="1"/>
          </p:cNvSpPr>
          <p:nvPr>
            <p:ph type="sldNum" sz="quarter" idx="10"/>
          </p:nvPr>
        </p:nvSpPr>
        <p:spPr>
          <a:xfrm>
            <a:off x="8472518" y="6572272"/>
            <a:ext cx="457200" cy="304800"/>
          </a:xfrm>
        </p:spPr>
        <p:txBody>
          <a:bodyPr/>
          <a:lstStyle/>
          <a:p>
            <a:fld id="{1A8F2F33-4B27-44F3-B385-0B7F5489DB2E}" type="slidenum">
              <a:rPr lang="en-GB" smtClean="0"/>
              <a:pPr/>
              <a:t>26</a:t>
            </a:fld>
            <a:endParaRPr lang="en-GB"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ext Box 2"/>
          <p:cNvSpPr txBox="1">
            <a:spLocks noChangeArrowheads="1"/>
          </p:cNvSpPr>
          <p:nvPr/>
        </p:nvSpPr>
        <p:spPr bwMode="auto">
          <a:xfrm>
            <a:off x="1466850" y="2133600"/>
            <a:ext cx="6705600" cy="1187450"/>
          </a:xfrm>
          <a:prstGeom prst="rect">
            <a:avLst/>
          </a:prstGeom>
          <a:noFill/>
          <a:ln w="9525">
            <a:noFill/>
            <a:miter lim="800000"/>
            <a:headEnd/>
            <a:tailEnd/>
          </a:ln>
        </p:spPr>
        <p:txBody>
          <a:bodyPr>
            <a:spAutoFit/>
          </a:bodyPr>
          <a:lstStyle/>
          <a:p>
            <a:pPr algn="ctr"/>
            <a:r>
              <a:rPr lang="nb-NO" sz="2400" i="1"/>
              <a:t>Storebrand skal være Nordens fremste og mest respekterte samarbeidspartner innenfor langsiktig sparing og forsikring</a:t>
            </a:r>
          </a:p>
        </p:txBody>
      </p:sp>
      <p:pic>
        <p:nvPicPr>
          <p:cNvPr id="51206" name="Picture 6"/>
          <p:cNvPicPr>
            <a:picLocks noChangeAspect="1" noChangeArrowheads="1"/>
          </p:cNvPicPr>
          <p:nvPr/>
        </p:nvPicPr>
        <p:blipFill>
          <a:blip r:embed="rId3" cstate="print"/>
          <a:srcRect/>
          <a:stretch>
            <a:fillRect/>
          </a:stretch>
        </p:blipFill>
        <p:spPr bwMode="auto">
          <a:xfrm>
            <a:off x="3543300" y="4149725"/>
            <a:ext cx="2057400" cy="246063"/>
          </a:xfrm>
          <a:prstGeom prst="rect">
            <a:avLst/>
          </a:prstGeom>
          <a:noFill/>
        </p:spPr>
      </p:pic>
    </p:spTree>
  </p:cSld>
  <p:clrMapOvr>
    <a:masterClrMapping/>
  </p:clrMapOvr>
  <p:transition>
    <p:dissolv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1oVLxh19A0u_fPYifGCRew"/>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UKhHfUv5y0Kv1_iJcOQfl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kdPU6S8etkuOqzVHq.esc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d6Sadbgdp0GEHNqlVXoDV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qBCBMJd99UKTNWahCkCfv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2OdbBcU9oEydHV_yuzR8Z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2.5RDfr.e0a_QMvIk6k2L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iCgKtjJZUEaGonqvRaLVJ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th5sY.GK1E.f_OPqt1Bk3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dZtEpRRfR02o_cHKKK_Ud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qBCBMJd99UKTNWahCkCfv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2OdbBcU9oEydHV_yuzR8Z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VONI9Fxcy0OloByEL01Z3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9RG4SWhRak2.XO0sJEgZQ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3s5zR9V0PUCzZJHDwStU.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8wa0NP01rEK9naqNOwokd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iXHZFDIFr0iQyBUbhSV0k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7UWJUEz5uUqJeeMFi05x1w"/>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VE5Xfoz7L06MaUJ.FfSOK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ldJgc7O4nEeOf2aFCyiPK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sbqtPa22.ESbyt0xSrEpT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RRY1gAR_Hki2rPDuOwkmh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C39JTO7SEEuuQrsxjp934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GL380SG2sUiiCrUOwoQMxA"/>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7c2gKFNGJEqn7cR2ykKOT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0uyiEozjCU6CiYnYzMyu4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ozxfR5k69keq3hIxZP5uN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N4qqSQARAEetxvypzpf1zA"/>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e7fAhyazMUuH_.VBtlIC8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umwG0dzRz0.0iiAPeaPSj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4c79jTj780mfGLN5CqVQh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4jR3DIXdbESnzPLDQN0Wbg"/>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6TleSseyBEiTcahuSjMkh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G63rPEkLKk25N4eLv29nSg"/>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E9Z_PWHx5kqZiqte3DhIrg"/>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2_AU0mtg6kWbFNdpvAeAhQ"/>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g4GUKPdICkW.Usa2jW8lOg"/>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AwN6QsnRAEOjbqvjKZWDF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os3.hKJWJ0mI0qYQzYvH0g"/>
</p:tagLst>
</file>

<file path=ppt/theme/theme1.xml><?xml version="1.0" encoding="utf-8"?>
<a:theme xmlns:a="http://schemas.openxmlformats.org/drawingml/2006/main" name="SB ASA med bilde 31.10.03">
  <a:themeElements>
    <a:clrScheme name="SB ASA med bilde 31.10.03 1">
      <a:dk1>
        <a:srgbClr val="000000"/>
      </a:dk1>
      <a:lt1>
        <a:srgbClr val="FFFFFF"/>
      </a:lt1>
      <a:dk2>
        <a:srgbClr val="000000"/>
      </a:dk2>
      <a:lt2>
        <a:srgbClr val="FFFFFF"/>
      </a:lt2>
      <a:accent1>
        <a:srgbClr val="DBD9D1"/>
      </a:accent1>
      <a:accent2>
        <a:srgbClr val="45637A"/>
      </a:accent2>
      <a:accent3>
        <a:srgbClr val="FFFFFF"/>
      </a:accent3>
      <a:accent4>
        <a:srgbClr val="000000"/>
      </a:accent4>
      <a:accent5>
        <a:srgbClr val="EAE9E5"/>
      </a:accent5>
      <a:accent6>
        <a:srgbClr val="3E596E"/>
      </a:accent6>
      <a:hlink>
        <a:srgbClr val="ABB8C2"/>
      </a:hlink>
      <a:folHlink>
        <a:srgbClr val="245745"/>
      </a:folHlink>
    </a:clrScheme>
    <a:fontScheme name="SB ASA med bilde 31.10.03">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B ASA med bilde 31.10.03 1">
        <a:dk1>
          <a:srgbClr val="000000"/>
        </a:dk1>
        <a:lt1>
          <a:srgbClr val="FFFFFF"/>
        </a:lt1>
        <a:dk2>
          <a:srgbClr val="000000"/>
        </a:dk2>
        <a:lt2>
          <a:srgbClr val="FFFFFF"/>
        </a:lt2>
        <a:accent1>
          <a:srgbClr val="DBD9D1"/>
        </a:accent1>
        <a:accent2>
          <a:srgbClr val="45637A"/>
        </a:accent2>
        <a:accent3>
          <a:srgbClr val="FFFFFF"/>
        </a:accent3>
        <a:accent4>
          <a:srgbClr val="000000"/>
        </a:accent4>
        <a:accent5>
          <a:srgbClr val="EAE9E5"/>
        </a:accent5>
        <a:accent6>
          <a:srgbClr val="3E596E"/>
        </a:accent6>
        <a:hlink>
          <a:srgbClr val="ABB8C2"/>
        </a:hlink>
        <a:folHlink>
          <a:srgbClr val="24574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SB ASA med bilde 31.10.03</Template>
  <TotalTime>51135</TotalTime>
  <Words>6327</Words>
  <Application>Microsoft Office PowerPoint</Application>
  <PresentationFormat>Skjermfremvisning (4:3)</PresentationFormat>
  <Paragraphs>842</Paragraphs>
  <Slides>27</Slides>
  <Notes>27</Notes>
  <HiddenSlides>0</HiddenSlides>
  <MMClips>0</MMClips>
  <ScaleCrop>false</ScaleCrop>
  <HeadingPairs>
    <vt:vector size="6" baseType="variant">
      <vt:variant>
        <vt:lpstr>Tema</vt:lpstr>
      </vt:variant>
      <vt:variant>
        <vt:i4>1</vt:i4>
      </vt:variant>
      <vt:variant>
        <vt:lpstr>Innebygde OLE-servere</vt:lpstr>
      </vt:variant>
      <vt:variant>
        <vt:i4>2</vt:i4>
      </vt:variant>
      <vt:variant>
        <vt:lpstr>Lysbildetitler</vt:lpstr>
      </vt:variant>
      <vt:variant>
        <vt:i4>27</vt:i4>
      </vt:variant>
    </vt:vector>
  </HeadingPairs>
  <TitlesOfParts>
    <vt:vector size="30" baseType="lpstr">
      <vt:lpstr>SB ASA med bilde 31.10.03</vt:lpstr>
      <vt:lpstr>Chart</vt:lpstr>
      <vt:lpstr>think-cell Slide</vt:lpstr>
      <vt:lpstr>Storebrand</vt:lpstr>
      <vt:lpstr>Hovedtrekk 4.kvartal 2009 </vt:lpstr>
      <vt:lpstr>Storebrand Konsern </vt:lpstr>
      <vt:lpstr>Liv og Pensjon Norge - styrket bufferkapital</vt:lpstr>
      <vt:lpstr>Liv og Pensjon Norge - godt salg og positiv flyttebalanse</vt:lpstr>
      <vt:lpstr>Liv og Pensjon Norge - godt salg og positiv flyttebalanse</vt:lpstr>
      <vt:lpstr>Liv og Pensjon Norge - kostnadseffektiviseringen fortsetter</vt:lpstr>
      <vt:lpstr>Liv og Pensjon Sverige (SPP)  - styrket markedsposisjon</vt:lpstr>
      <vt:lpstr>Liv og Pensjon Sverige (SPP)  - styrket markedsposisjon</vt:lpstr>
      <vt:lpstr>Liv og Pensjon Sverige (SPP)  - kostnadssynergier realiseres før plan</vt:lpstr>
      <vt:lpstr>Storebrand Kapitalforvaltning - sterk resultatforbedring</vt:lpstr>
      <vt:lpstr>Storebrand Kapitalforvaltning - god avkastning</vt:lpstr>
      <vt:lpstr>Storebrand Kapitalforvaltning - god tegning i fond</vt:lpstr>
      <vt:lpstr>Storebrand Bank - svake netto renteinntekter</vt:lpstr>
      <vt:lpstr>Storebrand Bank - kostnadsbesparelser utvikler seg iht plan</vt:lpstr>
      <vt:lpstr>Lysbilde 16</vt:lpstr>
      <vt:lpstr>Lysbilde 17</vt:lpstr>
      <vt:lpstr>Liv og Pensjon Sverige (SPP) - god avkastning og endret reservering gir godt finansresultat</vt:lpstr>
      <vt:lpstr>Liv og Pensjon Sverige (SPP) - forventet LKT* gjenvinning</vt:lpstr>
      <vt:lpstr>Liv og Pensjon Sverige - forbedret forretningsmodell DB*</vt:lpstr>
      <vt:lpstr>Liv og Pensjon - god soliditet og styrkede kundebuffere</vt:lpstr>
      <vt:lpstr>Storebrand Bank - styrket kapitaldekning</vt:lpstr>
      <vt:lpstr>Storebrand ASA - redusert netto gjeld</vt:lpstr>
      <vt:lpstr>Lysbilde 24</vt:lpstr>
      <vt:lpstr>Solvens II  – Storebrand godt forberedt</vt:lpstr>
      <vt:lpstr>Oppsummering</vt:lpstr>
      <vt:lpstr>Lysbilde 27</vt:lpstr>
    </vt:vector>
  </TitlesOfParts>
  <Company>Storebrand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Storebrand</dc:title>
  <dc:creator>zfn</dc:creator>
  <cp:lastModifiedBy>zfn</cp:lastModifiedBy>
  <cp:revision>940</cp:revision>
  <dcterms:created xsi:type="dcterms:W3CDTF">2008-10-19T10:36:17Z</dcterms:created>
  <dcterms:modified xsi:type="dcterms:W3CDTF">2010-02-16T23:07:05Z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1525673631</vt:i4>
  </property>
  <property fmtid="{D5CDD505-2E9C-101B-9397-08002B2CF9AE}" pid="3" name="_NewReviewCycle">
    <vt:lpwstr/>
  </property>
  <property fmtid="{D5CDD505-2E9C-101B-9397-08002B2CF9AE}" pid="4" name="_EmailSubject">
    <vt:lpwstr/>
  </property>
  <property fmtid="{D5CDD505-2E9C-101B-9397-08002B2CF9AE}" pid="5" name="_AuthorEmail">
    <vt:lpwstr>camilla.leikvoll@storebrand.no</vt:lpwstr>
  </property>
  <property fmtid="{D5CDD505-2E9C-101B-9397-08002B2CF9AE}" pid="6" name="_AuthorEmailDisplayName">
    <vt:lpwstr>Leikvoll, Camilla</vt:lpwstr>
  </property>
  <property fmtid="{D5CDD505-2E9C-101B-9397-08002B2CF9AE}" pid="7" name="_PreviousAdHocReviewCycleID">
    <vt:i4>1991634785</vt:i4>
  </property>
</Properties>
</file>