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4" r:id="rId1"/>
  </p:sldMasterIdLst>
  <p:notesMasterIdLst>
    <p:notesMasterId r:id="rId7"/>
  </p:notesMasterIdLst>
  <p:handoutMasterIdLst>
    <p:handoutMasterId r:id="rId8"/>
  </p:handoutMasterIdLst>
  <p:sldIdLst>
    <p:sldId id="285" r:id="rId2"/>
    <p:sldId id="287" r:id="rId3"/>
    <p:sldId id="288" r:id="rId4"/>
    <p:sldId id="289" r:id="rId5"/>
    <p:sldId id="290" r:id="rId6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" userDrawn="1">
          <p15:clr>
            <a:srgbClr val="A4A3A4"/>
          </p15:clr>
        </p15:guide>
        <p15:guide id="2" orient="horz" pos="497" userDrawn="1">
          <p15:clr>
            <a:srgbClr val="A4A3A4"/>
          </p15:clr>
        </p15:guide>
        <p15:guide id="3" orient="horz" pos="634" userDrawn="1">
          <p15:clr>
            <a:srgbClr val="A4A3A4"/>
          </p15:clr>
        </p15:guide>
        <p15:guide id="4" orient="horz" pos="3128" userDrawn="1">
          <p15:clr>
            <a:srgbClr val="A4A3A4"/>
          </p15:clr>
        </p15:guide>
        <p15:guide id="5" pos="158" userDrawn="1">
          <p15:clr>
            <a:srgbClr val="A4A3A4"/>
          </p15:clr>
        </p15:guide>
        <p15:guide id="6" pos="5647" userDrawn="1">
          <p15:clr>
            <a:srgbClr val="A4A3A4"/>
          </p15:clr>
        </p15:guide>
        <p15:guide id="7" orient="horz" pos="395" userDrawn="1">
          <p15:clr>
            <a:srgbClr val="A4A3A4"/>
          </p15:clr>
        </p15:guide>
        <p15:guide id="8" orient="horz" pos="2845" userDrawn="1">
          <p15:clr>
            <a:srgbClr val="A4A3A4"/>
          </p15:clr>
        </p15:guide>
        <p15:guide id="9" pos="5465" userDrawn="1">
          <p15:clr>
            <a:srgbClr val="A4A3A4"/>
          </p15:clr>
        </p15:guide>
        <p15:guide id="10" orient="horz" pos="17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B8227636-E8EE-4F78-87B5-83C7D434E6C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8227636-E8EE-4F78-87B5-83C7D434E6CC}" styleName="SBAB - Orange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FFDFD1"/>
          </a:solidFill>
        </a:fill>
      </a:tcStyle>
    </a:band2H>
    <a:band1V>
      <a:tcStyle>
        <a:tcBdr/>
        <a:fill>
          <a:solidFill>
            <a:srgbClr val="FFDFD1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E6119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E6119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FE6119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FE6119"/>
          </a:solidFill>
        </a:fill>
      </a:tcStyle>
    </a:firstRow>
  </a:tblStyle>
  <a:tblStyle styleId="{1B9EFB26-F9B5-4399-9C60-17C613B4E8CB}" styleName="SBAB - Grey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F0EEED"/>
          </a:solidFill>
        </a:fill>
      </a:tcStyle>
    </a:band2H>
    <a:band1V>
      <a:tcStyle>
        <a:tcBdr/>
        <a:fill>
          <a:solidFill>
            <a:srgbClr val="F0EEED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B4ACA7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B4ACA7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B4ACA7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B4ACA7"/>
          </a:solidFill>
        </a:fill>
      </a:tcStyle>
    </a:firstRow>
  </a:tblStyle>
  <a:tblStyle styleId="{78329E1D-CD1D-4804-8758-6F5E6B071ED9}" styleName="SBAB - Gold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FFEFD3"/>
          </a:solidFill>
        </a:fill>
      </a:tcStyle>
    </a:band2H>
    <a:band1V>
      <a:tcStyle>
        <a:tcBdr/>
        <a:fill>
          <a:solidFill>
            <a:srgbClr val="FFEFD3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FB02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FB02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FFB023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FFB023"/>
          </a:solidFill>
        </a:fill>
      </a:tcStyle>
    </a:firstRow>
  </a:tblStyle>
  <a:tblStyle styleId="{FB9C73B5-AD51-410C-8FD5-B40B6867DAC5}" styleName="SBAB - Gree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CCEBE4"/>
          </a:solidFill>
        </a:fill>
      </a:tcStyle>
    </a:band2H>
    <a:band1V>
      <a:tcStyle>
        <a:tcBdr/>
        <a:fill>
          <a:solidFill>
            <a:srgbClr val="CCEBE4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009D78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009D78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009D78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009D78"/>
          </a:solidFill>
        </a:fill>
      </a:tcStyle>
    </a:firstRow>
  </a:tblStyle>
  <a:tblStyle styleId="{E736EC94-AABB-4EAC-94C4-FCBD9C5F27BD}" styleName="SBAB - Blue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CCEBF8"/>
          </a:solidFill>
        </a:fill>
      </a:tcStyle>
    </a:band2H>
    <a:band1V>
      <a:tcStyle>
        <a:tcBdr/>
        <a:fill>
          <a:solidFill>
            <a:srgbClr val="CCEBF8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009CDC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009CDC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009CDC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009CDC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86" autoAdjust="0"/>
  </p:normalViewPr>
  <p:slideViewPr>
    <p:cSldViewPr>
      <p:cViewPr varScale="1">
        <p:scale>
          <a:sx n="115" d="100"/>
          <a:sy n="115" d="100"/>
        </p:scale>
        <p:origin x="542" y="67"/>
      </p:cViewPr>
      <p:guideLst>
        <p:guide orient="horz" pos="123"/>
        <p:guide orient="horz" pos="497"/>
        <p:guide orient="horz" pos="634"/>
        <p:guide orient="horz" pos="3128"/>
        <p:guide pos="158"/>
        <p:guide pos="5647"/>
        <p:guide orient="horz" pos="395"/>
        <p:guide orient="horz" pos="2845"/>
        <p:guide pos="5465"/>
        <p:guide orient="horz" pos="17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43E819-7413-4D9A-9E35-44F512F98483}" type="datetimeFigureOut">
              <a:rPr lang="sv-SE" smtClean="0"/>
              <a:t>2017-10-30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6DABE-B412-4D9B-899C-F8BAD60F6A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7464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B4BC2-3817-4B0B-A419-0854A01D5215}" type="datetimeFigureOut">
              <a:rPr lang="sv-SE" smtClean="0"/>
              <a:t>2017-10-30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29237-97AE-45BE-990D-D0B9F73950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0743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vit (1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5250" b="0" kern="10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accent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BBAE2AB-E593-4550-B51E-115DAD2ADC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501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35" y="747835"/>
            <a:ext cx="8642349" cy="365756"/>
          </a:xfrm>
        </p:spPr>
        <p:txBody>
          <a:bodyPr>
            <a:no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sv-SE" dirty="0"/>
              <a:t>Frivillig underrubrik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708410" y="1329933"/>
            <a:ext cx="5184775" cy="3186112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03F2-7C42-4B7F-B31C-F94B744D6E59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 bwMode="ltGray">
          <a:xfrm>
            <a:off x="250827" y="1329934"/>
            <a:ext cx="3241054" cy="3186113"/>
          </a:xfrm>
        </p:spPr>
        <p:txBody>
          <a:bodyPr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67231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8" y="747835"/>
            <a:ext cx="8642348" cy="365756"/>
          </a:xfrm>
        </p:spPr>
        <p:txBody>
          <a:bodyPr>
            <a:no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sv-SE" dirty="0"/>
              <a:t>Frivillig underrubrik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08624" y="1329934"/>
            <a:ext cx="3384550" cy="318611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94AD-FC63-45C6-A20F-36503FC06ED8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 bwMode="ltGray">
          <a:xfrm>
            <a:off x="250827" y="1329934"/>
            <a:ext cx="4969246" cy="3186113"/>
          </a:xfrm>
        </p:spPr>
        <p:txBody>
          <a:bodyPr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25925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0827" y="1005580"/>
            <a:ext cx="4246562" cy="479822"/>
          </a:xfrm>
        </p:spPr>
        <p:txBody>
          <a:bodyPr anchor="b">
            <a:noAutofit/>
          </a:bodyPr>
          <a:lstStyle>
            <a:lvl1pPr marL="0" indent="0">
              <a:buNone/>
              <a:defRPr sz="12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0827" y="1485397"/>
            <a:ext cx="4246562" cy="303064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8" y="1005580"/>
            <a:ext cx="4246563" cy="479822"/>
          </a:xfrm>
        </p:spPr>
        <p:txBody>
          <a:bodyPr anchor="b">
            <a:noAutofit/>
          </a:bodyPr>
          <a:lstStyle>
            <a:lvl1pPr marL="0" indent="0">
              <a:buNone/>
              <a:defRPr sz="12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3942" y="1485398"/>
            <a:ext cx="4246563" cy="303064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099-E060-4A4C-9456-829308B614B1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3385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4D645-E7A6-463C-B585-F5CE4EB2400B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161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3CB30-268B-48D4-AF3B-20E221423C79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692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0835" y="195490"/>
            <a:ext cx="8642349" cy="583574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0835" y="1006080"/>
            <a:ext cx="8642349" cy="3509962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4AE42-D589-4263-B7CF-53BC94D73555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714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24" y="3305177"/>
            <a:ext cx="7775575" cy="940761"/>
          </a:xfrm>
        </p:spPr>
        <p:txBody>
          <a:bodyPr anchor="t">
            <a:noAutofit/>
          </a:bodyPr>
          <a:lstStyle>
            <a:lvl1pPr algn="l">
              <a:defRPr sz="3000" b="0" cap="none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4224" y="2180035"/>
            <a:ext cx="7775575" cy="1125140"/>
          </a:xfrm>
        </p:spPr>
        <p:txBody>
          <a:bodyPr anchor="b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E8E0-A0E9-461E-B566-CCA8325A0F36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78369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329">
          <p15:clr>
            <a:srgbClr val="FBAE40"/>
          </p15:clr>
        </p15:guide>
        <p15:guide id="2" pos="4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orange (1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5250" b="0" kern="10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bg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C892C7-C364-494A-BC39-F2CF223645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0061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svart (1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5250" b="0" kern="10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accent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A1BB71-D17C-4094-921D-4FA5E85792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5932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vit (2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250" b="0" kern="1000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accent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C4C349-7DD1-4CE8-9626-43436C15D1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035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orange (2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250" b="0" kern="10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bg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447D81-6411-4660-B4EC-AE14835310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5369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svart (2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250" b="0" kern="1000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accent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C4C349-7DD1-4CE8-9626-43436C15D1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666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ast text, Innehåll eller färgad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3999" cy="5143500"/>
          </a:xfrm>
          <a:solidFill>
            <a:schemeClr val="bg1"/>
          </a:solidFill>
        </p:spPr>
        <p:txBody>
          <a:bodyPr anchor="ctr">
            <a:noAutofit/>
          </a:bodyPr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sv-SE" dirty="0"/>
              <a:t>Endast Text / Innehåll eller färgad sida (välj färg med figurfyllning).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8175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250827" y="195490"/>
            <a:ext cx="8713786" cy="583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0835" y="1006085"/>
            <a:ext cx="8713778" cy="350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82216" y="4709005"/>
            <a:ext cx="2133600" cy="316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B213181A-B137-4D86-BA27-D25CB6D28F34}" type="datetime1">
              <a:rPr lang="sv-SE" smtClean="0"/>
              <a:pPr/>
              <a:t>2017-10-30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68216" y="4709005"/>
            <a:ext cx="3831704" cy="316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251521" y="4709005"/>
            <a:ext cx="477416" cy="316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D4E4758C-DA84-4ACC-A84F-22FD42248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8101366" y="4709005"/>
            <a:ext cx="863247" cy="28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31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76" r:id="rId4"/>
    <p:sldLayoutId id="2147483783" r:id="rId5"/>
    <p:sldLayoutId id="2147483780" r:id="rId6"/>
    <p:sldLayoutId id="2147483781" r:id="rId7"/>
    <p:sldLayoutId id="2147483785" r:id="rId8"/>
    <p:sldLayoutId id="2147483786" r:id="rId9"/>
    <p:sldLayoutId id="2147483768" r:id="rId10"/>
    <p:sldLayoutId id="2147483769" r:id="rId11"/>
    <p:sldLayoutId id="2147483770" r:id="rId12"/>
    <p:sldLayoutId id="2147483771" r:id="rId13"/>
    <p:sldLayoutId id="2147483772" r:id="rId14"/>
  </p:sldLayoutIdLst>
  <p:hf hdr="0" ftr="0" dt="0"/>
  <p:txStyles>
    <p:titleStyle>
      <a:lvl1pPr algn="l" defTabSz="685783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00020" indent="-200020" algn="l" defTabSz="685783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01231" indent="-201211" algn="l" defTabSz="685783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6959" indent="-200020" algn="l" defTabSz="685783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36979" indent="-200020" algn="l" defTabSz="685783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44143" indent="-207164" algn="l" defTabSz="685783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orient="horz" pos="2845">
          <p15:clr>
            <a:srgbClr val="F26B43"/>
          </p15:clr>
        </p15:guide>
        <p15:guide id="3" orient="horz" pos="3128">
          <p15:clr>
            <a:srgbClr val="F26B43"/>
          </p15:clr>
        </p15:guide>
        <p15:guide id="4" pos="5647" userDrawn="1">
          <p15:clr>
            <a:srgbClr val="F26B43"/>
          </p15:clr>
        </p15:guide>
        <p15:guide id="5" pos="158">
          <p15:clr>
            <a:srgbClr val="F26B43"/>
          </p15:clr>
        </p15:guide>
        <p15:guide id="6" orient="horz" pos="395">
          <p15:clr>
            <a:srgbClr val="F26B43"/>
          </p15:clr>
        </p15:guide>
        <p15:guide id="7" orient="horz" pos="63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03866B-AC55-4D5A-BBB8-3B77EBF966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Mäklarbarometern stormalmö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E9D25CB-7117-42B2-A0B8-0325B78A39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Utfall kvartal 3, prognos kvartal 4 2017 </a:t>
            </a:r>
          </a:p>
        </p:txBody>
      </p:sp>
    </p:spTree>
    <p:extLst>
      <p:ext uri="{BB962C8B-B14F-4D97-AF65-F5344CB8AC3E}">
        <p14:creationId xmlns:p14="http://schemas.microsoft.com/office/powerpoint/2010/main" val="165181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257AC9-AC78-43D5-B009-0B3FB02CD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Prognos prisutveckling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049A86-F233-484D-879E-15F45E57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2</a:t>
            </a:fld>
            <a:endParaRPr lang="sv-SE" dirty="0"/>
          </a:p>
        </p:txBody>
      </p:sp>
      <p:pic>
        <p:nvPicPr>
          <p:cNvPr id="6" name="Bildobjekt 5" descr="En bild som visar skärmbild&#10;&#10;Beskrivning genererad med mycket hög exakthet">
            <a:extLst>
              <a:ext uri="{FF2B5EF4-FFF2-40B4-BE49-F238E27FC236}">
                <a16:creationId xmlns:a16="http://schemas.microsoft.com/office/drawing/2014/main" id="{9CB10E8C-D436-45E6-AE52-1C5FAC9750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63638"/>
            <a:ext cx="4618024" cy="277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638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257AC9-AC78-43D5-B009-0B3FB02CD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Prognos efterfrågan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049A86-F233-484D-879E-15F45E57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3</a:t>
            </a:fld>
            <a:endParaRPr lang="sv-SE" dirty="0"/>
          </a:p>
        </p:txBody>
      </p:sp>
      <p:pic>
        <p:nvPicPr>
          <p:cNvPr id="8" name="Platshållare för innehåll 7" descr="En bild som visar skärmbild&#10;&#10;Beskrivning genererad med mycket hög exakthet">
            <a:extLst>
              <a:ext uri="{FF2B5EF4-FFF2-40B4-BE49-F238E27FC236}">
                <a16:creationId xmlns:a16="http://schemas.microsoft.com/office/drawing/2014/main" id="{E16DE8F9-45A9-416A-ABF5-69F5133BFF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29" y="1563638"/>
            <a:ext cx="4738037" cy="2842822"/>
          </a:xfrm>
        </p:spPr>
      </p:pic>
    </p:spTree>
    <p:extLst>
      <p:ext uri="{BB962C8B-B14F-4D97-AF65-F5344CB8AC3E}">
        <p14:creationId xmlns:p14="http://schemas.microsoft.com/office/powerpoint/2010/main" val="19431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257AC9-AC78-43D5-B009-0B3FB02CD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Prognos utbud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049A86-F233-484D-879E-15F45E57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4</a:t>
            </a:fld>
            <a:endParaRPr lang="sv-SE" dirty="0"/>
          </a:p>
        </p:txBody>
      </p:sp>
      <p:pic>
        <p:nvPicPr>
          <p:cNvPr id="6" name="Bildobjekt 5" descr="En bild som visar skärmbild&#10;&#10;Beskrivning genererad med mycket hög exakthet">
            <a:extLst>
              <a:ext uri="{FF2B5EF4-FFF2-40B4-BE49-F238E27FC236}">
                <a16:creationId xmlns:a16="http://schemas.microsoft.com/office/drawing/2014/main" id="{81D8BDDD-8E76-4507-AFDF-83CEDE228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9622"/>
            <a:ext cx="4738037" cy="284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33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257AC9-AC78-43D5-B009-0B3FB02CD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Prognos försäljningstid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049A86-F233-484D-879E-15F45E57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5</a:t>
            </a:fld>
            <a:endParaRPr lang="sv-SE" dirty="0"/>
          </a:p>
        </p:txBody>
      </p:sp>
      <p:pic>
        <p:nvPicPr>
          <p:cNvPr id="6" name="Bildobjekt 5" descr="En bild som visar skärmbild&#10;&#10;Beskrivning genererad med mycket hög exakthet">
            <a:extLst>
              <a:ext uri="{FF2B5EF4-FFF2-40B4-BE49-F238E27FC236}">
                <a16:creationId xmlns:a16="http://schemas.microsoft.com/office/drawing/2014/main" id="{1E9176CC-539F-4604-B0BC-66D9EF24FE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09" y="1707654"/>
            <a:ext cx="4738037" cy="284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101847"/>
      </p:ext>
    </p:extLst>
  </p:cSld>
  <p:clrMapOvr>
    <a:masterClrMapping/>
  </p:clrMapOvr>
</p:sld>
</file>

<file path=ppt/theme/theme1.xml><?xml version="1.0" encoding="utf-8"?>
<a:theme xmlns:a="http://schemas.openxmlformats.org/drawingml/2006/main" name="SBAB - PPT">
  <a:themeElements>
    <a:clrScheme name="SBAB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E6119"/>
      </a:accent1>
      <a:accent2>
        <a:srgbClr val="B4ACA7"/>
      </a:accent2>
      <a:accent3>
        <a:srgbClr val="009D78"/>
      </a:accent3>
      <a:accent4>
        <a:srgbClr val="FFB023"/>
      </a:accent4>
      <a:accent5>
        <a:srgbClr val="009CDC"/>
      </a:accent5>
      <a:accent6>
        <a:srgbClr val="DDD4CC"/>
      </a:accent6>
      <a:hlink>
        <a:srgbClr val="5F5F5F"/>
      </a:hlink>
      <a:folHlink>
        <a:srgbClr val="919191"/>
      </a:folHlink>
    </a:clrScheme>
    <a:fontScheme name="SBAB_Custom_Fonts">
      <a:majorFont>
        <a:latin typeface="SBAB Brush"/>
        <a:ea typeface=""/>
        <a:cs typeface=""/>
      </a:majorFont>
      <a:minorFont>
        <a:latin typeface="SBAB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BAB 16x9.potx" id="{19512BAC-E2FB-4EBD-AC6E-CC24018DCA5C}" vid="{65EC8158-9E0F-466F-993B-1F30B4DE9ED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</TotalTime>
  <Words>22</Words>
  <Application>Microsoft Office PowerPoint</Application>
  <PresentationFormat>Bildspel på skärmen (16:9)</PresentationFormat>
  <Paragraphs>10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Arial</vt:lpstr>
      <vt:lpstr>Calibri</vt:lpstr>
      <vt:lpstr>SBAB Brush</vt:lpstr>
      <vt:lpstr>SBAB Sans</vt:lpstr>
      <vt:lpstr>SBAB - PPT</vt:lpstr>
      <vt:lpstr>Mäklarbarometern stormalmö </vt:lpstr>
      <vt:lpstr>Prognos prisutveckling </vt:lpstr>
      <vt:lpstr>Prognos efterfrågan </vt:lpstr>
      <vt:lpstr>Prognos utbud </vt:lpstr>
      <vt:lpstr>Prognos försäljningstid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Mäklarbarometern stormalmö </dc:title>
  <dc:creator>Claudia Wörmann</dc:creator>
  <cp:lastModifiedBy>Claudia Wörmann</cp:lastModifiedBy>
  <cp:revision>1</cp:revision>
  <dcterms:created xsi:type="dcterms:W3CDTF">2017-10-30T15:45:03Z</dcterms:created>
  <dcterms:modified xsi:type="dcterms:W3CDTF">2017-10-30T15:49:55Z</dcterms:modified>
</cp:coreProperties>
</file>