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322" r:id="rId5"/>
    <p:sldId id="353" r:id="rId6"/>
    <p:sldId id="354" r:id="rId7"/>
    <p:sldId id="355" r:id="rId8"/>
    <p:sldId id="359" r:id="rId9"/>
    <p:sldId id="357" r:id="rId10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elinen Jari" initials="TJ" lastIdx="1" clrIdx="0">
    <p:extLst/>
  </p:cmAuthor>
  <p:cmAuthor id="2" name="Kankaanranta Mari" initials="KM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600"/>
    <a:srgbClr val="5AC766"/>
    <a:srgbClr val="ACE0F0"/>
    <a:srgbClr val="F067A6"/>
    <a:srgbClr val="D80C8C"/>
    <a:srgbClr val="F89E54"/>
    <a:srgbClr val="A3B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5214" autoAdjust="0"/>
  </p:normalViewPr>
  <p:slideViewPr>
    <p:cSldViewPr snapToGrid="0">
      <p:cViewPr varScale="1">
        <p:scale>
          <a:sx n="153" d="100"/>
          <a:sy n="153" d="100"/>
        </p:scale>
        <p:origin x="16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4" d="100"/>
          <a:sy n="144" d="100"/>
        </p:scale>
        <p:origin x="39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63071062323172E-2"/>
          <c:y val="5.5595674001972809E-2"/>
          <c:w val="0.91695906432748497"/>
          <c:h val="0.74657534246575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Yritysostot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CB-4956-B75B-5188441C1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77</c:v>
                </c:pt>
                <c:pt idx="1">
                  <c:v>90</c:v>
                </c:pt>
                <c:pt idx="2">
                  <c:v>89</c:v>
                </c:pt>
                <c:pt idx="3">
                  <c:v>98</c:v>
                </c:pt>
                <c:pt idx="4">
                  <c:v>101</c:v>
                </c:pt>
                <c:pt idx="5">
                  <c:v>146</c:v>
                </c:pt>
                <c:pt idx="6">
                  <c:v>146</c:v>
                </c:pt>
                <c:pt idx="7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7-401A-8FEC-08CFB7810F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Uusperustanta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CB-4956-B75B-5188441C1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51</c:v>
                </c:pt>
                <c:pt idx="1">
                  <c:v>72</c:v>
                </c:pt>
                <c:pt idx="2">
                  <c:v>84</c:v>
                </c:pt>
                <c:pt idx="3">
                  <c:v>55</c:v>
                </c:pt>
                <c:pt idx="4">
                  <c:v>112</c:v>
                </c:pt>
                <c:pt idx="5">
                  <c:v>83</c:v>
                </c:pt>
                <c:pt idx="6">
                  <c:v>119</c:v>
                </c:pt>
                <c:pt idx="7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7-401A-8FEC-08CFB7810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242154112"/>
        <c:axId val="242155288"/>
      </c:barChart>
      <c:catAx>
        <c:axId val="2421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42155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155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42154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589617804370253"/>
          <c:y val="0.9181709248751142"/>
          <c:w val="0.51366215558454775"/>
          <c:h val="8.18289748547680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Kaivostoiminta</c:v>
                </c:pt>
                <c:pt idx="1">
                  <c:v>Biotalous</c:v>
                </c:pt>
                <c:pt idx="2">
                  <c:v>Konesalit</c:v>
                </c:pt>
                <c:pt idx="3">
                  <c:v>Matkailu</c:v>
                </c:pt>
                <c:pt idx="4">
                  <c:v>T&amp;K</c:v>
                </c:pt>
                <c:pt idx="5">
                  <c:v>Ympäristöteknologia</c:v>
                </c:pt>
                <c:pt idx="6">
                  <c:v>Kauppa</c:v>
                </c:pt>
                <c:pt idx="7">
                  <c:v>Muut</c:v>
                </c:pt>
                <c:pt idx="8">
                  <c:v>ICT</c:v>
                </c:pt>
                <c:pt idx="9">
                  <c:v>Terveys ja hyvinvointi</c:v>
                </c:pt>
                <c:pt idx="10">
                  <c:v>Liike-elämän palvelut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19</c:v>
                </c:pt>
                <c:pt idx="6">
                  <c:v>25</c:v>
                </c:pt>
                <c:pt idx="7">
                  <c:v>41</c:v>
                </c:pt>
                <c:pt idx="8">
                  <c:v>52</c:v>
                </c:pt>
                <c:pt idx="9">
                  <c:v>56</c:v>
                </c:pt>
                <c:pt idx="1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C-4B67-8A9E-8AB8BBD0C5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Kaivostoiminta</c:v>
                </c:pt>
                <c:pt idx="1">
                  <c:v>Biotalous</c:v>
                </c:pt>
                <c:pt idx="2">
                  <c:v>Konesalit</c:v>
                </c:pt>
                <c:pt idx="3">
                  <c:v>Matkailu</c:v>
                </c:pt>
                <c:pt idx="4">
                  <c:v>T&amp;K</c:v>
                </c:pt>
                <c:pt idx="5">
                  <c:v>Ympäristöteknologia</c:v>
                </c:pt>
                <c:pt idx="6">
                  <c:v>Kauppa</c:v>
                </c:pt>
                <c:pt idx="7">
                  <c:v>Muut</c:v>
                </c:pt>
                <c:pt idx="8">
                  <c:v>ICT</c:v>
                </c:pt>
                <c:pt idx="9">
                  <c:v>Terveys ja hyvinvointi</c:v>
                </c:pt>
                <c:pt idx="10">
                  <c:v>Liike-elämän palvelut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15</c:v>
                </c:pt>
                <c:pt idx="6">
                  <c:v>24</c:v>
                </c:pt>
                <c:pt idx="7">
                  <c:v>37</c:v>
                </c:pt>
                <c:pt idx="8">
                  <c:v>56</c:v>
                </c:pt>
                <c:pt idx="9">
                  <c:v>63</c:v>
                </c:pt>
                <c:pt idx="1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C-4B67-8A9E-8AB8BBD0C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1302640"/>
        <c:axId val="311311168"/>
      </c:barChart>
      <c:catAx>
        <c:axId val="31130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11168"/>
        <c:crosses val="autoZero"/>
        <c:auto val="1"/>
        <c:lblAlgn val="ctr"/>
        <c:lblOffset val="100"/>
        <c:noMultiLvlLbl val="0"/>
      </c:catAx>
      <c:valAx>
        <c:axId val="31131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0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Ruotsi</c:v>
                </c:pt>
                <c:pt idx="1">
                  <c:v>Iso-Britannia</c:v>
                </c:pt>
                <c:pt idx="2">
                  <c:v>Norja</c:v>
                </c:pt>
                <c:pt idx="3">
                  <c:v>USA</c:v>
                </c:pt>
                <c:pt idx="4">
                  <c:v>Tanska</c:v>
                </c:pt>
                <c:pt idx="5">
                  <c:v>Saksa</c:v>
                </c:pt>
                <c:pt idx="6">
                  <c:v>Kiina</c:v>
                </c:pt>
                <c:pt idx="7">
                  <c:v>Sveitsi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80</c:v>
                </c:pt>
                <c:pt idx="1">
                  <c:v>49</c:v>
                </c:pt>
                <c:pt idx="2">
                  <c:v>27</c:v>
                </c:pt>
                <c:pt idx="3">
                  <c:v>26</c:v>
                </c:pt>
                <c:pt idx="4">
                  <c:v>17</c:v>
                </c:pt>
                <c:pt idx="5">
                  <c:v>13</c:v>
                </c:pt>
                <c:pt idx="6">
                  <c:v>12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B-4E8D-8D46-34B5E72856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Ruotsi</c:v>
                </c:pt>
                <c:pt idx="1">
                  <c:v>Iso-Britannia</c:v>
                </c:pt>
                <c:pt idx="2">
                  <c:v>Norja</c:v>
                </c:pt>
                <c:pt idx="3">
                  <c:v>USA</c:v>
                </c:pt>
                <c:pt idx="4">
                  <c:v>Tanska</c:v>
                </c:pt>
                <c:pt idx="5">
                  <c:v>Saksa</c:v>
                </c:pt>
                <c:pt idx="6">
                  <c:v>Kiina</c:v>
                </c:pt>
                <c:pt idx="7">
                  <c:v>Sveitsi</c:v>
                </c:pt>
              </c:strCache>
            </c:strRef>
          </c:cat>
          <c:val>
            <c:numRef>
              <c:f>Sheet1!$C$2:$C$9</c:f>
            </c:numRef>
          </c:val>
          <c:extLst>
            <c:ext xmlns:c16="http://schemas.microsoft.com/office/drawing/2014/chart" uri="{C3380CC4-5D6E-409C-BE32-E72D297353CC}">
              <c16:uniqueId val="{00000001-458B-4E8D-8D46-34B5E72856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Ruotsi</c:v>
                </c:pt>
                <c:pt idx="1">
                  <c:v>Iso-Britannia</c:v>
                </c:pt>
                <c:pt idx="2">
                  <c:v>Norja</c:v>
                </c:pt>
                <c:pt idx="3">
                  <c:v>USA</c:v>
                </c:pt>
                <c:pt idx="4">
                  <c:v>Tanska</c:v>
                </c:pt>
                <c:pt idx="5">
                  <c:v>Saksa</c:v>
                </c:pt>
                <c:pt idx="6">
                  <c:v>Kiina</c:v>
                </c:pt>
                <c:pt idx="7">
                  <c:v>Sveitsi</c:v>
                </c:pt>
              </c:strCache>
            </c:strRef>
          </c:cat>
          <c:val>
            <c:numRef>
              <c:f>Sheet1!$D$2:$D$9</c:f>
            </c:numRef>
          </c:val>
          <c:extLst>
            <c:ext xmlns:c16="http://schemas.microsoft.com/office/drawing/2014/chart" uri="{C3380CC4-5D6E-409C-BE32-E72D297353CC}">
              <c16:uniqueId val="{00000002-458B-4E8D-8D46-34B5E72856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Ruotsi</c:v>
                </c:pt>
                <c:pt idx="1">
                  <c:v>Iso-Britannia</c:v>
                </c:pt>
                <c:pt idx="2">
                  <c:v>Norja</c:v>
                </c:pt>
                <c:pt idx="3">
                  <c:v>USA</c:v>
                </c:pt>
                <c:pt idx="4">
                  <c:v>Tanska</c:v>
                </c:pt>
                <c:pt idx="5">
                  <c:v>Saksa</c:v>
                </c:pt>
                <c:pt idx="6">
                  <c:v>Kiina</c:v>
                </c:pt>
                <c:pt idx="7">
                  <c:v>Sveitsi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81</c:v>
                </c:pt>
                <c:pt idx="1">
                  <c:v>25</c:v>
                </c:pt>
                <c:pt idx="2">
                  <c:v>10</c:v>
                </c:pt>
                <c:pt idx="3">
                  <c:v>39</c:v>
                </c:pt>
                <c:pt idx="4">
                  <c:v>21</c:v>
                </c:pt>
                <c:pt idx="5">
                  <c:v>15</c:v>
                </c:pt>
                <c:pt idx="6">
                  <c:v>3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B-4E8D-8D46-34B5E7285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8987024"/>
        <c:axId val="348995224"/>
      </c:barChart>
      <c:dateAx>
        <c:axId val="34898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95224"/>
        <c:crosses val="autoZero"/>
        <c:auto val="0"/>
        <c:lblOffset val="100"/>
        <c:baseTimeUnit val="days"/>
      </c:dateAx>
      <c:valAx>
        <c:axId val="34899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8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4-471D-81D9-0D696D224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4-471D-81D9-0D696D224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34-471D-81D9-0D696D224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34-471D-81D9-0D696D224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34-471D-81D9-0D696D2241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34-471D-81D9-0D696D2241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34-471D-81D9-0D696D2241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834-471D-81D9-0D696D2241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834-471D-81D9-0D696D2241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834-471D-81D9-0D696D2241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834-471D-81D9-0D696D2241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834-471D-81D9-0D696D2241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834-471D-81D9-0D696D2241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834-471D-81D9-0D696D22418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834-471D-81D9-0D696D22418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E1C-4016-96B4-6D709C79026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834-471D-81D9-0D696D2241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Sheet1!$A$2:$A$18</c:f>
              <c:strCache>
                <c:ptCount val="17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Kainuu</c:v>
                </c:pt>
                <c:pt idx="4">
                  <c:v>Kanta-Häme</c:v>
                </c:pt>
                <c:pt idx="5">
                  <c:v>Keski-Suomi</c:v>
                </c:pt>
                <c:pt idx="6">
                  <c:v>Kymenlaakso</c:v>
                </c:pt>
                <c:pt idx="7">
                  <c:v>Lappi</c:v>
                </c:pt>
                <c:pt idx="8">
                  <c:v>Päijät-Häme</c:v>
                </c:pt>
                <c:pt idx="9">
                  <c:v>Pirkanmaa</c:v>
                </c:pt>
                <c:pt idx="10">
                  <c:v>Pohjanmaa</c:v>
                </c:pt>
                <c:pt idx="11">
                  <c:v>Pohjois-Karjala</c:v>
                </c:pt>
                <c:pt idx="12">
                  <c:v>Pohjois-Pohjanmaa</c:v>
                </c:pt>
                <c:pt idx="13">
                  <c:v>Pohjois-Savo</c:v>
                </c:pt>
                <c:pt idx="14">
                  <c:v>Satakunta</c:v>
                </c:pt>
                <c:pt idx="15">
                  <c:v>Uusimaa</c:v>
                </c:pt>
                <c:pt idx="16">
                  <c:v>Turun- ja Porin seutu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18</c:v>
                </c:pt>
                <c:pt idx="10">
                  <c:v>11</c:v>
                </c:pt>
                <c:pt idx="11">
                  <c:v>6</c:v>
                </c:pt>
                <c:pt idx="12">
                  <c:v>17</c:v>
                </c:pt>
                <c:pt idx="13">
                  <c:v>4</c:v>
                </c:pt>
                <c:pt idx="14">
                  <c:v>2</c:v>
                </c:pt>
                <c:pt idx="15">
                  <c:v>165</c:v>
                </c:pt>
                <c:pt idx="1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C-40AC-8FCB-D97DFDC80A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834-471D-81D9-0D696D224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834-471D-81D9-0D696D224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A834-471D-81D9-0D696D224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A834-471D-81D9-0D696D224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A834-471D-81D9-0D696D2241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A834-471D-81D9-0D696D2241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A834-471D-81D9-0D696D2241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A834-471D-81D9-0D696D2241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A834-471D-81D9-0D696D2241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A834-471D-81D9-0D696D2241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A834-471D-81D9-0D696D2241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A834-471D-81D9-0D696D2241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A834-471D-81D9-0D696D2241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A834-471D-81D9-0D696D22418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A834-471D-81D9-0D696D22418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A834-471D-81D9-0D696D22418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A834-471D-81D9-0D696D224180}"/>
              </c:ext>
            </c:extLst>
          </c:dPt>
          <c:cat>
            <c:strRef>
              <c:f>Sheet1!$A$2:$A$18</c:f>
              <c:strCache>
                <c:ptCount val="17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Kainuu</c:v>
                </c:pt>
                <c:pt idx="4">
                  <c:v>Kanta-Häme</c:v>
                </c:pt>
                <c:pt idx="5">
                  <c:v>Keski-Suomi</c:v>
                </c:pt>
                <c:pt idx="6">
                  <c:v>Kymenlaakso</c:v>
                </c:pt>
                <c:pt idx="7">
                  <c:v>Lappi</c:v>
                </c:pt>
                <c:pt idx="8">
                  <c:v>Päijät-Häme</c:v>
                </c:pt>
                <c:pt idx="9">
                  <c:v>Pirkanmaa</c:v>
                </c:pt>
                <c:pt idx="10">
                  <c:v>Pohjanmaa</c:v>
                </c:pt>
                <c:pt idx="11">
                  <c:v>Pohjois-Karjala</c:v>
                </c:pt>
                <c:pt idx="12">
                  <c:v>Pohjois-Pohjanmaa</c:v>
                </c:pt>
                <c:pt idx="13">
                  <c:v>Pohjois-Savo</c:v>
                </c:pt>
                <c:pt idx="14">
                  <c:v>Satakunta</c:v>
                </c:pt>
                <c:pt idx="15">
                  <c:v>Uusimaa</c:v>
                </c:pt>
                <c:pt idx="16">
                  <c:v>Turun- ja Porin seutu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1-E86C-40AC-8FCB-D97DFDC80A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A834-471D-81D9-0D696D224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A834-471D-81D9-0D696D224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A834-471D-81D9-0D696D224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A834-471D-81D9-0D696D224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A834-471D-81D9-0D696D2241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A834-471D-81D9-0D696D2241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A834-471D-81D9-0D696D2241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A834-471D-81D9-0D696D2241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A834-471D-81D9-0D696D2241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A834-471D-81D9-0D696D2241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A834-471D-81D9-0D696D2241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A834-471D-81D9-0D696D2241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A834-471D-81D9-0D696D2241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A834-471D-81D9-0D696D22418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A834-471D-81D9-0D696D22418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A834-471D-81D9-0D696D22418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A834-471D-81D9-0D696D224180}"/>
              </c:ext>
            </c:extLst>
          </c:dPt>
          <c:cat>
            <c:strRef>
              <c:f>Sheet1!$A$2:$A$18</c:f>
              <c:strCache>
                <c:ptCount val="17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Kainuu</c:v>
                </c:pt>
                <c:pt idx="4">
                  <c:v>Kanta-Häme</c:v>
                </c:pt>
                <c:pt idx="5">
                  <c:v>Keski-Suomi</c:v>
                </c:pt>
                <c:pt idx="6">
                  <c:v>Kymenlaakso</c:v>
                </c:pt>
                <c:pt idx="7">
                  <c:v>Lappi</c:v>
                </c:pt>
                <c:pt idx="8">
                  <c:v>Päijät-Häme</c:v>
                </c:pt>
                <c:pt idx="9">
                  <c:v>Pirkanmaa</c:v>
                </c:pt>
                <c:pt idx="10">
                  <c:v>Pohjanmaa</c:v>
                </c:pt>
                <c:pt idx="11">
                  <c:v>Pohjois-Karjala</c:v>
                </c:pt>
                <c:pt idx="12">
                  <c:v>Pohjois-Pohjanmaa</c:v>
                </c:pt>
                <c:pt idx="13">
                  <c:v>Pohjois-Savo</c:v>
                </c:pt>
                <c:pt idx="14">
                  <c:v>Satakunta</c:v>
                </c:pt>
                <c:pt idx="15">
                  <c:v>Uusimaa</c:v>
                </c:pt>
                <c:pt idx="16">
                  <c:v>Turun- ja Porin seutu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E86C-40AC-8FCB-D97DFDC80A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A834-471D-81D9-0D696D224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A834-471D-81D9-0D696D224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A834-471D-81D9-0D696D224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A834-471D-81D9-0D696D224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A834-471D-81D9-0D696D2241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A834-471D-81D9-0D696D2241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A834-471D-81D9-0D696D2241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A834-471D-81D9-0D696D2241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A834-471D-81D9-0D696D2241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A834-471D-81D9-0D696D2241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A834-471D-81D9-0D696D2241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A834-471D-81D9-0D696D2241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A834-471D-81D9-0D696D2241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A834-471D-81D9-0D696D22418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A834-471D-81D9-0D696D22418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A834-471D-81D9-0D696D22418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A834-471D-81D9-0D696D224180}"/>
              </c:ext>
            </c:extLst>
          </c:dPt>
          <c:cat>
            <c:strRef>
              <c:f>Sheet1!$A$2:$A$18</c:f>
              <c:strCache>
                <c:ptCount val="17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Kainuu</c:v>
                </c:pt>
                <c:pt idx="4">
                  <c:v>Kanta-Häme</c:v>
                </c:pt>
                <c:pt idx="5">
                  <c:v>Keski-Suomi</c:v>
                </c:pt>
                <c:pt idx="6">
                  <c:v>Kymenlaakso</c:v>
                </c:pt>
                <c:pt idx="7">
                  <c:v>Lappi</c:v>
                </c:pt>
                <c:pt idx="8">
                  <c:v>Päijät-Häme</c:v>
                </c:pt>
                <c:pt idx="9">
                  <c:v>Pirkanmaa</c:v>
                </c:pt>
                <c:pt idx="10">
                  <c:v>Pohjanmaa</c:v>
                </c:pt>
                <c:pt idx="11">
                  <c:v>Pohjois-Karjala</c:v>
                </c:pt>
                <c:pt idx="12">
                  <c:v>Pohjois-Pohjanmaa</c:v>
                </c:pt>
                <c:pt idx="13">
                  <c:v>Pohjois-Savo</c:v>
                </c:pt>
                <c:pt idx="14">
                  <c:v>Satakunta</c:v>
                </c:pt>
                <c:pt idx="15">
                  <c:v>Uusimaa</c:v>
                </c:pt>
                <c:pt idx="16">
                  <c:v>Turun- ja Porin seutu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3-E86C-40AC-8FCB-D97DFDC80AF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A834-471D-81D9-0D696D224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A834-471D-81D9-0D696D224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A834-471D-81D9-0D696D224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A834-471D-81D9-0D696D224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A834-471D-81D9-0D696D2241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A834-471D-81D9-0D696D2241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A834-471D-81D9-0D696D2241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A834-471D-81D9-0D696D2241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A834-471D-81D9-0D696D2241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A834-471D-81D9-0D696D2241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A834-471D-81D9-0D696D2241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A834-471D-81D9-0D696D2241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A834-471D-81D9-0D696D2241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A834-471D-81D9-0D696D22418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A834-471D-81D9-0D696D22418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A834-471D-81D9-0D696D22418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A834-471D-81D9-0D696D224180}"/>
              </c:ext>
            </c:extLst>
          </c:dPt>
          <c:cat>
            <c:strRef>
              <c:f>Sheet1!$A$2:$A$18</c:f>
              <c:strCache>
                <c:ptCount val="17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Kainuu</c:v>
                </c:pt>
                <c:pt idx="4">
                  <c:v>Kanta-Häme</c:v>
                </c:pt>
                <c:pt idx="5">
                  <c:v>Keski-Suomi</c:v>
                </c:pt>
                <c:pt idx="6">
                  <c:v>Kymenlaakso</c:v>
                </c:pt>
                <c:pt idx="7">
                  <c:v>Lappi</c:v>
                </c:pt>
                <c:pt idx="8">
                  <c:v>Päijät-Häme</c:v>
                </c:pt>
                <c:pt idx="9">
                  <c:v>Pirkanmaa</c:v>
                </c:pt>
                <c:pt idx="10">
                  <c:v>Pohjanmaa</c:v>
                </c:pt>
                <c:pt idx="11">
                  <c:v>Pohjois-Karjala</c:v>
                </c:pt>
                <c:pt idx="12">
                  <c:v>Pohjois-Pohjanmaa</c:v>
                </c:pt>
                <c:pt idx="13">
                  <c:v>Pohjois-Savo</c:v>
                </c:pt>
                <c:pt idx="14">
                  <c:v>Satakunta</c:v>
                </c:pt>
                <c:pt idx="15">
                  <c:v>Uusimaa</c:v>
                </c:pt>
                <c:pt idx="16">
                  <c:v>Turun- ja Porin seutu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4-E86C-40AC-8FCB-D97DFDC80AF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A834-471D-81D9-0D696D224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A834-471D-81D9-0D696D224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A834-471D-81D9-0D696D224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A834-471D-81D9-0D696D224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A834-471D-81D9-0D696D2241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A834-471D-81D9-0D696D2241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A834-471D-81D9-0D696D2241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A834-471D-81D9-0D696D2241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A834-471D-81D9-0D696D2241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A834-471D-81D9-0D696D2241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A834-471D-81D9-0D696D2241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A834-471D-81D9-0D696D2241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A834-471D-81D9-0D696D2241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A834-471D-81D9-0D696D22418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A834-471D-81D9-0D696D22418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A834-471D-81D9-0D696D22418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A834-471D-81D9-0D696D224180}"/>
              </c:ext>
            </c:extLst>
          </c:dPt>
          <c:cat>
            <c:strRef>
              <c:f>Sheet1!$A$2:$A$18</c:f>
              <c:strCache>
                <c:ptCount val="17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Kainuu</c:v>
                </c:pt>
                <c:pt idx="4">
                  <c:v>Kanta-Häme</c:v>
                </c:pt>
                <c:pt idx="5">
                  <c:v>Keski-Suomi</c:v>
                </c:pt>
                <c:pt idx="6">
                  <c:v>Kymenlaakso</c:v>
                </c:pt>
                <c:pt idx="7">
                  <c:v>Lappi</c:v>
                </c:pt>
                <c:pt idx="8">
                  <c:v>Päijät-Häme</c:v>
                </c:pt>
                <c:pt idx="9">
                  <c:v>Pirkanmaa</c:v>
                </c:pt>
                <c:pt idx="10">
                  <c:v>Pohjanmaa</c:v>
                </c:pt>
                <c:pt idx="11">
                  <c:v>Pohjois-Karjala</c:v>
                </c:pt>
                <c:pt idx="12">
                  <c:v>Pohjois-Pohjanmaa</c:v>
                </c:pt>
                <c:pt idx="13">
                  <c:v>Pohjois-Savo</c:v>
                </c:pt>
                <c:pt idx="14">
                  <c:v>Satakunta</c:v>
                </c:pt>
                <c:pt idx="15">
                  <c:v>Uusimaa</c:v>
                </c:pt>
                <c:pt idx="16">
                  <c:v>Turun- ja Porin seutu</c:v>
                </c:pt>
              </c:strCache>
            </c:strRef>
          </c:cat>
          <c:val>
            <c:numRef>
              <c:f>Sheet1!$G$2:$G$18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5-E86C-40AC-8FCB-D97DFDC80AF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A834-471D-81D9-0D696D224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A834-471D-81D9-0D696D224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A834-471D-81D9-0D696D224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A834-471D-81D9-0D696D224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A834-471D-81D9-0D696D2241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A834-471D-81D9-0D696D2241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A834-471D-81D9-0D696D2241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A834-471D-81D9-0D696D2241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D-A834-471D-81D9-0D696D22418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F-A834-471D-81D9-0D696D2241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1-A834-471D-81D9-0D696D22418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3-A834-471D-81D9-0D696D22418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5-A834-471D-81D9-0D696D22418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7-A834-471D-81D9-0D696D22418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9-A834-471D-81D9-0D696D22418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B-A834-471D-81D9-0D696D22418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D-A834-471D-81D9-0D696D224180}"/>
              </c:ext>
            </c:extLst>
          </c:dPt>
          <c:cat>
            <c:strRef>
              <c:f>Sheet1!$A$2:$A$18</c:f>
              <c:strCache>
                <c:ptCount val="17"/>
                <c:pt idx="0">
                  <c:v>Etelä-Karjala</c:v>
                </c:pt>
                <c:pt idx="1">
                  <c:v>Etelä-Pohjanmaa</c:v>
                </c:pt>
                <c:pt idx="2">
                  <c:v>Etelä-Savo</c:v>
                </c:pt>
                <c:pt idx="3">
                  <c:v>Kainuu</c:v>
                </c:pt>
                <c:pt idx="4">
                  <c:v>Kanta-Häme</c:v>
                </c:pt>
                <c:pt idx="5">
                  <c:v>Keski-Suomi</c:v>
                </c:pt>
                <c:pt idx="6">
                  <c:v>Kymenlaakso</c:v>
                </c:pt>
                <c:pt idx="7">
                  <c:v>Lappi</c:v>
                </c:pt>
                <c:pt idx="8">
                  <c:v>Päijät-Häme</c:v>
                </c:pt>
                <c:pt idx="9">
                  <c:v>Pirkanmaa</c:v>
                </c:pt>
                <c:pt idx="10">
                  <c:v>Pohjanmaa</c:v>
                </c:pt>
                <c:pt idx="11">
                  <c:v>Pohjois-Karjala</c:v>
                </c:pt>
                <c:pt idx="12">
                  <c:v>Pohjois-Pohjanmaa</c:v>
                </c:pt>
                <c:pt idx="13">
                  <c:v>Pohjois-Savo</c:v>
                </c:pt>
                <c:pt idx="14">
                  <c:v>Satakunta</c:v>
                </c:pt>
                <c:pt idx="15">
                  <c:v>Uusimaa</c:v>
                </c:pt>
                <c:pt idx="16">
                  <c:v>Turun- ja Porin seutu</c:v>
                </c:pt>
              </c:strCache>
            </c:strRef>
          </c:cat>
          <c:val>
            <c:numRef>
              <c:f>Sheet1!$H$2:$H$18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6-E86C-40AC-8FCB-D97DFDC80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904581395035776E-2"/>
          <c:y val="0.70311709241012732"/>
          <c:w val="0.72328342227899955"/>
          <c:h val="0.27533892195252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0.25709</cdr:x>
      <cdr:y>0.32678</cdr:y>
    </cdr:from>
    <cdr:to>
      <cdr:x>0.30175</cdr:x>
      <cdr:y>0.39781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9611" y="1151908"/>
          <a:ext cx="283029" cy="250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</cdr:x>
      <cdr:y>0.25217</cdr:y>
    </cdr:from>
    <cdr:to>
      <cdr:x>0.58728</cdr:x>
      <cdr:y>0.32817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69432" y="1085273"/>
          <a:ext cx="675448" cy="327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50" dirty="0"/>
        </a:p>
      </cdr:txBody>
    </cdr:sp>
  </cdr:relSizeAnchor>
  <cdr:relSizeAnchor xmlns:cdr="http://schemas.openxmlformats.org/drawingml/2006/chartDrawing">
    <cdr:from>
      <cdr:x>0.10284</cdr:x>
      <cdr:y>0.42408</cdr:y>
    </cdr:from>
    <cdr:to>
      <cdr:x>0.1628</cdr:x>
      <cdr:y>0.48243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5874" y="1825114"/>
          <a:ext cx="464022" cy="251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dirty="0" smtClean="0"/>
            <a:t>128</a:t>
          </a:r>
          <a:endParaRPr lang="en-US" dirty="0"/>
        </a:p>
      </cdr:txBody>
    </cdr:sp>
  </cdr:relSizeAnchor>
  <cdr:relSizeAnchor xmlns:cdr="http://schemas.openxmlformats.org/drawingml/2006/chartDrawing">
    <cdr:from>
      <cdr:x>0.51985</cdr:x>
      <cdr:y>0.1909</cdr:y>
    </cdr:from>
    <cdr:to>
      <cdr:x>0.56107</cdr:x>
      <cdr:y>0.24734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95125" y="672937"/>
          <a:ext cx="261258" cy="198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0.2189</cdr:x>
      <cdr:y>0.33833</cdr:y>
    </cdr:from>
    <cdr:to>
      <cdr:x>0.31529</cdr:x>
      <cdr:y>0.40636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94019" y="1456059"/>
          <a:ext cx="745949" cy="292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dirty="0" smtClean="0"/>
            <a:t>162</a:t>
          </a:r>
          <a:endParaRPr lang="en-US" dirty="0"/>
        </a:p>
      </cdr:txBody>
    </cdr:sp>
  </cdr:relSizeAnchor>
  <cdr:relSizeAnchor xmlns:cdr="http://schemas.openxmlformats.org/drawingml/2006/chartDrawing">
    <cdr:from>
      <cdr:x>0.33463</cdr:x>
      <cdr:y>0.31218</cdr:y>
    </cdr:from>
    <cdr:to>
      <cdr:x>0.39605</cdr:x>
      <cdr:y>0.37651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08956" y="1249789"/>
          <a:ext cx="442129" cy="257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dirty="0" smtClean="0"/>
            <a:t>173</a:t>
          </a:r>
          <a:endParaRPr lang="en-US" dirty="0"/>
        </a:p>
      </cdr:txBody>
    </cdr:sp>
  </cdr:relSizeAnchor>
  <cdr:relSizeAnchor xmlns:cdr="http://schemas.openxmlformats.org/drawingml/2006/chartDrawing">
    <cdr:from>
      <cdr:x>0.76887</cdr:x>
      <cdr:y>0.09826</cdr:y>
    </cdr:from>
    <cdr:to>
      <cdr:x>0.83929</cdr:x>
      <cdr:y>0.16002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73555" y="346365"/>
          <a:ext cx="446313" cy="21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0.56204</cdr:x>
      <cdr:y>0.2163</cdr:y>
    </cdr:from>
    <cdr:to>
      <cdr:x>0.63735</cdr:x>
      <cdr:y>0.27503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49577" y="930889"/>
          <a:ext cx="582753" cy="252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dirty="0" smtClean="0"/>
            <a:t>213</a:t>
          </a:r>
          <a:endParaRPr lang="en-US" dirty="0"/>
        </a:p>
      </cdr:txBody>
    </cdr:sp>
  </cdr:relSizeAnchor>
  <cdr:relSizeAnchor xmlns:cdr="http://schemas.openxmlformats.org/drawingml/2006/chartDrawing">
    <cdr:from>
      <cdr:x>0.89723</cdr:x>
      <cdr:y>0.02997</cdr:y>
    </cdr:from>
    <cdr:to>
      <cdr:x>0.97805</cdr:x>
      <cdr:y>0.10717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943541" y="128983"/>
          <a:ext cx="625455" cy="332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0.11112</cdr:x>
      <cdr:y>0.3836</cdr:y>
    </cdr:from>
    <cdr:to>
      <cdr:x>0.15402</cdr:x>
      <cdr:y>0.41886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04325" y="1352184"/>
          <a:ext cx="271932" cy="124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0.43331</cdr:x>
      <cdr:y>0.34922</cdr:y>
    </cdr:from>
    <cdr:to>
      <cdr:x>0.4551</cdr:x>
      <cdr:y>0.36663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353295" y="1502950"/>
          <a:ext cx="168676" cy="74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0.44742</cdr:x>
      <cdr:y>0.36592</cdr:y>
    </cdr:from>
    <cdr:to>
      <cdr:x>0.50624</cdr:x>
      <cdr:y>0.42753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462545" y="1574799"/>
          <a:ext cx="455200" cy="265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 smtClean="0"/>
            <a:t>153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0.67847</cdr:x>
      <cdr:y>0.16184</cdr:y>
    </cdr:from>
    <cdr:to>
      <cdr:x>0.74482</cdr:x>
      <cdr:y>0.25671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884213" y="647896"/>
          <a:ext cx="477634" cy="379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 smtClean="0"/>
            <a:t>229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0.79104</cdr:x>
      <cdr:y>0.0796</cdr:y>
    </cdr:from>
    <cdr:to>
      <cdr:x>0.85924</cdr:x>
      <cdr:y>0.13451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121732" y="342580"/>
          <a:ext cx="527790" cy="23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dirty="0" smtClean="0"/>
            <a:t>265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0.86334</cdr:x>
      <cdr:y>0.90334</cdr:y>
    </cdr:from>
    <cdr:to>
      <cdr:x>0.9815</cdr:x>
      <cdr:y>0.94782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681271" y="3887729"/>
          <a:ext cx="914395" cy="191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0.9102</cdr:x>
      <cdr:y>0.06717</cdr:y>
    </cdr:from>
    <cdr:to>
      <cdr:x>0.97509</cdr:x>
      <cdr:y>0.12289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552380" y="268915"/>
          <a:ext cx="467134" cy="223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 smtClean="0"/>
            <a:t>270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E0DF5-6D39-C541-A222-16DE742B587F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62E6B-44B2-BC44-A72E-80F76D4B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60F52-DF06-4153-B9B4-E0BEF4C4F67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6C96-79BE-44C1-9F77-B67003B50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96C96-79BE-44C1-9F77-B67003B503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7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7E1B-7195-40D1-AEED-B8E17F9988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1547116"/>
            <a:ext cx="7588250" cy="726300"/>
          </a:xfrm>
        </p:spPr>
        <p:txBody>
          <a:bodyPr anchor="b" anchorCtr="0"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356" y="2693636"/>
            <a:ext cx="5957288" cy="432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72538" y="2480788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058863"/>
            <a:ext cx="4059883" cy="3536536"/>
          </a:xfrm>
        </p:spPr>
        <p:txBody>
          <a:bodyPr rIns="144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705" y="1058862"/>
            <a:ext cx="4045495" cy="3536537"/>
          </a:xfrm>
        </p:spPr>
        <p:txBody>
          <a:bodyPr lIns="144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ED2D-C137-504A-97F9-01F2914EC3B9}" type="datetime1">
              <a:rPr lang="fi-FI" smtClean="0"/>
              <a:t>5.4.2017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3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– Dot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0ED3-8634-744F-83B2-9F1C420C510D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6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– Dot pattern bor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0621" y="166915"/>
            <a:ext cx="8853869" cy="484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0ED3-8634-744F-83B2-9F1C420C510D}" type="datetime1">
              <a:rPr lang="fi-FI" smtClean="0"/>
              <a:t>5.4.2017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40" y="4788232"/>
            <a:ext cx="2081079" cy="1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1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– Dot pattern 4 block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89965"/>
            <a:ext cx="1854042" cy="2531296"/>
          </a:xfrm>
          <a:solidFill>
            <a:schemeClr val="bg1"/>
          </a:solidFill>
        </p:spPr>
        <p:txBody>
          <a:bodyPr lIns="144000" tIns="108000" rIns="144000" bIns="14400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lvl2pPr marL="202500" indent="0">
              <a:buFontTx/>
              <a:buNone/>
              <a:defRPr sz="1600">
                <a:solidFill>
                  <a:schemeClr val="tx1"/>
                </a:solidFill>
              </a:defRPr>
            </a:lvl2pPr>
            <a:lvl3pPr marL="40500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62100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837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0ED3-8634-744F-83B2-9F1C420C510D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821646" y="1389965"/>
            <a:ext cx="1854042" cy="2531296"/>
          </a:xfrm>
          <a:solidFill>
            <a:schemeClr val="bg1"/>
          </a:solidFill>
        </p:spPr>
        <p:txBody>
          <a:bodyPr lIns="144000" tIns="108000" rIns="144000" bIns="14400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lvl2pPr marL="202500" indent="0">
              <a:buFontTx/>
              <a:buNone/>
              <a:defRPr sz="1600">
                <a:solidFill>
                  <a:schemeClr val="tx1"/>
                </a:solidFill>
              </a:defRPr>
            </a:lvl2pPr>
            <a:lvl3pPr marL="40500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62100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837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588400" y="1389965"/>
            <a:ext cx="1854042" cy="2531296"/>
          </a:xfrm>
          <a:solidFill>
            <a:schemeClr val="bg1"/>
          </a:solidFill>
        </p:spPr>
        <p:txBody>
          <a:bodyPr lIns="144000" tIns="108000" rIns="144000" bIns="14400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lvl2pPr marL="202500" indent="0">
              <a:buFontTx/>
              <a:buNone/>
              <a:defRPr sz="1600">
                <a:solidFill>
                  <a:schemeClr val="tx1"/>
                </a:solidFill>
              </a:defRPr>
            </a:lvl2pPr>
            <a:lvl3pPr marL="40500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62100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837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708487" y="1389965"/>
            <a:ext cx="1854042" cy="2531296"/>
          </a:xfrm>
          <a:solidFill>
            <a:schemeClr val="bg1"/>
          </a:solidFill>
        </p:spPr>
        <p:txBody>
          <a:bodyPr lIns="144000" tIns="108000" rIns="144000" bIns="14400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lvl2pPr marL="202500" indent="0">
              <a:buFontTx/>
              <a:buNone/>
              <a:defRPr sz="1600">
                <a:solidFill>
                  <a:schemeClr val="tx1"/>
                </a:solidFill>
              </a:defRPr>
            </a:lvl2pPr>
            <a:lvl3pPr marL="40500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62100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837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07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Areas - Dot Patter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9A80-9CB4-B542-A7BB-A78594E55B81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058863"/>
            <a:ext cx="4059883" cy="3536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37705" y="1058862"/>
            <a:ext cx="4045495" cy="353653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3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95264"/>
            <a:ext cx="3821390" cy="539749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68313" y="1058863"/>
            <a:ext cx="3821389" cy="35290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4643438" y="0"/>
            <a:ext cx="4500562" cy="5143500"/>
          </a:xfrm>
          <a:solidFill>
            <a:schemeClr val="bg1">
              <a:lumMod val="85000"/>
            </a:schemeClr>
          </a:solidFill>
        </p:spPr>
        <p:txBody>
          <a:bodyPr vert="horz" lIns="360000" tIns="360000" rIns="360000" bIns="108000" rtlCol="0">
            <a:normAutofit/>
          </a:bodyPr>
          <a:lstStyle>
            <a:lvl1pPr marL="0" indent="0">
              <a:buNone/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73939" y="4735514"/>
            <a:ext cx="1080000" cy="273844"/>
          </a:xfrm>
        </p:spPr>
        <p:txBody>
          <a:bodyPr/>
          <a:lstStyle/>
          <a:p>
            <a:fld id="{C5319A80-9CB4-B542-A7BB-A78594E55B81}" type="datetime1">
              <a:rPr lang="fi-FI" smtClean="0"/>
              <a:t>5.4.2017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0152" y="4735514"/>
            <a:ext cx="780434" cy="273844"/>
          </a:xfrm>
        </p:spPr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00" y="4735514"/>
            <a:ext cx="540000" cy="273844"/>
          </a:xfrm>
        </p:spPr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0" y="0"/>
            <a:ext cx="4535488" cy="5143500"/>
          </a:xfrm>
          <a:solidFill>
            <a:schemeClr val="bg1">
              <a:lumMod val="85000"/>
            </a:schemeClr>
          </a:solidFill>
        </p:spPr>
        <p:txBody>
          <a:bodyPr vert="horz" lIns="360000" tIns="360000" rIns="360000" bIns="108000" rtlCol="0">
            <a:normAutofit/>
          </a:bodyPr>
          <a:lstStyle>
            <a:lvl1pPr marL="0" indent="0">
              <a:buNone/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298" y="195264"/>
            <a:ext cx="3821390" cy="539749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54298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54298" y="1058863"/>
            <a:ext cx="3821390" cy="35290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7" y="4801036"/>
            <a:ext cx="1536696" cy="12032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cente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4"/>
            <a:ext cx="8218488" cy="5397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36025" y="867927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2137" y="1506858"/>
            <a:ext cx="2258871" cy="2153664"/>
          </a:xfrm>
          <a:solidFill>
            <a:schemeClr val="accent3"/>
          </a:solidFill>
          <a:ln>
            <a:noFill/>
          </a:ln>
        </p:spPr>
        <p:txBody>
          <a:bodyPr lIns="144000" tIns="108000" rIns="144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2500" indent="0">
              <a:buNone/>
              <a:defRPr>
                <a:solidFill>
                  <a:schemeClr val="bg1"/>
                </a:solidFill>
              </a:defRPr>
            </a:lvl2pPr>
            <a:lvl3pPr marL="405000" indent="0">
              <a:buNone/>
              <a:defRPr>
                <a:solidFill>
                  <a:schemeClr val="bg1"/>
                </a:solidFill>
              </a:defRPr>
            </a:lvl3pPr>
            <a:lvl4pPr marL="621000" indent="0">
              <a:buNone/>
              <a:defRPr>
                <a:solidFill>
                  <a:schemeClr val="bg1"/>
                </a:solidFill>
              </a:defRPr>
            </a:lvl4pPr>
            <a:lvl5pPr marL="837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61121" y="1506858"/>
            <a:ext cx="2258871" cy="2153664"/>
          </a:xfrm>
          <a:solidFill>
            <a:schemeClr val="accent2"/>
          </a:solidFill>
          <a:ln>
            <a:noFill/>
          </a:ln>
        </p:spPr>
        <p:txBody>
          <a:bodyPr lIns="144000" tIns="108000" rIns="144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2500" indent="0">
              <a:buNone/>
              <a:defRPr>
                <a:solidFill>
                  <a:schemeClr val="bg1"/>
                </a:solidFill>
              </a:defRPr>
            </a:lvl2pPr>
            <a:lvl3pPr marL="405000" indent="0">
              <a:buNone/>
              <a:defRPr>
                <a:solidFill>
                  <a:schemeClr val="bg1"/>
                </a:solidFill>
              </a:defRPr>
            </a:lvl3pPr>
            <a:lvl4pPr marL="621000" indent="0">
              <a:buNone/>
              <a:defRPr>
                <a:solidFill>
                  <a:schemeClr val="bg1"/>
                </a:solidFill>
              </a:defRPr>
            </a:lvl4pPr>
            <a:lvl5pPr marL="837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60105" y="1506858"/>
            <a:ext cx="2258871" cy="2153664"/>
          </a:xfrm>
          <a:solidFill>
            <a:schemeClr val="bg1"/>
          </a:solidFill>
          <a:ln>
            <a:noFill/>
          </a:ln>
        </p:spPr>
        <p:txBody>
          <a:bodyPr lIns="144000" tIns="108000" rIns="144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02500" indent="0">
              <a:buNone/>
              <a:defRPr>
                <a:solidFill>
                  <a:schemeClr val="tx1"/>
                </a:solidFill>
              </a:defRPr>
            </a:lvl2pPr>
            <a:lvl3pPr marL="405000" indent="0">
              <a:buNone/>
              <a:defRPr>
                <a:solidFill>
                  <a:schemeClr val="tx1"/>
                </a:solidFill>
              </a:defRPr>
            </a:lvl3pPr>
            <a:lvl4pPr marL="621000" indent="0">
              <a:buNone/>
              <a:defRPr>
                <a:solidFill>
                  <a:schemeClr val="tx1"/>
                </a:solidFill>
              </a:defRPr>
            </a:lvl4pPr>
            <a:lvl5pPr marL="837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3C2F-AC74-CD47-BA5E-28F1E0562AC7}" type="datetime1">
              <a:rPr lang="fi-FI" smtClean="0"/>
              <a:t>5.4.2017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63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8B7-3243-1D44-B3CC-384B57B620F7}" type="datetime1">
              <a:rPr lang="fi-FI" smtClean="0"/>
              <a:t>5.4.2017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8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bg image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1547116"/>
            <a:ext cx="7588250" cy="726300"/>
          </a:xfrm>
        </p:spPr>
        <p:txBody>
          <a:bodyPr anchor="b" anchorCtr="0"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356" y="2693636"/>
            <a:ext cx="5957288" cy="432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72538" y="2480788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 - Blu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59" y="1153740"/>
            <a:ext cx="7059859" cy="1184599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60" y="2679636"/>
            <a:ext cx="7059858" cy="43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2675" y="2505087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1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4360" y="2679636"/>
            <a:ext cx="7059858" cy="43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2675" y="2505087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4359" y="1153740"/>
            <a:ext cx="7059859" cy="1184599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Messag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433488"/>
            <a:ext cx="8207376" cy="834673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38413" y="2678773"/>
            <a:ext cx="4067175" cy="11325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02500" indent="0" algn="ctr">
              <a:buNone/>
              <a:defRPr>
                <a:solidFill>
                  <a:schemeClr val="bg1"/>
                </a:solidFill>
              </a:defRPr>
            </a:lvl2pPr>
            <a:lvl3pPr marL="405000" indent="0" algn="ctr">
              <a:buNone/>
              <a:defRPr>
                <a:solidFill>
                  <a:schemeClr val="bg1"/>
                </a:solidFill>
              </a:defRPr>
            </a:lvl3pPr>
            <a:lvl4pPr marL="621000" indent="0" algn="ctr">
              <a:buNone/>
              <a:defRPr>
                <a:solidFill>
                  <a:schemeClr val="bg1"/>
                </a:solidFill>
              </a:defRPr>
            </a:lvl4pPr>
            <a:lvl5pPr marL="837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72538" y="2451809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1062" y="2316497"/>
            <a:ext cx="4930452" cy="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7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bg image -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1547116"/>
            <a:ext cx="7588250" cy="726300"/>
          </a:xfrm>
        </p:spPr>
        <p:txBody>
          <a:bodyPr anchor="b" anchorCtr="0"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356" y="2693636"/>
            <a:ext cx="5957288" cy="432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72538" y="2480788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4"/>
            <a:ext cx="8218488" cy="53974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058863"/>
            <a:ext cx="8207376" cy="3536537"/>
          </a:xfrm>
        </p:spPr>
        <p:txBody>
          <a:bodyPr>
            <a:normAutofit/>
          </a:bodyPr>
          <a:lstStyle>
            <a:lvl1pPr marL="182563" indent="-182563" algn="l">
              <a:spcBef>
                <a:spcPts val="400"/>
              </a:spcBef>
              <a:tabLst/>
              <a:defRPr sz="1800">
                <a:solidFill>
                  <a:schemeClr val="bg1"/>
                </a:solidFill>
              </a:defRPr>
            </a:lvl1pPr>
            <a:lvl2pPr algn="l">
              <a:spcBef>
                <a:spcPts val="400"/>
              </a:spcBef>
              <a:defRPr sz="1600">
                <a:solidFill>
                  <a:schemeClr val="bg1"/>
                </a:solidFill>
              </a:defRPr>
            </a:lvl2pPr>
            <a:lvl3pPr algn="l">
              <a:spcBef>
                <a:spcPts val="400"/>
              </a:spcBef>
              <a:defRPr sz="1600">
                <a:solidFill>
                  <a:schemeClr val="bg1"/>
                </a:solidFill>
              </a:defRPr>
            </a:lvl3pPr>
            <a:lvl4pPr algn="l">
              <a:spcBef>
                <a:spcPts val="400"/>
              </a:spcBef>
              <a:defRPr sz="1400">
                <a:solidFill>
                  <a:schemeClr val="bg1"/>
                </a:solidFill>
              </a:defRPr>
            </a:lvl4pPr>
            <a:lvl5pPr algn="l">
              <a:spcBef>
                <a:spcPts val="4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2675" y="867927"/>
            <a:ext cx="9989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1" y="4786335"/>
            <a:ext cx="2090994" cy="144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0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p - Scandinav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8E3A-E279-C74B-B73A-7658BEC75DD8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5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p - Northern Europ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8E3A-E279-C74B-B73A-7658BEC75DD8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p - Europ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8E3A-E279-C74B-B73A-7658BEC75DD8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1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p - Wor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8E3A-E279-C74B-B73A-7658BEC75DD8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150" y="867927"/>
            <a:ext cx="566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1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195262"/>
            <a:ext cx="8218488" cy="5397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058863"/>
            <a:ext cx="8207376" cy="3536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3939" y="4735514"/>
            <a:ext cx="108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2" y="4735514"/>
            <a:ext cx="7804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Finpro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6800" y="4735514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D5589AB7-8F63-43B1-8685-FE98C6B57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40" y="4788232"/>
            <a:ext cx="2081079" cy="1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2" r:id="rId2"/>
    <p:sldLayoutId id="2147483693" r:id="rId3"/>
    <p:sldLayoutId id="2147483686" r:id="rId4"/>
    <p:sldLayoutId id="2147483674" r:id="rId5"/>
    <p:sldLayoutId id="2147483694" r:id="rId6"/>
    <p:sldLayoutId id="2147483695" r:id="rId7"/>
    <p:sldLayoutId id="2147483696" r:id="rId8"/>
    <p:sldLayoutId id="2147483697" r:id="rId9"/>
    <p:sldLayoutId id="2147483679" r:id="rId10"/>
    <p:sldLayoutId id="2147483685" r:id="rId11"/>
    <p:sldLayoutId id="2147483703" r:id="rId12"/>
    <p:sldLayoutId id="2147483702" r:id="rId13"/>
    <p:sldLayoutId id="2147483689" r:id="rId14"/>
    <p:sldLayoutId id="2147483704" r:id="rId15"/>
    <p:sldLayoutId id="2147483687" r:id="rId16"/>
    <p:sldLayoutId id="2147483691" r:id="rId17"/>
    <p:sldLayoutId id="2147483682" r:id="rId18"/>
    <p:sldLayoutId id="2147483683" r:id="rId19"/>
    <p:sldLayoutId id="2147483678" r:id="rId20"/>
    <p:sldLayoutId id="2147483688" r:id="rId21"/>
    <p:sldLayoutId id="2147483681" r:id="rId22"/>
    <p:sldLayoutId id="2147483684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7500" indent="-135000" algn="l" defTabSz="685800" rtl="0" eaLnBrk="1" latinLnBrk="0" hangingPunct="1">
        <a:lnSpc>
          <a:spcPct val="100000"/>
        </a:lnSpc>
        <a:spcBef>
          <a:spcPts val="324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35000" algn="l" defTabSz="685800" rtl="0" eaLnBrk="1" latinLnBrk="0" hangingPunct="1">
        <a:lnSpc>
          <a:spcPct val="100000"/>
        </a:lnSpc>
        <a:spcBef>
          <a:spcPts val="32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35000" algn="l" defTabSz="685800" rtl="0" eaLnBrk="1" latinLnBrk="0" hangingPunct="1">
        <a:lnSpc>
          <a:spcPct val="100000"/>
        </a:lnSpc>
        <a:spcBef>
          <a:spcPts val="32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35000" algn="l" defTabSz="685800" rtl="0" eaLnBrk="1" latinLnBrk="0" hangingPunct="1">
        <a:lnSpc>
          <a:spcPct val="100000"/>
        </a:lnSpc>
        <a:spcBef>
          <a:spcPts val="32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00" indent="-135000" algn="l" defTabSz="685800" rtl="0" eaLnBrk="1" latinLnBrk="0" hangingPunct="1">
        <a:lnSpc>
          <a:spcPct val="100000"/>
        </a:lnSpc>
        <a:spcBef>
          <a:spcPts val="32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00" indent="-135000" algn="l" defTabSz="685800" rtl="0" eaLnBrk="1" latinLnBrk="0" hangingPunct="1">
        <a:lnSpc>
          <a:spcPct val="100000"/>
        </a:lnSpc>
        <a:spcBef>
          <a:spcPts val="32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135000" algn="l" defTabSz="685800" rtl="0" eaLnBrk="1" latinLnBrk="0" hangingPunct="1">
        <a:lnSpc>
          <a:spcPct val="100000"/>
        </a:lnSpc>
        <a:spcBef>
          <a:spcPts val="32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00" indent="-135000" algn="l" defTabSz="685800" rtl="0" eaLnBrk="1" latinLnBrk="0" hangingPunct="1">
        <a:lnSpc>
          <a:spcPct val="100000"/>
        </a:lnSpc>
        <a:spcBef>
          <a:spcPts val="32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463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orient="horz" pos="123" userDrawn="1">
          <p15:clr>
            <a:srgbClr val="F26B43"/>
          </p15:clr>
        </p15:guide>
        <p15:guide id="7" pos="2857" userDrawn="1">
          <p15:clr>
            <a:srgbClr val="F26B43"/>
          </p15:clr>
        </p15:guide>
        <p15:guide id="8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Uudet ulkomaalaisomisteiset yritykset Suomessa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Uudet ulkomaalaisomisteiset yritykset 2009–2016, kpl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64689544"/>
              </p:ext>
            </p:extLst>
          </p:nvPr>
        </p:nvGraphicFramePr>
        <p:xfrm>
          <a:off x="468312" y="892147"/>
          <a:ext cx="7198864" cy="400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58968" y="4565944"/>
            <a:ext cx="1648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dirty="0" err="1" smtClean="0"/>
              <a:t>Lähde</a:t>
            </a:r>
            <a:r>
              <a:rPr lang="en-US" sz="1000" b="1" dirty="0" smtClean="0"/>
              <a:t>: </a:t>
            </a:r>
            <a:r>
              <a:rPr lang="en-US" sz="1000" b="1" dirty="0"/>
              <a:t>Invest in Finland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5711" y="1161062"/>
            <a:ext cx="1062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506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Uudet ulkomaalaisomisteiset yritykset toimialoittain</a:t>
            </a:r>
            <a:br>
              <a:rPr lang="fi-FI" dirty="0" smtClean="0"/>
            </a:br>
            <a:r>
              <a:rPr lang="fi-FI" dirty="0" smtClean="0"/>
              <a:t>2015-2016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21090" y="4750570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err="1" smtClean="0"/>
              <a:t>Lähde</a:t>
            </a:r>
            <a:r>
              <a:rPr lang="en-US" sz="800" b="1" dirty="0" smtClean="0"/>
              <a:t>: </a:t>
            </a:r>
            <a:r>
              <a:rPr lang="en-US" sz="800" b="1" dirty="0"/>
              <a:t>Invest in Finland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59103884"/>
              </p:ext>
            </p:extLst>
          </p:nvPr>
        </p:nvGraphicFramePr>
        <p:xfrm>
          <a:off x="883086" y="989556"/>
          <a:ext cx="6239610" cy="361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63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Ulkomaisten yritysten lähtömaat kaukaisimman emon mukaan 2016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328939"/>
              </p:ext>
            </p:extLst>
          </p:nvPr>
        </p:nvGraphicFramePr>
        <p:xfrm>
          <a:off x="468313" y="1251283"/>
          <a:ext cx="6641839" cy="334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8E3A-E279-C74B-B73A-7658BEC75DD8}" type="datetime1">
              <a:rPr lang="fi-FI" smtClean="0"/>
              <a:t>5.4.2017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t>4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58968" y="4565944"/>
            <a:ext cx="13628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err="1" smtClean="0"/>
              <a:t>Lähde</a:t>
            </a:r>
            <a:r>
              <a:rPr lang="en-US" sz="800" b="1" dirty="0" smtClean="0"/>
              <a:t>: </a:t>
            </a:r>
            <a:r>
              <a:rPr lang="en-US" sz="800" b="1" dirty="0"/>
              <a:t>Invest in Finland</a:t>
            </a:r>
          </a:p>
        </p:txBody>
      </p:sp>
    </p:spTree>
    <p:extLst>
      <p:ext uri="{BB962C8B-B14F-4D97-AF65-F5344CB8AC3E}">
        <p14:creationId xmlns:p14="http://schemas.microsoft.com/office/powerpoint/2010/main" val="17583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Uudet ulkomaalaisomisteiset yritykset alueittain 2016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447921"/>
              </p:ext>
            </p:extLst>
          </p:nvPr>
        </p:nvGraphicFramePr>
        <p:xfrm>
          <a:off x="468314" y="1058863"/>
          <a:ext cx="5794174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8A621-68D8-7F46-971F-D785807BC751}" type="datetime1">
              <a:rPr lang="fi-FI" smtClean="0"/>
              <a:pPr/>
              <a:t>5.4.2017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Finpro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589AB7-8F63-43B1-8685-FE98C6B5761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72334"/>
              </p:ext>
            </p:extLst>
          </p:nvPr>
        </p:nvGraphicFramePr>
        <p:xfrm>
          <a:off x="5629986" y="1169988"/>
          <a:ext cx="2260600" cy="331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64896972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197926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Alue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Yritykset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8902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Uusimaa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4175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Pirkanmaa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14389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Pohjois-Pohjanmaa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59605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Turun- ja Porin seutu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21770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Pohjanmaa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17518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Keski-Suomi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3184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Kymenlaakso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17588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Pohjois-Karjala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29092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Lappi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28503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Päijät-Häme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72215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Pohjois-Savo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2090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Etelä-Karjala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7755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Etelä-Pohjanmaa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4952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Etelä-Savo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80559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Kanta-Häme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0962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Satakunta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50052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Kainuu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41353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58968" y="4565944"/>
            <a:ext cx="13628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1" dirty="0" err="1" smtClean="0"/>
              <a:t>Lähde</a:t>
            </a:r>
            <a:r>
              <a:rPr lang="en-US" sz="800" b="1" dirty="0" smtClean="0"/>
              <a:t>: </a:t>
            </a:r>
            <a:r>
              <a:rPr lang="en-US" sz="800" b="1" dirty="0"/>
              <a:t>Invest in Finland</a:t>
            </a:r>
          </a:p>
        </p:txBody>
      </p:sp>
    </p:spTree>
    <p:extLst>
      <p:ext uri="{BB962C8B-B14F-4D97-AF65-F5344CB8AC3E}">
        <p14:creationId xmlns:p14="http://schemas.microsoft.com/office/powerpoint/2010/main" val="331550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98974" y="3373643"/>
            <a:ext cx="104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</a:rPr>
              <a:t>34 %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773533" y="1963308"/>
            <a:ext cx="1476000" cy="1872000"/>
          </a:xfrm>
          <a:prstGeom prst="flowChartMagneticDis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220 </a:t>
            </a:r>
            <a:r>
              <a:rPr lang="fi-FI" sz="2400" dirty="0"/>
              <a:t>0</a:t>
            </a:r>
            <a:r>
              <a:rPr lang="fi-FI" sz="2400" dirty="0" smtClean="0"/>
              <a:t>00 </a:t>
            </a:r>
            <a:r>
              <a:rPr lang="fi-FI" sz="1800" dirty="0" smtClean="0"/>
              <a:t>työpaikkaa</a:t>
            </a:r>
          </a:p>
          <a:p>
            <a:pPr algn="ctr"/>
            <a:endParaRPr lang="fi-FI" sz="800" dirty="0" smtClean="0"/>
          </a:p>
          <a:p>
            <a:pPr algn="ctr"/>
            <a:r>
              <a:rPr lang="fi-FI" sz="800" dirty="0" err="1" smtClean="0"/>
              <a:t>Lähde:Asiakastieto</a:t>
            </a:r>
            <a:endParaRPr lang="en-US" sz="800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4773136" y="1982046"/>
            <a:ext cx="1476000" cy="1872000"/>
          </a:xfrm>
          <a:prstGeom prst="flowChartMagneticDis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 smtClean="0"/>
              <a:t>Liikevaihto</a:t>
            </a:r>
          </a:p>
          <a:p>
            <a:pPr algn="ctr"/>
            <a:r>
              <a:rPr lang="fi-FI" sz="3200" dirty="0" smtClean="0"/>
              <a:t>86</a:t>
            </a:r>
            <a:r>
              <a:rPr lang="fi-FI" sz="1800" dirty="0" smtClean="0"/>
              <a:t> </a:t>
            </a:r>
          </a:p>
          <a:p>
            <a:pPr algn="ctr"/>
            <a:r>
              <a:rPr lang="fi-FI" dirty="0"/>
              <a:t>m</a:t>
            </a:r>
            <a:r>
              <a:rPr lang="fi-FI" sz="1800" dirty="0" smtClean="0"/>
              <a:t>iljardia </a:t>
            </a:r>
            <a:r>
              <a:rPr lang="fi-FI" sz="1800" dirty="0" smtClean="0"/>
              <a:t>€</a:t>
            </a:r>
          </a:p>
          <a:p>
            <a:pPr algn="ctr"/>
            <a:r>
              <a:rPr lang="fi-FI" sz="800" dirty="0" smtClean="0"/>
              <a:t>Lähde: Tilastokeskus</a:t>
            </a:r>
            <a:r>
              <a:rPr lang="fi-FI" sz="1800" dirty="0" smtClean="0"/>
              <a:t>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Ulkomaalaisomisteiset yritykset </a:t>
            </a:r>
            <a:r>
              <a:rPr lang="fi-FI" dirty="0" smtClean="0"/>
              <a:t>Suomessa 2015 numeroina</a:t>
            </a:r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773930" y="2016000"/>
            <a:ext cx="1476000" cy="1872000"/>
          </a:xfrm>
          <a:prstGeom prst="flowChartMagneticDis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3 500</a:t>
            </a:r>
          </a:p>
          <a:p>
            <a:pPr algn="ctr"/>
            <a:r>
              <a:rPr lang="fi-FI" dirty="0"/>
              <a:t>y</a:t>
            </a:r>
            <a:r>
              <a:rPr lang="fi-FI" sz="1800" dirty="0" smtClean="0"/>
              <a:t>ritystä</a:t>
            </a:r>
            <a:endParaRPr lang="fi-FI" sz="1800" dirty="0" smtClean="0"/>
          </a:p>
          <a:p>
            <a:pPr algn="ctr"/>
            <a:endParaRPr lang="fi-FI" sz="800" dirty="0" smtClean="0"/>
          </a:p>
          <a:p>
            <a:pPr algn="ctr"/>
            <a:r>
              <a:rPr lang="fi-FI" sz="800" dirty="0" smtClean="0"/>
              <a:t>Lähde: </a:t>
            </a:r>
            <a:r>
              <a:rPr lang="fi-FI" sz="800" dirty="0" smtClean="0"/>
              <a:t>Invest in Finland</a:t>
            </a:r>
            <a:endParaRPr lang="en-US" sz="600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6644155" y="1982046"/>
            <a:ext cx="1476000" cy="1872000"/>
          </a:xfrm>
          <a:prstGeom prst="flowChartMagneticDis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Investoinnit Suomessa </a:t>
            </a:r>
          </a:p>
          <a:p>
            <a:pPr algn="ctr"/>
            <a:r>
              <a:rPr lang="fi-FI" sz="3200" dirty="0" smtClean="0"/>
              <a:t>18</a:t>
            </a:r>
            <a:endParaRPr lang="fi-FI" sz="1800" dirty="0" smtClean="0"/>
          </a:p>
          <a:p>
            <a:pPr algn="ctr"/>
            <a:r>
              <a:rPr lang="fi-FI" dirty="0"/>
              <a:t>m</a:t>
            </a:r>
            <a:r>
              <a:rPr lang="fi-FI" sz="1800" dirty="0" smtClean="0"/>
              <a:t>iljardia </a:t>
            </a:r>
            <a:r>
              <a:rPr lang="fi-FI" sz="1800" dirty="0" smtClean="0"/>
              <a:t>€</a:t>
            </a:r>
          </a:p>
          <a:p>
            <a:pPr algn="ctr"/>
            <a:r>
              <a:rPr lang="fi-FI" sz="800" dirty="0" err="1" smtClean="0"/>
              <a:t>Lähde:Tilastokeskus</a:t>
            </a:r>
            <a:r>
              <a:rPr lang="fi-FI" sz="1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vest In Finland - Main master">
  <a:themeElements>
    <a:clrScheme name="Invest in Finland 1">
      <a:dk1>
        <a:srgbClr val="002DA1"/>
      </a:dk1>
      <a:lt1>
        <a:srgbClr val="FFFFFF"/>
      </a:lt1>
      <a:dk2>
        <a:srgbClr val="000000"/>
      </a:dk2>
      <a:lt2>
        <a:srgbClr val="ACE0F0"/>
      </a:lt2>
      <a:accent1>
        <a:srgbClr val="002EA1"/>
      </a:accent1>
      <a:accent2>
        <a:srgbClr val="5AC766"/>
      </a:accent2>
      <a:accent3>
        <a:srgbClr val="00ADE6"/>
      </a:accent3>
      <a:accent4>
        <a:srgbClr val="BED600"/>
      </a:accent4>
      <a:accent5>
        <a:srgbClr val="ACE0F0"/>
      </a:accent5>
      <a:accent6>
        <a:srgbClr val="F89E54"/>
      </a:accent6>
      <a:hlink>
        <a:srgbClr val="5AC766"/>
      </a:hlink>
      <a:folHlink>
        <a:srgbClr val="BED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IF_PPT_Master_08-2016" id="{093C4281-722E-44DB-8D0A-A7533D06459A}" vid="{F5DF4B27-D6AE-4156-9AFC-ED5742C045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81a7426a-7334-43ec-8344-8fb90cfab686">
      <UserInfo>
        <DisplayName>Dobida Doris</DisplayName>
        <AccountId>688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1CA943EDA654198088E83B3AAC234" ma:contentTypeVersion="4" ma:contentTypeDescription="Create a new document." ma:contentTypeScope="" ma:versionID="2e09e5fa7de0522443d114c9b9d81a40">
  <xsd:schema xmlns:xsd="http://www.w3.org/2001/XMLSchema" xmlns:xs="http://www.w3.org/2001/XMLSchema" xmlns:p="http://schemas.microsoft.com/office/2006/metadata/properties" xmlns:ns1="http://schemas.microsoft.com/sharepoint/v3" xmlns:ns2="81a7426a-7334-43ec-8344-8fb90cfab686" targetNamespace="http://schemas.microsoft.com/office/2006/metadata/properties" ma:root="true" ma:fieldsID="4da159135eb00870e55ec1b204b9f987" ns1:_="" ns2:_="">
    <xsd:import namespace="http://schemas.microsoft.com/sharepoint/v3"/>
    <xsd:import namespace="81a7426a-7334-43ec-8344-8fb90cfab6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7426a-7334-43ec-8344-8fb90cfab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F3E27A-718C-4059-8487-A8A413EEA3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2CD7A5-0A85-4254-82C0-04E80A3D241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81a7426a-7334-43ec-8344-8fb90cfab6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A12E96-31BB-463C-9752-4C510EFE6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a7426a-7334-43ec-8344-8fb90cfab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IIF_PPT_Master</Template>
  <TotalTime>2505</TotalTime>
  <Words>142</Words>
  <Application>Microsoft Office PowerPoint</Application>
  <PresentationFormat>On-screen Show (16:9)</PresentationFormat>
  <Paragraphs>83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Invest In Finland - Main master</vt:lpstr>
      <vt:lpstr>Uudet ulkomaalaisomisteiset yritykset Suomessa 2016</vt:lpstr>
      <vt:lpstr>Uudet ulkomaalaisomisteiset yritykset 2009–2016, kpl</vt:lpstr>
      <vt:lpstr>Uudet ulkomaalaisomisteiset yritykset toimialoittain 2015-2016</vt:lpstr>
      <vt:lpstr>Ulkomaisten yritysten lähtömaat kaukaisimman emon mukaan 2016</vt:lpstr>
      <vt:lpstr>Uudet ulkomaalaisomisteiset yritykset alueittain 2016</vt:lpstr>
      <vt:lpstr>Ulkomaalaisomisteiset yritykset Suomessa 2015 numeroina</vt:lpstr>
    </vt:vector>
  </TitlesOfParts>
  <Manager/>
  <Company>Finpro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Laitinen Kaija</dc:creator>
  <cp:keywords/>
  <dc:description/>
  <cp:lastModifiedBy>Laitinen Kaija</cp:lastModifiedBy>
  <cp:revision>65</cp:revision>
  <cp:lastPrinted>2017-04-05T11:18:34Z</cp:lastPrinted>
  <dcterms:created xsi:type="dcterms:W3CDTF">2017-01-23T11:23:34Z</dcterms:created>
  <dcterms:modified xsi:type="dcterms:W3CDTF">2017-04-05T11:39:41Z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0x0101007F11CA943EDA654198088E83B3AAC234</vt:lpwstr>
  </property>
</Properties>
</file>