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theme/theme5.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6.xml" ContentType="application/vnd.openxmlformats-officedocument.theme+xml"/>
  <Override PartName="/ppt/slideLayouts/slideLayout19.xml" ContentType="application/vnd.openxmlformats-officedocument.presentationml.slideLayout+xml"/>
  <Override PartName="/ppt/theme/theme7.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8.xml" ContentType="application/vnd.openxmlformats-officedocument.theme+xml"/>
  <Override PartName="/ppt/slideLayouts/slideLayout25.xml" ContentType="application/vnd.openxmlformats-officedocument.presentationml.slideLayout+xml"/>
  <Override PartName="/ppt/theme/theme9.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10.xml" ContentType="application/vnd.openxmlformats-officedocument.theme+xml"/>
  <Override PartName="/ppt/slideLayouts/slideLayout31.xml" ContentType="application/vnd.openxmlformats-officedocument.presentationml.slideLayout+xml"/>
  <Override PartName="/ppt/theme/theme11.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12.xml" ContentType="application/vnd.openxmlformats-officedocument.theme+xml"/>
  <Override PartName="/ppt/slideLayouts/slideLayout37.xml" ContentType="application/vnd.openxmlformats-officedocument.presentationml.slideLayout+xml"/>
  <Override PartName="/ppt/theme/theme1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14.xml" ContentType="application/vnd.openxmlformats-officedocument.theme+xml"/>
  <Override PartName="/ppt/slideLayouts/slideLayout43.xml" ContentType="application/vnd.openxmlformats-officedocument.presentationml.slideLayout+xml"/>
  <Override PartName="/ppt/theme/theme15.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8" r:id="rId5"/>
    <p:sldMasterId id="2147483673" r:id="rId6"/>
    <p:sldMasterId id="2147483675" r:id="rId7"/>
    <p:sldMasterId id="2147483681" r:id="rId8"/>
    <p:sldMasterId id="2147483683" r:id="rId9"/>
    <p:sldMasterId id="2147483689" r:id="rId10"/>
    <p:sldMasterId id="2147483691" r:id="rId11"/>
    <p:sldMasterId id="2147483697" r:id="rId12"/>
    <p:sldMasterId id="2147483699" r:id="rId13"/>
    <p:sldMasterId id="2147483705" r:id="rId14"/>
    <p:sldMasterId id="2147483707" r:id="rId15"/>
    <p:sldMasterId id="2147483713" r:id="rId16"/>
    <p:sldMasterId id="2147483715" r:id="rId17"/>
    <p:sldMasterId id="2147483729" r:id="rId18"/>
    <p:sldMasterId id="2147483731" r:id="rId19"/>
  </p:sldMasterIdLst>
  <p:handoutMasterIdLst>
    <p:handoutMasterId r:id="rId32"/>
  </p:handoutMasterIdLst>
  <p:sldIdLst>
    <p:sldId id="271" r:id="rId20"/>
    <p:sldId id="276" r:id="rId21"/>
    <p:sldId id="283" r:id="rId22"/>
    <p:sldId id="269" r:id="rId23"/>
    <p:sldId id="264" r:id="rId24"/>
    <p:sldId id="281" r:id="rId25"/>
    <p:sldId id="278" r:id="rId26"/>
    <p:sldId id="282" r:id="rId27"/>
    <p:sldId id="284" r:id="rId28"/>
    <p:sldId id="279" r:id="rId29"/>
    <p:sldId id="280" r:id="rId30"/>
    <p:sldId id="267" r:id="rId31"/>
  </p:sldIdLst>
  <p:sldSz cx="9144000" cy="6858000" type="screen4x3"/>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llanmörkt format 1 - Dekorfärg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llanmörkt format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just forma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EC20E35-A176-4012-BC5E-935CFFF8708E}" styleName="Mellanmörkt forma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73" autoAdjust="0"/>
  </p:normalViewPr>
  <p:slideViewPr>
    <p:cSldViewPr>
      <p:cViewPr varScale="1">
        <p:scale>
          <a:sx n="158" d="100"/>
          <a:sy n="158" d="100"/>
        </p:scale>
        <p:origin x="-2172" y="-84"/>
      </p:cViewPr>
      <p:guideLst>
        <p:guide orient="horz" pos="2160"/>
        <p:guide pos="385"/>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Master" Target="slideMasters/slideMaster15.xml"/><Relationship Id="rId26" Type="http://schemas.openxmlformats.org/officeDocument/2006/relationships/slide" Target="slides/slide7.xml"/><Relationship Id="rId3" Type="http://schemas.openxmlformats.org/officeDocument/2006/relationships/customXml" Target="../customXml/item3.xml"/><Relationship Id="rId21" Type="http://schemas.openxmlformats.org/officeDocument/2006/relationships/slide" Target="slides/slide2.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Master" Target="slideMasters/slideMaster14.xml"/><Relationship Id="rId25" Type="http://schemas.openxmlformats.org/officeDocument/2006/relationships/slide" Target="slides/slide6.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Master" Target="slideMasters/slideMaster13.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5.xml"/><Relationship Id="rId32"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4.xml"/><Relationship Id="rId28" Type="http://schemas.openxmlformats.org/officeDocument/2006/relationships/slide" Target="slides/slide9.xml"/><Relationship Id="rId36"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Master" Target="slideMasters/slideMaster16.xml"/><Relationship Id="rId31"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slide" Target="slides/slide1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03B96B3-CD00-49D6-B206-E18FD052E571}" type="datetimeFigureOut">
              <a:rPr lang="sv-SE" smtClean="0"/>
              <a:t>2019-09-30</a:t>
            </a:fld>
            <a:endParaRPr lang="sv-SE"/>
          </a:p>
        </p:txBody>
      </p:sp>
      <p:sp>
        <p:nvSpPr>
          <p:cNvPr id="4" name="Platshållare för sidfot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43B510D7-2803-48CF-B618-BEABA2404BF1}" type="slidenum">
              <a:rPr lang="sv-SE" smtClean="0"/>
              <a:t>‹#›</a:t>
            </a:fld>
            <a:endParaRPr lang="sv-SE"/>
          </a:p>
        </p:txBody>
      </p:sp>
    </p:spTree>
    <p:extLst>
      <p:ext uri="{BB962C8B-B14F-4D97-AF65-F5344CB8AC3E}">
        <p14:creationId xmlns:p14="http://schemas.microsoft.com/office/powerpoint/2010/main" val="315792734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dirty="0"/>
          </a:p>
        </p:txBody>
      </p:sp>
      <p:sp>
        <p:nvSpPr>
          <p:cNvPr id="3" name="Platshållare för text 2"/>
          <p:cNvSpPr>
            <a:spLocks noGrp="1"/>
          </p:cNvSpPr>
          <p:nvPr>
            <p:ph type="body" sz="quarter" idx="10"/>
          </p:nvPr>
        </p:nvSpPr>
        <p:spPr>
          <a:xfrm>
            <a:off x="467544" y="3573016"/>
            <a:ext cx="8229600" cy="914400"/>
          </a:xfrm>
          <a:prstGeom prst="rect">
            <a:avLst/>
          </a:prstGeom>
        </p:spPr>
        <p:txBody>
          <a:bodyPr/>
          <a:lstStyle/>
          <a:p>
            <a:pPr lvl="0"/>
            <a:r>
              <a:rPr lang="sv-SE" smtClean="0"/>
              <a:t>Klicka här för att ändra format på bakgrundstexten</a:t>
            </a:r>
          </a:p>
        </p:txBody>
      </p:sp>
    </p:spTree>
    <p:extLst>
      <p:ext uri="{BB962C8B-B14F-4D97-AF65-F5344CB8AC3E}">
        <p14:creationId xmlns:p14="http://schemas.microsoft.com/office/powerpoint/2010/main" val="20341890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264870999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292621542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937730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238895238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165311177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361731166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156985788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98712412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52337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49670845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3966268"/>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318460043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2437413938"/>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272328064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158434090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423547515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3449219"/>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220472593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1192118294"/>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355397705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65191458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197818134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3966268"/>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374594042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3814148"/>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2238298942"/>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2735214969"/>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154505919"/>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333549788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377668432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1018741"/>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2325695727"/>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1233934922"/>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188280750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1410079497"/>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2971942547"/>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81535037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076429"/>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26140993"/>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290846018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3965623365"/>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ext och en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716017" y="0"/>
            <a:ext cx="4427984" cy="5778000"/>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456384"/>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Tree>
    <p:extLst>
      <p:ext uri="{BB962C8B-B14F-4D97-AF65-F5344CB8AC3E}">
        <p14:creationId xmlns:p14="http://schemas.microsoft.com/office/powerpoint/2010/main" val="534416246"/>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1199084425"/>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21024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och fler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7"/>
            <a:ext cx="3960440" cy="1224136"/>
          </a:xfrm>
          <a:prstGeom prst="rect">
            <a:avLst/>
          </a:prstGeom>
        </p:spPr>
        <p:txBody>
          <a:bodyPr/>
          <a:lstStyle>
            <a:lvl1pPr algn="l">
              <a:lnSpc>
                <a:spcPts val="3800"/>
              </a:lnSpc>
              <a:defRPr sz="3600" b="0" i="0"/>
            </a:lvl1pPr>
          </a:lstStyle>
          <a:p>
            <a:r>
              <a:rPr lang="sv-SE" dirty="0" smtClean="0"/>
              <a:t>Rubrik</a:t>
            </a:r>
            <a:endParaRPr lang="sv-SE" dirty="0"/>
          </a:p>
        </p:txBody>
      </p:sp>
      <p:sp>
        <p:nvSpPr>
          <p:cNvPr id="5" name="Platshållare för bild 4"/>
          <p:cNvSpPr>
            <a:spLocks noGrp="1"/>
          </p:cNvSpPr>
          <p:nvPr>
            <p:ph type="pic" sz="quarter" idx="10"/>
          </p:nvPr>
        </p:nvSpPr>
        <p:spPr>
          <a:xfrm>
            <a:off x="4572000" y="596685"/>
            <a:ext cx="4392488" cy="2928325"/>
          </a:xfrm>
          <a:prstGeom prst="rect">
            <a:avLst/>
          </a:prstGeom>
          <a:ln>
            <a:noFill/>
          </a:ln>
        </p:spPr>
        <p:txBody>
          <a:bodyPr/>
          <a:lstStyle>
            <a:lvl1pPr marL="0" indent="0">
              <a:buNone/>
              <a:defRPr sz="1400"/>
            </a:lvl1pPr>
          </a:lstStyle>
          <a:p>
            <a:endParaRPr lang="sv-SE" dirty="0"/>
          </a:p>
        </p:txBody>
      </p:sp>
      <p:sp>
        <p:nvSpPr>
          <p:cNvPr id="9" name="Platshållare för text 8"/>
          <p:cNvSpPr>
            <a:spLocks noGrp="1"/>
          </p:cNvSpPr>
          <p:nvPr>
            <p:ph type="body" sz="quarter" idx="11" hasCustomPrompt="1"/>
          </p:nvPr>
        </p:nvSpPr>
        <p:spPr>
          <a:xfrm>
            <a:off x="488646" y="1844824"/>
            <a:ext cx="3959225" cy="3600400"/>
          </a:xfrm>
          <a:prstGeom prst="rect">
            <a:avLst/>
          </a:prstGeom>
        </p:spPr>
        <p:txBody>
          <a:bodyPr/>
          <a:lstStyle>
            <a:lvl1pPr marL="0" indent="0">
              <a:lnSpc>
                <a:spcPts val="2200"/>
              </a:lnSpc>
              <a:spcBef>
                <a:spcPts val="600"/>
              </a:spcBef>
              <a:buNone/>
              <a:defRPr sz="2000"/>
            </a:lvl1pPr>
            <a:lvl2pPr marL="457200" indent="0">
              <a:lnSpc>
                <a:spcPts val="2200"/>
              </a:lnSpc>
              <a:spcBef>
                <a:spcPts val="600"/>
              </a:spcBef>
              <a:buNone/>
              <a:defRPr sz="2000"/>
            </a:lvl2pPr>
            <a:lvl3pPr marL="914400" indent="0">
              <a:lnSpc>
                <a:spcPts val="2200"/>
              </a:lnSpc>
              <a:spcBef>
                <a:spcPts val="600"/>
              </a:spcBef>
              <a:buNone/>
              <a:defRPr sz="2000"/>
            </a:lvl3pPr>
            <a:lvl4pPr marL="1371600" indent="0">
              <a:lnSpc>
                <a:spcPts val="2200"/>
              </a:lnSpc>
              <a:spcBef>
                <a:spcPts val="600"/>
              </a:spcBef>
              <a:buNone/>
              <a:defRPr sz="2000"/>
            </a:lvl4pPr>
            <a:lvl5pPr marL="1828800" indent="0">
              <a:lnSpc>
                <a:spcPts val="2200"/>
              </a:lnSpc>
              <a:spcBef>
                <a:spcPts val="600"/>
              </a:spcBef>
              <a:buNone/>
              <a:defRPr sz="2000"/>
            </a:lvl5pPr>
          </a:lstStyle>
          <a:p>
            <a:pPr lvl="0"/>
            <a:r>
              <a:rPr lang="sv-SE" dirty="0" smtClean="0"/>
              <a:t>Text</a:t>
            </a:r>
            <a:endParaRPr lang="sv-SE" dirty="0"/>
          </a:p>
        </p:txBody>
      </p:sp>
      <p:sp>
        <p:nvSpPr>
          <p:cNvPr id="8" name="Platshållare för bild 4"/>
          <p:cNvSpPr>
            <a:spLocks noGrp="1"/>
          </p:cNvSpPr>
          <p:nvPr>
            <p:ph type="pic" sz="quarter" idx="12"/>
          </p:nvPr>
        </p:nvSpPr>
        <p:spPr>
          <a:xfrm>
            <a:off x="6372200" y="3717033"/>
            <a:ext cx="2592288" cy="1728192"/>
          </a:xfrm>
          <a:prstGeom prst="rect">
            <a:avLst/>
          </a:prstGeom>
          <a:ln>
            <a:noFill/>
          </a:ln>
        </p:spPr>
        <p:txBody>
          <a:bodyPr/>
          <a:lstStyle>
            <a:lvl1pPr marL="0" indent="0">
              <a:buNone/>
              <a:defRPr sz="1400"/>
            </a:lvl1pPr>
          </a:lstStyle>
          <a:p>
            <a:endParaRPr lang="sv-SE" dirty="0"/>
          </a:p>
        </p:txBody>
      </p:sp>
      <p:sp>
        <p:nvSpPr>
          <p:cNvPr id="10" name="Platshållare för bild 4"/>
          <p:cNvSpPr>
            <a:spLocks noGrp="1"/>
          </p:cNvSpPr>
          <p:nvPr>
            <p:ph type="pic" sz="quarter" idx="13"/>
          </p:nvPr>
        </p:nvSpPr>
        <p:spPr>
          <a:xfrm>
            <a:off x="4572000" y="3717032"/>
            <a:ext cx="1584000" cy="1728192"/>
          </a:xfrm>
          <a:prstGeom prst="rect">
            <a:avLst/>
          </a:prstGeom>
          <a:ln>
            <a:noFill/>
          </a:ln>
        </p:spPr>
        <p:txBody>
          <a:bodyPr/>
          <a:lstStyle>
            <a:lvl1pPr marL="0" indent="0">
              <a:buNone/>
              <a:defRPr sz="1400"/>
            </a:lvl1pPr>
          </a:lstStyle>
          <a:p>
            <a:endParaRPr lang="sv-SE" dirty="0"/>
          </a:p>
        </p:txBody>
      </p:sp>
    </p:spTree>
    <p:extLst>
      <p:ext uri="{BB962C8B-B14F-4D97-AF65-F5344CB8AC3E}">
        <p14:creationId xmlns:p14="http://schemas.microsoft.com/office/powerpoint/2010/main" val="323229430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9399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4" name="Platshållare för rubrik 13"/>
          <p:cNvSpPr>
            <a:spLocks noGrp="1"/>
          </p:cNvSpPr>
          <p:nvPr>
            <p:ph type="title"/>
          </p:nvPr>
        </p:nvSpPr>
        <p:spPr>
          <a:xfrm>
            <a:off x="457200" y="2430015"/>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4" name="Platshållare för text 2"/>
          <p:cNvSpPr>
            <a:spLocks noGrp="1"/>
          </p:cNvSpPr>
          <p:nvPr>
            <p:ph type="body" sz="quarter" idx="10"/>
          </p:nvPr>
        </p:nvSpPr>
        <p:spPr>
          <a:xfrm>
            <a:off x="467544" y="3573016"/>
            <a:ext cx="8229600" cy="914400"/>
          </a:xfrm>
          <a:prstGeom prst="rect">
            <a:avLst/>
          </a:prstGeom>
        </p:spPr>
        <p:txBody>
          <a:bodyPr/>
          <a:lstStyle/>
          <a:p>
            <a:pPr lvl="0"/>
            <a:r>
              <a:rPr lang="sv-SE" dirty="0" smtClean="0"/>
              <a:t>Klicka här för att ändra format på bakgrundstexten</a:t>
            </a:r>
            <a:endParaRPr lang="sv-SE" dirty="0"/>
          </a:p>
        </p:txBody>
      </p:sp>
    </p:spTree>
    <p:extLst>
      <p:ext uri="{BB962C8B-B14F-4D97-AF65-F5344CB8AC3E}">
        <p14:creationId xmlns:p14="http://schemas.microsoft.com/office/powerpoint/2010/main" val="193650977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288000" indent="-288000">
              <a:lnSpc>
                <a:spcPts val="2200"/>
              </a:lnSpc>
              <a:spcBef>
                <a:spcPts val="600"/>
              </a:spcBef>
              <a:defRPr sz="2000"/>
            </a:lvl1pPr>
            <a:lvl2pPr>
              <a:lnSpc>
                <a:spcPts val="2200"/>
              </a:lnSpc>
              <a:spcBef>
                <a:spcPts val="600"/>
              </a:spcBef>
              <a:defRPr sz="2000"/>
            </a:lvl2pPr>
            <a:lvl3pPr marL="1143000" indent="-228600">
              <a:lnSpc>
                <a:spcPts val="2200"/>
              </a:lnSpc>
              <a:spcBef>
                <a:spcPts val="600"/>
              </a:spcBef>
              <a:buFont typeface="Wingdings" panose="05000000000000000000" pitchFamily="2" charset="2"/>
              <a:buChar char="§"/>
              <a:defRPr sz="2000" i="0"/>
            </a:lvl3pPr>
          </a:lstStyle>
          <a:p>
            <a:pPr lvl="0"/>
            <a:r>
              <a:rPr lang="sv-SE" dirty="0" smtClean="0"/>
              <a:t>Text nivå ett</a:t>
            </a:r>
          </a:p>
          <a:p>
            <a:pPr lvl="1"/>
            <a:r>
              <a:rPr lang="sv-SE" dirty="0" smtClean="0"/>
              <a:t>Nivå två</a:t>
            </a:r>
          </a:p>
          <a:p>
            <a:pPr lvl="2"/>
            <a:r>
              <a:rPr lang="sv-SE" dirty="0" smtClean="0"/>
              <a:t>Nivå tre</a:t>
            </a:r>
            <a:endParaRPr lang="sv-SE" dirty="0"/>
          </a:p>
        </p:txBody>
      </p:sp>
    </p:spTree>
    <p:extLst>
      <p:ext uri="{BB962C8B-B14F-4D97-AF65-F5344CB8AC3E}">
        <p14:creationId xmlns:p14="http://schemas.microsoft.com/office/powerpoint/2010/main" val="363904384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Rubrik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88646" y="620688"/>
            <a:ext cx="8229600" cy="994122"/>
          </a:xfrm>
          <a:prstGeom prst="rect">
            <a:avLst/>
          </a:prstGeom>
        </p:spPr>
        <p:txBody>
          <a:bodyPr/>
          <a:lstStyle>
            <a:lvl1pPr algn="l">
              <a:lnSpc>
                <a:spcPts val="3800"/>
              </a:lnSpc>
              <a:defRPr sz="3600"/>
            </a:lvl1pPr>
          </a:lstStyle>
          <a:p>
            <a:r>
              <a:rPr lang="sv-SE" dirty="0" smtClean="0"/>
              <a:t>Rubrik</a:t>
            </a:r>
            <a:endParaRPr lang="sv-SE" dirty="0"/>
          </a:p>
        </p:txBody>
      </p:sp>
      <p:sp>
        <p:nvSpPr>
          <p:cNvPr id="3" name="Platshållare för innehåll 2"/>
          <p:cNvSpPr>
            <a:spLocks noGrp="1"/>
          </p:cNvSpPr>
          <p:nvPr>
            <p:ph idx="1" hasCustomPrompt="1"/>
          </p:nvPr>
        </p:nvSpPr>
        <p:spPr>
          <a:xfrm>
            <a:off x="488646" y="1622972"/>
            <a:ext cx="8219256" cy="4038276"/>
          </a:xfrm>
          <a:prstGeom prst="rect">
            <a:avLst/>
          </a:prstGeom>
        </p:spPr>
        <p:txBody>
          <a:bodyPr/>
          <a:lstStyle>
            <a:lvl1pPr marL="0" indent="0">
              <a:lnSpc>
                <a:spcPts val="2200"/>
              </a:lnSpc>
              <a:spcBef>
                <a:spcPts val="600"/>
              </a:spcBef>
              <a:buNone/>
              <a:defRPr sz="2000"/>
            </a:lvl1pPr>
            <a:lvl2pPr>
              <a:defRPr sz="2000"/>
            </a:lvl2pPr>
            <a:lvl3pPr marL="1143000" indent="-228600">
              <a:buFont typeface="Wingdings" panose="05000000000000000000" pitchFamily="2" charset="2"/>
              <a:buChar char="§"/>
              <a:defRPr sz="2000" i="0"/>
            </a:lvl3pPr>
          </a:lstStyle>
          <a:p>
            <a:pPr lvl="0"/>
            <a:r>
              <a:rPr lang="sv-SE" dirty="0" smtClean="0"/>
              <a:t>Text</a:t>
            </a:r>
          </a:p>
        </p:txBody>
      </p:sp>
    </p:spTree>
    <p:extLst>
      <p:ext uri="{BB962C8B-B14F-4D97-AF65-F5344CB8AC3E}">
        <p14:creationId xmlns:p14="http://schemas.microsoft.com/office/powerpoint/2010/main" val="100256488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28.xml"/><Relationship Id="rId7" Type="http://schemas.openxmlformats.org/officeDocument/2006/relationships/image" Target="../media/image5.png"/><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theme" Target="../theme/theme10.xml"/><Relationship Id="rId5" Type="http://schemas.openxmlformats.org/officeDocument/2006/relationships/slideLayout" Target="../slideLayouts/slideLayout30.xml"/><Relationship Id="rId4" Type="http://schemas.openxmlformats.org/officeDocument/2006/relationships/slideLayout" Target="../slideLayouts/slideLayout29.xml"/><Relationship Id="rId9" Type="http://schemas.openxmlformats.org/officeDocument/2006/relationships/image" Target="../media/image10.png"/></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11.xml"/><Relationship Id="rId1" Type="http://schemas.openxmlformats.org/officeDocument/2006/relationships/slideLayout" Target="../slideLayouts/slideLayout3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34.xml"/><Relationship Id="rId7" Type="http://schemas.openxmlformats.org/officeDocument/2006/relationships/image" Target="../media/image5.png"/><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theme" Target="../theme/theme12.xml"/><Relationship Id="rId5" Type="http://schemas.openxmlformats.org/officeDocument/2006/relationships/slideLayout" Target="../slideLayouts/slideLayout36.xml"/><Relationship Id="rId4" Type="http://schemas.openxmlformats.org/officeDocument/2006/relationships/slideLayout" Target="../slideLayouts/slideLayout35.xml"/><Relationship Id="rId9" Type="http://schemas.openxmlformats.org/officeDocument/2006/relationships/image" Target="../media/image11.png"/></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13.xml"/><Relationship Id="rId1" Type="http://schemas.openxmlformats.org/officeDocument/2006/relationships/slideLayout" Target="../slideLayouts/slideLayout37.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1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40.xml"/><Relationship Id="rId7" Type="http://schemas.openxmlformats.org/officeDocument/2006/relationships/image" Target="../media/image5.png"/><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theme" Target="../theme/theme14.xml"/><Relationship Id="rId5" Type="http://schemas.openxmlformats.org/officeDocument/2006/relationships/slideLayout" Target="../slideLayouts/slideLayout42.xml"/><Relationship Id="rId4" Type="http://schemas.openxmlformats.org/officeDocument/2006/relationships/slideLayout" Target="../slideLayouts/slideLayout41.xml"/><Relationship Id="rId9" Type="http://schemas.openxmlformats.org/officeDocument/2006/relationships/image" Target="../media/image12.png"/></Relationships>
</file>

<file path=ppt/slideMasters/_rels/slideMaster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15.xml"/><Relationship Id="rId1" Type="http://schemas.openxmlformats.org/officeDocument/2006/relationships/slideLayout" Target="../slideLayouts/slideLayout43.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1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46.xml"/><Relationship Id="rId7" Type="http://schemas.openxmlformats.org/officeDocument/2006/relationships/image" Target="../media/image5.png"/><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theme" Target="../theme/theme16.xml"/><Relationship Id="rId5" Type="http://schemas.openxmlformats.org/officeDocument/2006/relationships/slideLayout" Target="../slideLayouts/slideLayout48.xml"/><Relationship Id="rId4" Type="http://schemas.openxmlformats.org/officeDocument/2006/relationships/slideLayout" Target="../slideLayouts/slideLayout47.xml"/><Relationship Id="rId9" Type="http://schemas.openxmlformats.org/officeDocument/2006/relationships/image" Target="../media/image1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4.xml"/><Relationship Id="rId7"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6.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0.xml"/><Relationship Id="rId7" Type="http://schemas.openxmlformats.org/officeDocument/2006/relationships/image" Target="../media/image7.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4.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16.xml"/><Relationship Id="rId7" Type="http://schemas.openxmlformats.org/officeDocument/2006/relationships/image" Target="../media/image5.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6.xml"/><Relationship Id="rId5" Type="http://schemas.openxmlformats.org/officeDocument/2006/relationships/slideLayout" Target="../slideLayouts/slideLayout18.xml"/><Relationship Id="rId4" Type="http://schemas.openxmlformats.org/officeDocument/2006/relationships/slideLayout" Target="../slideLayouts/slideLayout17.xml"/><Relationship Id="rId9" Type="http://schemas.openxmlformats.org/officeDocument/2006/relationships/image" Target="../media/image8.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7.xml"/><Relationship Id="rId1" Type="http://schemas.openxmlformats.org/officeDocument/2006/relationships/slideLayout" Target="../slideLayouts/slideLayout19.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22.xml"/><Relationship Id="rId7" Type="http://schemas.openxmlformats.org/officeDocument/2006/relationships/image" Target="../media/image5.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theme" Target="../theme/theme8.xml"/><Relationship Id="rId5" Type="http://schemas.openxmlformats.org/officeDocument/2006/relationships/slideLayout" Target="../slideLayouts/slideLayout24.xml"/><Relationship Id="rId4" Type="http://schemas.openxmlformats.org/officeDocument/2006/relationships/slideLayout" Target="../slideLayouts/slideLayout23.xml"/><Relationship Id="rId9" Type="http://schemas.openxmlformats.org/officeDocument/2006/relationships/image" Target="../media/image9.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9.xml"/><Relationship Id="rId1" Type="http://schemas.openxmlformats.org/officeDocument/2006/relationships/slideLayout" Target="../slideLayouts/slideLayout25.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2" name="Bildobjekt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4"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pic>
        <p:nvPicPr>
          <p:cNvPr id="11" name="Bildobjekt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sp>
        <p:nvSpPr>
          <p:cNvPr id="10" name="Rektangel 9"/>
          <p:cNvSpPr/>
          <p:nvPr/>
        </p:nvSpPr>
        <p:spPr>
          <a:xfrm>
            <a:off x="-7745" y="5778000"/>
            <a:ext cx="9144000" cy="1080000"/>
          </a:xfrm>
          <a:prstGeom prst="rect">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691890596"/>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ktangel 6"/>
          <p:cNvSpPr/>
          <p:nvPr/>
        </p:nvSpPr>
        <p:spPr>
          <a:xfrm>
            <a:off x="0" y="5777880"/>
            <a:ext cx="9144000" cy="108012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pic>
        <p:nvPicPr>
          <p:cNvPr id="2" name="Bildobjekt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Tree>
    <p:extLst>
      <p:ext uri="{BB962C8B-B14F-4D97-AF65-F5344CB8AC3E}">
        <p14:creationId xmlns:p14="http://schemas.microsoft.com/office/powerpoint/2010/main" val="2337750649"/>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472443030"/>
      </p:ext>
    </p:extLst>
  </p:cSld>
  <p:clrMap bg1="lt1" tx1="dk1" bg2="lt2" tx2="dk2" accent1="accent1" accent2="accent2" accent3="accent3" accent4="accent4" accent5="accent5" accent6="accent6" hlink="hlink" folHlink="folHlink"/>
  <p:sldLayoutIdLst>
    <p:sldLayoutId id="2147483706"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ktangel 6"/>
          <p:cNvSpPr/>
          <p:nvPr/>
        </p:nvSpPr>
        <p:spPr>
          <a:xfrm>
            <a:off x="0" y="5777880"/>
            <a:ext cx="9144000" cy="10801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pic>
        <p:nvPicPr>
          <p:cNvPr id="2" name="Bildobjekt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8417" y="-5324"/>
            <a:ext cx="3465583" cy="3788672"/>
          </a:xfrm>
          <a:prstGeom prst="rect">
            <a:avLst/>
          </a:prstGeom>
        </p:spPr>
      </p:pic>
    </p:spTree>
    <p:extLst>
      <p:ext uri="{BB962C8B-B14F-4D97-AF65-F5344CB8AC3E}">
        <p14:creationId xmlns:p14="http://schemas.microsoft.com/office/powerpoint/2010/main" val="215701134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319826783"/>
      </p:ext>
    </p:extLst>
  </p:cSld>
  <p:clrMap bg1="lt1" tx1="dk1" bg2="lt2" tx2="dk2" accent1="accent1" accent2="accent2" accent3="accent3" accent4="accent4" accent5="accent5" accent6="accent6" hlink="hlink" folHlink="folHlink"/>
  <p:sldLayoutIdLst>
    <p:sldLayoutId id="2147483714"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ktangel 6"/>
          <p:cNvSpPr/>
          <p:nvPr/>
        </p:nvSpPr>
        <p:spPr>
          <a:xfrm>
            <a:off x="0" y="5777880"/>
            <a:ext cx="9144000" cy="10801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pic>
        <p:nvPicPr>
          <p:cNvPr id="2" name="Bildobjekt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Tree>
    <p:extLst>
      <p:ext uri="{BB962C8B-B14F-4D97-AF65-F5344CB8AC3E}">
        <p14:creationId xmlns:p14="http://schemas.microsoft.com/office/powerpoint/2010/main" val="794987427"/>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770849732"/>
      </p:ext>
    </p:extLst>
  </p:cSld>
  <p:clrMap bg1="lt1" tx1="dk1" bg2="lt2" tx2="dk2" accent1="accent1" accent2="accent2" accent3="accent3" accent4="accent4" accent5="accent5" accent6="accent6" hlink="hlink" folHlink="folHlink"/>
  <p:sldLayoutIdLst>
    <p:sldLayoutId id="2147483730"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ktangel 6"/>
          <p:cNvSpPr/>
          <p:nvPr/>
        </p:nvSpPr>
        <p:spPr>
          <a:xfrm>
            <a:off x="0" y="5777880"/>
            <a:ext cx="9144000" cy="10801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pic>
        <p:nvPicPr>
          <p:cNvPr id="2" name="Bildobjekt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Tree>
    <p:extLst>
      <p:ext uri="{BB962C8B-B14F-4D97-AF65-F5344CB8AC3E}">
        <p14:creationId xmlns:p14="http://schemas.microsoft.com/office/powerpoint/2010/main" val="44242631"/>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Bildobjekt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
        <p:nvSpPr>
          <p:cNvPr id="7" name="Rektangel 6"/>
          <p:cNvSpPr/>
          <p:nvPr/>
        </p:nvSpPr>
        <p:spPr>
          <a:xfrm>
            <a:off x="0" y="5777880"/>
            <a:ext cx="9144000" cy="10801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Bildobjekt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10" name="Bildobjekt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spTree>
    <p:extLst>
      <p:ext uri="{BB962C8B-B14F-4D97-AF65-F5344CB8AC3E}">
        <p14:creationId xmlns:p14="http://schemas.microsoft.com/office/powerpoint/2010/main" val="918087488"/>
      </p:ext>
    </p:extLst>
  </p:cSld>
  <p:clrMap bg1="lt1" tx1="dk1" bg2="lt2" tx2="dk2" accent1="accent1" accent2="accent2" accent3="accent3" accent4="accent4" accent5="accent5" accent6="accent6" hlink="hlink" folHlink="folHlink"/>
  <p:sldLayoutIdLst>
    <p:sldLayoutId id="2147483660" r:id="rId1"/>
    <p:sldLayoutId id="2147483671" r:id="rId2"/>
    <p:sldLayoutId id="2147483670" r:id="rId3"/>
    <p:sldLayoutId id="2147483672" r:id="rId4"/>
    <p:sldLayoutId id="2147483665"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1872122"/>
      </p:ext>
    </p:extLst>
  </p:cSld>
  <p:clrMap bg1="lt1" tx1="dk1" bg2="lt2" tx2="dk2" accent1="accent1" accent2="accent2" accent3="accent3" accent4="accent4" accent5="accent5" accent6="accent6" hlink="hlink" folHlink="folHlink"/>
  <p:sldLayoutIdLst>
    <p:sldLayoutId id="2147483674"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Bildobjekt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
        <p:nvSpPr>
          <p:cNvPr id="7" name="Rektangel 6"/>
          <p:cNvSpPr/>
          <p:nvPr/>
        </p:nvSpPr>
        <p:spPr>
          <a:xfrm>
            <a:off x="0" y="5777880"/>
            <a:ext cx="9144000" cy="108012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spTree>
    <p:extLst>
      <p:ext uri="{BB962C8B-B14F-4D97-AF65-F5344CB8AC3E}">
        <p14:creationId xmlns:p14="http://schemas.microsoft.com/office/powerpoint/2010/main" val="306786842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071385686"/>
      </p:ext>
    </p:extLst>
  </p:cSld>
  <p:clrMap bg1="lt1" tx1="dk1" bg2="lt2" tx2="dk2" accent1="accent1" accent2="accent2" accent3="accent3" accent4="accent4" accent5="accent5" accent6="accent6" hlink="hlink" folHlink="folHlink"/>
  <p:sldLayoutIdLst>
    <p:sldLayoutId id="2147483682"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ktangel 6"/>
          <p:cNvSpPr/>
          <p:nvPr/>
        </p:nvSpPr>
        <p:spPr>
          <a:xfrm>
            <a:off x="0" y="5777880"/>
            <a:ext cx="9144000" cy="10801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pic>
        <p:nvPicPr>
          <p:cNvPr id="2" name="Bildobjekt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Tree>
    <p:extLst>
      <p:ext uri="{BB962C8B-B14F-4D97-AF65-F5344CB8AC3E}">
        <p14:creationId xmlns:p14="http://schemas.microsoft.com/office/powerpoint/2010/main" val="3110178986"/>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854923994"/>
      </p:ext>
    </p:extLst>
  </p:cSld>
  <p:clrMap bg1="lt1" tx1="dk1" bg2="lt2" tx2="dk2" accent1="accent1" accent2="accent2" accent3="accent3" accent4="accent4" accent5="accent5" accent6="accent6" hlink="hlink" folHlink="folHlink"/>
  <p:sldLayoutIdLst>
    <p:sldLayoutId id="2147483690"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ktangel 6"/>
          <p:cNvSpPr/>
          <p:nvPr/>
        </p:nvSpPr>
        <p:spPr>
          <a:xfrm>
            <a:off x="0" y="5777880"/>
            <a:ext cx="9144000" cy="10801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8" name="Rektangel 7"/>
          <p:cNvSpPr/>
          <p:nvPr/>
        </p:nvSpPr>
        <p:spPr>
          <a:xfrm>
            <a:off x="0" y="6678000"/>
            <a:ext cx="9144000" cy="1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6021288"/>
            <a:ext cx="1101978" cy="468000"/>
          </a:xfrm>
          <a:prstGeom prst="rect">
            <a:avLst/>
          </a:prstGeom>
        </p:spPr>
      </p:pic>
      <p:pic>
        <p:nvPicPr>
          <p:cNvPr id="6" name="Bildobjekt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248" y="6196360"/>
            <a:ext cx="2041912" cy="243159"/>
          </a:xfrm>
          <a:prstGeom prst="rect">
            <a:avLst/>
          </a:prstGeom>
        </p:spPr>
      </p:pic>
      <p:pic>
        <p:nvPicPr>
          <p:cNvPr id="2" name="Bildobjekt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8417" y="0"/>
            <a:ext cx="3465583" cy="3788672"/>
          </a:xfrm>
          <a:prstGeom prst="rect">
            <a:avLst/>
          </a:prstGeom>
        </p:spPr>
      </p:pic>
    </p:spTree>
    <p:extLst>
      <p:ext uri="{BB962C8B-B14F-4D97-AF65-F5344CB8AC3E}">
        <p14:creationId xmlns:p14="http://schemas.microsoft.com/office/powerpoint/2010/main" val="2068456100"/>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p:cNvSpPr/>
          <p:nvPr/>
        </p:nvSpPr>
        <p:spPr>
          <a:xfrm>
            <a:off x="-7745" y="0"/>
            <a:ext cx="9151745"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955" y="6165344"/>
            <a:ext cx="2272601" cy="271216"/>
          </a:xfrm>
          <a:prstGeom prst="rect">
            <a:avLst/>
          </a:prstGeom>
        </p:spPr>
      </p:pic>
      <p:pic>
        <p:nvPicPr>
          <p:cNvPr id="12" name="Bildobjekt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359162"/>
            <a:ext cx="1525815" cy="648000"/>
          </a:xfrm>
          <a:prstGeom prst="rect">
            <a:avLst/>
          </a:prstGeom>
        </p:spPr>
      </p:pic>
      <p:pic>
        <p:nvPicPr>
          <p:cNvPr id="13" name="Bildobjekt 12"/>
          <p:cNvPicPr>
            <a:picLocks noChangeAspect="1"/>
          </p:cNvPicPr>
          <p:nvPr/>
        </p:nvPicPr>
        <p:blipFill rotWithShape="1">
          <a:blip r:embed="rId5" cstate="print">
            <a:extLst>
              <a:ext uri="{28A0092B-C50C-407E-A947-70E740481C1C}">
                <a14:useLocalDpi xmlns:a14="http://schemas.microsoft.com/office/drawing/2010/main" val="0"/>
              </a:ext>
            </a:extLst>
          </a:blip>
          <a:srcRect t="43568" r="39999"/>
          <a:stretch/>
        </p:blipFill>
        <p:spPr>
          <a:xfrm>
            <a:off x="6809118" y="0"/>
            <a:ext cx="2334882" cy="2196000"/>
          </a:xfrm>
          <a:prstGeom prst="rect">
            <a:avLst/>
          </a:prstGeom>
        </p:spPr>
      </p:pic>
      <p:sp>
        <p:nvSpPr>
          <p:cNvPr id="10" name="Rektangel 9"/>
          <p:cNvSpPr/>
          <p:nvPr/>
        </p:nvSpPr>
        <p:spPr>
          <a:xfrm>
            <a:off x="-7745" y="5778000"/>
            <a:ext cx="9144000" cy="1080000"/>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378296746"/>
      </p:ext>
    </p:extLst>
  </p:cSld>
  <p:clrMap bg1="lt1" tx1="dk1" bg2="lt2" tx2="dk2" accent1="accent1" accent2="accent2" accent3="accent3" accent4="accent4" accent5="accent5" accent6="accent6" hlink="hlink" folHlink="folHlink"/>
  <p:sldLayoutIdLst>
    <p:sldLayoutId id="2147483698" r:id="rId1"/>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2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Delårsrapport 2, 2019</a:t>
            </a:r>
            <a:endParaRPr lang="sv-SE" dirty="0"/>
          </a:p>
        </p:txBody>
      </p:sp>
      <p:sp>
        <p:nvSpPr>
          <p:cNvPr id="3" name="Platshållare för text 2"/>
          <p:cNvSpPr>
            <a:spLocks noGrp="1"/>
          </p:cNvSpPr>
          <p:nvPr>
            <p:ph type="body" sz="quarter" idx="10"/>
          </p:nvPr>
        </p:nvSpPr>
        <p:spPr/>
        <p:txBody>
          <a:bodyPr/>
          <a:lstStyle/>
          <a:p>
            <a:r>
              <a:rPr lang="sv-SE" dirty="0" smtClean="0"/>
              <a:t>1 januari till 31 augusti</a:t>
            </a:r>
            <a:endParaRPr lang="sv-SE" dirty="0"/>
          </a:p>
        </p:txBody>
      </p:sp>
    </p:spTree>
    <p:extLst>
      <p:ext uri="{BB962C8B-B14F-4D97-AF65-F5344CB8AC3E}">
        <p14:creationId xmlns:p14="http://schemas.microsoft.com/office/powerpoint/2010/main" val="3720448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Resultatprognos 2020-2022</a:t>
            </a:r>
            <a:endParaRPr lang="sv-SE" dirty="0"/>
          </a:p>
        </p:txBody>
      </p:sp>
      <p:sp>
        <p:nvSpPr>
          <p:cNvPr id="3" name="Platshållare för text 2"/>
          <p:cNvSpPr>
            <a:spLocks noGrp="1"/>
          </p:cNvSpPr>
          <p:nvPr>
            <p:ph type="body" sz="quarter" idx="10"/>
          </p:nvPr>
        </p:nvSpPr>
        <p:spPr/>
        <p:txBody>
          <a:bodyPr/>
          <a:lstStyle/>
          <a:p>
            <a:endParaRPr lang="sv-SE"/>
          </a:p>
        </p:txBody>
      </p:sp>
    </p:spTree>
    <p:extLst>
      <p:ext uri="{BB962C8B-B14F-4D97-AF65-F5344CB8AC3E}">
        <p14:creationId xmlns:p14="http://schemas.microsoft.com/office/powerpoint/2010/main" val="3080815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smtClean="0"/>
              <a:t>Resultatprognos 2020 - 2022</a:t>
            </a:r>
            <a:endParaRPr lang="sv-SE" dirty="0"/>
          </a:p>
        </p:txBody>
      </p:sp>
      <p:pic>
        <p:nvPicPr>
          <p:cNvPr id="3076"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484784"/>
            <a:ext cx="761981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5851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5012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Måluppfyllelse</a:t>
            </a:r>
            <a:endParaRPr lang="sv-SE" dirty="0"/>
          </a:p>
        </p:txBody>
      </p:sp>
      <p:graphicFrame>
        <p:nvGraphicFramePr>
          <p:cNvPr id="4" name="Platshållare för innehåll 3"/>
          <p:cNvGraphicFramePr>
            <a:graphicFrameLocks/>
          </p:cNvGraphicFramePr>
          <p:nvPr>
            <p:extLst>
              <p:ext uri="{D42A27DB-BD31-4B8C-83A1-F6EECF244321}">
                <p14:modId xmlns:p14="http://schemas.microsoft.com/office/powerpoint/2010/main" val="46005094"/>
              </p:ext>
            </p:extLst>
          </p:nvPr>
        </p:nvGraphicFramePr>
        <p:xfrm>
          <a:off x="748568" y="1412776"/>
          <a:ext cx="7882732" cy="4320480"/>
        </p:xfrm>
        <a:graphic>
          <a:graphicData uri="http://schemas.openxmlformats.org/drawingml/2006/table">
            <a:tbl>
              <a:tblPr firstRow="1" bandRow="1">
                <a:tableStyleId>{2D5ABB26-0587-4C30-8999-92F81FD0307C}</a:tableStyleId>
              </a:tblPr>
              <a:tblGrid>
                <a:gridCol w="3594857">
                  <a:extLst>
                    <a:ext uri="{9D8B030D-6E8A-4147-A177-3AD203B41FA5}">
                      <a16:colId xmlns:a16="http://schemas.microsoft.com/office/drawing/2014/main" xmlns="" val="20000"/>
                    </a:ext>
                  </a:extLst>
                </a:gridCol>
                <a:gridCol w="576064">
                  <a:extLst>
                    <a:ext uri="{9D8B030D-6E8A-4147-A177-3AD203B41FA5}">
                      <a16:colId xmlns:a16="http://schemas.microsoft.com/office/drawing/2014/main" xmlns="" val="20001"/>
                    </a:ext>
                  </a:extLst>
                </a:gridCol>
                <a:gridCol w="3711811">
                  <a:extLst>
                    <a:ext uri="{9D8B030D-6E8A-4147-A177-3AD203B41FA5}">
                      <a16:colId xmlns:a16="http://schemas.microsoft.com/office/drawing/2014/main" xmlns="" val="20002"/>
                    </a:ext>
                  </a:extLst>
                </a:gridCol>
              </a:tblGrid>
              <a:tr h="792087">
                <a:tc gridSpan="2">
                  <a:txBody>
                    <a:bodyPr/>
                    <a:lstStyle/>
                    <a:p>
                      <a:endParaRPr lang="sv-SE" sz="1200" dirty="0" smtClean="0"/>
                    </a:p>
                    <a:p>
                      <a:r>
                        <a:rPr lang="sv-SE" dirty="0" smtClean="0"/>
                        <a:t>                   Hållbar utveckling</a:t>
                      </a:r>
                    </a:p>
                    <a:p>
                      <a:r>
                        <a:rPr lang="sv-SE" sz="1200" dirty="0" smtClean="0"/>
                        <a:t>                              utåtriktat</a:t>
                      </a:r>
                      <a:endParaRPr lang="sv-SE" sz="800" dirty="0" smtClean="0">
                        <a:solidFill>
                          <a:schemeClr val="tx1"/>
                        </a:solidFill>
                      </a:endParaRPr>
                    </a:p>
                  </a:txBody>
                  <a:tcPr>
                    <a:lnR w="12700" cap="flat" cmpd="sng" algn="ctr">
                      <a:solidFill>
                        <a:srgbClr val="92D050"/>
                      </a:solidFill>
                      <a:prstDash val="solid"/>
                      <a:round/>
                      <a:headEnd type="none" w="med" len="med"/>
                      <a:tailEnd type="none" w="med" len="med"/>
                    </a:lnR>
                    <a:lnB w="12700" cap="flat" cmpd="sng" algn="ctr">
                      <a:solidFill>
                        <a:srgbClr val="92D050"/>
                      </a:solidFill>
                      <a:prstDash val="solid"/>
                      <a:round/>
                      <a:headEnd type="none" w="med" len="med"/>
                      <a:tailEnd type="none" w="med" len="med"/>
                    </a:lnB>
                  </a:tcPr>
                </a:tc>
                <a:tc hMerge="1">
                  <a:txBody>
                    <a:bodyPr/>
                    <a:lstStyle/>
                    <a:p>
                      <a:endParaRPr lang="sv-SE"/>
                    </a:p>
                  </a:txBody>
                  <a:tcPr/>
                </a:tc>
                <a:tc>
                  <a:txBody>
                    <a:bodyPr/>
                    <a:lstStyle/>
                    <a:p>
                      <a:endParaRPr lang="sv-SE" sz="1200" dirty="0" smtClean="0"/>
                    </a:p>
                    <a:p>
                      <a:r>
                        <a:rPr lang="sv-SE" dirty="0" smtClean="0"/>
                        <a:t>                </a:t>
                      </a:r>
                      <a:r>
                        <a:rPr lang="sv-SE" baseline="0" dirty="0" smtClean="0"/>
                        <a:t> </a:t>
                      </a:r>
                      <a:r>
                        <a:rPr lang="sv-SE" dirty="0" smtClean="0"/>
                        <a:t>Effektiv organisation</a:t>
                      </a:r>
                    </a:p>
                    <a:p>
                      <a:r>
                        <a:rPr lang="sv-SE" sz="1200" dirty="0" smtClean="0"/>
                        <a:t>                            inåtriktat</a:t>
                      </a:r>
                      <a:endParaRPr lang="sv-SE" sz="800" b="0" dirty="0" smtClean="0">
                        <a:solidFill>
                          <a:schemeClr val="tx1"/>
                        </a:solidFill>
                      </a:endParaRPr>
                    </a:p>
                  </a:txBody>
                  <a:tcPr>
                    <a:lnL w="12700" cap="flat" cmpd="sng" algn="ctr">
                      <a:solidFill>
                        <a:srgbClr val="92D050"/>
                      </a:solidFill>
                      <a:prstDash val="solid"/>
                      <a:round/>
                      <a:headEnd type="none" w="med" len="med"/>
                      <a:tailEnd type="none" w="med" len="med"/>
                    </a:lnL>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xmlns="" val="10000"/>
                  </a:ext>
                </a:extLst>
              </a:tr>
              <a:tr h="1224137">
                <a:tc rowSpan="3">
                  <a:txBody>
                    <a:bodyPr/>
                    <a:lstStyle/>
                    <a:p>
                      <a:pPr>
                        <a:buFontTx/>
                        <a:buNone/>
                      </a:pPr>
                      <a:endParaRPr lang="sv-SE" sz="1200" baseline="0" dirty="0" smtClean="0"/>
                    </a:p>
                    <a:p>
                      <a:pPr>
                        <a:lnSpc>
                          <a:spcPct val="200000"/>
                        </a:lnSpc>
                        <a:buFontTx/>
                        <a:buNone/>
                      </a:pPr>
                      <a:r>
                        <a:rPr lang="sv-SE" sz="1400" b="1" baseline="0" dirty="0" smtClean="0"/>
                        <a:t>Demokrati</a:t>
                      </a:r>
                    </a:p>
                    <a:p>
                      <a:pPr>
                        <a:lnSpc>
                          <a:spcPct val="200000"/>
                        </a:lnSpc>
                        <a:buFontTx/>
                        <a:buNone/>
                      </a:pPr>
                      <a:r>
                        <a:rPr lang="sv-SE" sz="1400" b="1" baseline="0" dirty="0" smtClean="0"/>
                        <a:t>Utbildning</a:t>
                      </a:r>
                    </a:p>
                    <a:p>
                      <a:pPr>
                        <a:lnSpc>
                          <a:spcPct val="200000"/>
                        </a:lnSpc>
                        <a:buFontTx/>
                        <a:buNone/>
                      </a:pPr>
                      <a:r>
                        <a:rPr lang="sv-SE" sz="1400" b="1" baseline="0" dirty="0" smtClean="0"/>
                        <a:t>Vård och sociala tjänster</a:t>
                      </a:r>
                    </a:p>
                    <a:p>
                      <a:pPr>
                        <a:lnSpc>
                          <a:spcPct val="200000"/>
                        </a:lnSpc>
                        <a:buFontTx/>
                        <a:buNone/>
                      </a:pPr>
                      <a:r>
                        <a:rPr lang="sv-SE" sz="1400" b="1" baseline="0" dirty="0" smtClean="0"/>
                        <a:t>Berikande kultur och fritid</a:t>
                      </a:r>
                    </a:p>
                    <a:p>
                      <a:pPr>
                        <a:lnSpc>
                          <a:spcPct val="200000"/>
                        </a:lnSpc>
                        <a:buFontTx/>
                        <a:buNone/>
                      </a:pPr>
                      <a:r>
                        <a:rPr lang="sv-SE" sz="1400" b="1" baseline="0" dirty="0" smtClean="0"/>
                        <a:t>Hållbar samhällsbyggnad</a:t>
                      </a:r>
                    </a:p>
                    <a:p>
                      <a:pPr>
                        <a:lnSpc>
                          <a:spcPct val="200000"/>
                        </a:lnSpc>
                        <a:buFontTx/>
                        <a:buNone/>
                      </a:pPr>
                      <a:r>
                        <a:rPr lang="sv-SE" sz="1400" b="1" baseline="0" dirty="0" smtClean="0"/>
                        <a:t>Samhällsskydd och beredskap</a:t>
                      </a:r>
                    </a:p>
                    <a:p>
                      <a:pPr>
                        <a:lnSpc>
                          <a:spcPct val="200000"/>
                        </a:lnSpc>
                        <a:buFontTx/>
                        <a:buNone/>
                      </a:pPr>
                      <a:r>
                        <a:rPr lang="sv-SE" sz="1400" b="1" baseline="0" dirty="0" smtClean="0"/>
                        <a:t>Näringsliv och arbete</a:t>
                      </a:r>
                      <a:endParaRPr lang="sv-SE" sz="1400" b="1" dirty="0" smtClean="0"/>
                    </a:p>
                  </a:txBody>
                  <a:tcPr>
                    <a:lnL>
                      <a:noFill/>
                    </a:lnL>
                    <a:lnR w="12700" cap="flat" cmpd="sng" algn="ctr">
                      <a:noFill/>
                      <a:prstDash val="solid"/>
                      <a:round/>
                      <a:headEnd type="none" w="med" len="med"/>
                      <a:tailEnd type="none" w="med" len="med"/>
                    </a:lnR>
                    <a:lnT w="12700" cap="flat" cmpd="sng" algn="ctr">
                      <a:solidFill>
                        <a:srgbClr val="92D050"/>
                      </a:solidFill>
                      <a:prstDash val="solid"/>
                      <a:round/>
                      <a:headEnd type="none" w="med" len="med"/>
                      <a:tailEnd type="none" w="med" len="med"/>
                    </a:lnT>
                    <a:lnB>
                      <a:noFill/>
                    </a:lnB>
                    <a:lnTlToBr w="12700" cmpd="sng">
                      <a:noFill/>
                      <a:prstDash val="solid"/>
                    </a:lnTlToBr>
                    <a:lnBlToTr w="12700" cmpd="sng">
                      <a:noFill/>
                      <a:prstDash val="solid"/>
                    </a:lnBlToTr>
                  </a:tcPr>
                </a:tc>
                <a:tc rowSpan="3">
                  <a:txBody>
                    <a:bodyPr/>
                    <a:lstStyle/>
                    <a:p>
                      <a:pPr>
                        <a:lnSpc>
                          <a:spcPct val="200000"/>
                        </a:lnSpc>
                        <a:buFontTx/>
                        <a:buNone/>
                      </a:pPr>
                      <a:endParaRPr lang="sv-SE" sz="1400" b="1" dirty="0" smtClean="0"/>
                    </a:p>
                  </a:txBody>
                  <a:tcPr>
                    <a:lnL w="12700" cap="flat" cmpd="sng" algn="ctr">
                      <a:no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tcPr>
                </a:tc>
                <a:tc>
                  <a:txBody>
                    <a:bodyPr/>
                    <a:lstStyle/>
                    <a:p>
                      <a:r>
                        <a:rPr lang="sv-SE" sz="1200" b="1" dirty="0" smtClean="0"/>
                        <a:t>Processkvalitet</a:t>
                      </a:r>
                    </a:p>
                  </a:txBody>
                  <a:tcPr>
                    <a:lnL w="12700" cap="flat" cmpd="sng" algn="ctr">
                      <a:solidFill>
                        <a:srgbClr val="92D050"/>
                      </a:solidFill>
                      <a:prstDash val="solid"/>
                      <a:round/>
                      <a:headEnd type="none" w="med" len="med"/>
                      <a:tailEnd type="none" w="med" len="med"/>
                    </a:lnL>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xmlns="" val="10001"/>
                  </a:ext>
                </a:extLst>
              </a:tr>
              <a:tr h="1152128">
                <a:tc vMerge="1">
                  <a:txBody>
                    <a:bodyPr/>
                    <a:lstStyle/>
                    <a:p>
                      <a:endParaRPr lang="sv-SE" sz="1200" dirty="0"/>
                    </a:p>
                  </a:txBody>
                  <a:tcPr/>
                </a:tc>
                <a:tc vMerge="1">
                  <a:txBody>
                    <a:bodyPr/>
                    <a:lstStyle/>
                    <a:p>
                      <a:endParaRPr lang="sv-SE"/>
                    </a:p>
                  </a:txBody>
                  <a:tcPr/>
                </a:tc>
                <a:tc>
                  <a:txBody>
                    <a:bodyPr/>
                    <a:lstStyle/>
                    <a:p>
                      <a:r>
                        <a:rPr lang="sv-SE" sz="1200" b="1" baseline="0" dirty="0" smtClean="0"/>
                        <a:t>Medarbetare</a:t>
                      </a:r>
                    </a:p>
                    <a:p>
                      <a:pPr>
                        <a:spcBef>
                          <a:spcPts val="300"/>
                        </a:spcBef>
                      </a:pPr>
                      <a:endParaRPr lang="sv-SE" sz="800" dirty="0" smtClean="0"/>
                    </a:p>
                  </a:txBody>
                  <a:tcPr>
                    <a:lnL w="12700" cap="flat" cmpd="sng" algn="ctr">
                      <a:solidFill>
                        <a:srgbClr val="92D050"/>
                      </a:solidFill>
                      <a:prstDash val="solid"/>
                      <a:round/>
                      <a:headEnd type="none" w="med" len="med"/>
                      <a:tailEnd type="none" w="med" len="med"/>
                    </a:lnL>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xmlns="" val="10002"/>
                  </a:ext>
                </a:extLst>
              </a:tr>
              <a:tr h="1152128">
                <a:tc vMerge="1">
                  <a:txBody>
                    <a:bodyPr/>
                    <a:lstStyle/>
                    <a:p>
                      <a:endParaRPr lang="sv-SE" sz="1200" dirty="0" smtClean="0"/>
                    </a:p>
                  </a:txBody>
                  <a:tcPr/>
                </a:tc>
                <a:tc vMerge="1">
                  <a:txBody>
                    <a:bodyPr/>
                    <a:lstStyle/>
                    <a:p>
                      <a:endParaRPr lang="sv-SE"/>
                    </a:p>
                  </a:txBody>
                  <a:tcPr/>
                </a:tc>
                <a:tc>
                  <a:txBody>
                    <a:bodyPr/>
                    <a:lstStyle/>
                    <a:p>
                      <a:r>
                        <a:rPr lang="sv-SE" sz="1200" dirty="0" smtClean="0"/>
                        <a:t> </a:t>
                      </a:r>
                      <a:r>
                        <a:rPr lang="sv-SE" sz="1200" b="1" dirty="0" smtClean="0"/>
                        <a:t>Ekonomi</a:t>
                      </a:r>
                    </a:p>
                    <a:p>
                      <a:pPr>
                        <a:spcBef>
                          <a:spcPts val="300"/>
                        </a:spcBef>
                      </a:pPr>
                      <a:endParaRPr lang="sv-SE" sz="800" dirty="0" smtClean="0"/>
                    </a:p>
                  </a:txBody>
                  <a:tcPr>
                    <a:lnL w="12700" cap="flat" cmpd="sng" algn="ctr">
                      <a:solidFill>
                        <a:srgbClr val="92D050"/>
                      </a:solidFill>
                      <a:prstDash val="solid"/>
                      <a:round/>
                      <a:headEnd type="none" w="med" len="med"/>
                      <a:tailEnd type="none" w="med" len="med"/>
                    </a:lnL>
                    <a:lnT w="12700" cap="flat" cmpd="sng" algn="ctr">
                      <a:solidFill>
                        <a:srgbClr val="FFC000"/>
                      </a:solidFill>
                      <a:prstDash val="solid"/>
                      <a:round/>
                      <a:headEnd type="none" w="med" len="med"/>
                      <a:tailEnd type="none" w="med" len="med"/>
                    </a:lnT>
                  </a:tcPr>
                </a:tc>
                <a:extLst>
                  <a:ext uri="{0D108BD9-81ED-4DB2-BD59-A6C34878D82A}">
                    <a16:rowId xmlns:a16="http://schemas.microsoft.com/office/drawing/2014/main" xmlns="" val="10003"/>
                  </a:ext>
                </a:extLst>
              </a:tr>
            </a:tbl>
          </a:graphicData>
        </a:graphic>
      </p:graphicFrame>
      <p:pic>
        <p:nvPicPr>
          <p:cNvPr id="5" name="Bildobjekt 4" descr="Effektiv organisation.png"/>
          <p:cNvPicPr>
            <a:picLocks noChangeAspect="1"/>
          </p:cNvPicPr>
          <p:nvPr/>
        </p:nvPicPr>
        <p:blipFill>
          <a:blip r:embed="rId2" cstate="print"/>
          <a:stretch>
            <a:fillRect/>
          </a:stretch>
        </p:blipFill>
        <p:spPr>
          <a:xfrm>
            <a:off x="5063505" y="1431645"/>
            <a:ext cx="792088" cy="647689"/>
          </a:xfrm>
          <a:prstGeom prst="rect">
            <a:avLst/>
          </a:prstGeom>
        </p:spPr>
      </p:pic>
      <p:pic>
        <p:nvPicPr>
          <p:cNvPr id="6" name="Bildobjekt 5" descr="Hållbar utveckling.png"/>
          <p:cNvPicPr>
            <a:picLocks noChangeAspect="1"/>
          </p:cNvPicPr>
          <p:nvPr/>
        </p:nvPicPr>
        <p:blipFill>
          <a:blip r:embed="rId3" cstate="print"/>
          <a:stretch>
            <a:fillRect/>
          </a:stretch>
        </p:blipFill>
        <p:spPr>
          <a:xfrm>
            <a:off x="743025" y="1431645"/>
            <a:ext cx="936104" cy="673095"/>
          </a:xfrm>
          <a:prstGeom prst="rect">
            <a:avLst/>
          </a:prstGeom>
        </p:spPr>
      </p:pic>
      <p:pic>
        <p:nvPicPr>
          <p:cNvPr id="7"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79279" y="2447164"/>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05498" y="4587306"/>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90601" y="2856832"/>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90601" y="3292872"/>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96968" y="2627344"/>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samarbete.eskilstuna.se@SSL\DavWWWRoot\sites\Planeringsochuppföljningsprocessen\Privat\Delade dokument\styrkort\Färgsymboler och pilar\grön.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78170" y="4154510"/>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83454" y="3812231"/>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samarbete.eskilstuna.se@SSL\DavWWWRoot\sites\Planeringsochuppföljningsprocessen\Privat\Delade dokument\styrkort\Färgsymboler och pilar\grön.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72923" y="3726319"/>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19401" y="3740609"/>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12761" y="4154981"/>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12761" y="2447164"/>
            <a:ext cx="360363" cy="381888"/>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samarbete.eskilstuna.se@SSL\DavWWWRoot\sites\Planeringsochuppföljningsprocessen\Privat\Delade dokument\styrkort\Färgsymboler och pilar\grön.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77606" y="5035747"/>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12761" y="3309275"/>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06983" y="4764611"/>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3" descr="\\samarbete.eskilstuna.se@SSL\DavWWWRoot\sites\Planeringsochuppföljningsprocessen\Privat\Delade dokument\styrkort\Färgsymboler och pilar\pil ne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96827" y="4764610"/>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 descr="\\samarbete.eskilstuna.se@SSL\DavWWWRoot\sites\Planeringsochuppföljningsprocessen\Privat\Delade dokument\styrkort\Färgsymboler och pilar\pil upp.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735334" y="2648870"/>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38654" y="3814178"/>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19400" y="2856832"/>
            <a:ext cx="360363" cy="381888"/>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samarbete.eskilstuna.se@SSL\DavWWWRoot\sites\Planeringsochuppföljningsprocessen\Privat\Delade dokument\styrkort\Färgsymboler och pilar\gu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72923" y="4572027"/>
            <a:ext cx="360363" cy="360363"/>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3" descr="\\samarbete.eskilstuna.se@SSL\DavWWWRoot\sites\Planeringsochuppföljningsprocessen\Privat\Delade dokument\styrkort\Färgsymboler och pilar\pil ra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05497" y="5035747"/>
            <a:ext cx="360363" cy="360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918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88646" y="620688"/>
            <a:ext cx="8229600" cy="648072"/>
          </a:xfrm>
        </p:spPr>
        <p:txBody>
          <a:bodyPr/>
          <a:lstStyle/>
          <a:p>
            <a:r>
              <a:rPr lang="sv-SE" sz="3200" dirty="0" smtClean="0"/>
              <a:t>Viktiga resultat och händelser</a:t>
            </a:r>
            <a:endParaRPr lang="sv-SE" sz="3200" dirty="0"/>
          </a:p>
        </p:txBody>
      </p:sp>
      <p:sp>
        <p:nvSpPr>
          <p:cNvPr id="3" name="Platshållare för innehåll 2"/>
          <p:cNvSpPr>
            <a:spLocks noGrp="1"/>
          </p:cNvSpPr>
          <p:nvPr>
            <p:ph idx="1"/>
          </p:nvPr>
        </p:nvSpPr>
        <p:spPr>
          <a:xfrm>
            <a:off x="488646" y="1196752"/>
            <a:ext cx="8219256" cy="4464496"/>
          </a:xfrm>
        </p:spPr>
        <p:txBody>
          <a:bodyPr/>
          <a:lstStyle/>
          <a:p>
            <a:pPr marL="285750" indent="-285750">
              <a:buFont typeface="Arial" panose="020B0604020202020204" pitchFamily="34" charset="0"/>
              <a:buChar char="•"/>
            </a:pPr>
            <a:r>
              <a:rPr lang="sv-SE" sz="1400" dirty="0" smtClean="0"/>
              <a:t>Kvalitetssäkring </a:t>
            </a:r>
            <a:r>
              <a:rPr lang="sv-SE" sz="1400" dirty="0"/>
              <a:t>av vård och omsorg efter sjukhusvistelse. Genomsnittligt antal utskrivningsdagar har sedan 2017 sjunkit från cirka sex dagar till under en halv dag. </a:t>
            </a:r>
          </a:p>
          <a:p>
            <a:pPr marL="285750" lvl="0" indent="-285750">
              <a:buFont typeface="Arial" panose="020B0604020202020204" pitchFamily="34" charset="0"/>
              <a:buChar char="•"/>
            </a:pPr>
            <a:r>
              <a:rPr lang="sv-SE" sz="1400" dirty="0" smtClean="0"/>
              <a:t>Kunskapsresultaten försämrades i grundskola </a:t>
            </a:r>
            <a:r>
              <a:rPr lang="sv-SE" sz="1400" dirty="0"/>
              <a:t>jämfört med läsåret </a:t>
            </a:r>
            <a:r>
              <a:rPr lang="sv-SE" sz="1400" dirty="0" smtClean="0"/>
              <a:t>2017/2018. Glädjande är att pojkarna </a:t>
            </a:r>
            <a:r>
              <a:rPr lang="sv-SE" sz="1400" dirty="0"/>
              <a:t>har höjt sina resultat inför gymnasiet och har för första gången högre resultat än flickorna</a:t>
            </a:r>
            <a:r>
              <a:rPr lang="sv-SE" sz="1400" dirty="0" smtClean="0"/>
              <a:t>.</a:t>
            </a:r>
          </a:p>
          <a:p>
            <a:pPr marL="285750" lvl="0" indent="-285750">
              <a:buFont typeface="Arial" panose="020B0604020202020204" pitchFamily="34" charset="0"/>
              <a:buChar char="•"/>
            </a:pPr>
            <a:r>
              <a:rPr lang="sv-SE" sz="1400" dirty="0" smtClean="0"/>
              <a:t>Kunskapsresultaten har förbättrats i gymnasiet.</a:t>
            </a:r>
            <a:endParaRPr lang="sv-SE" sz="1400" dirty="0"/>
          </a:p>
          <a:p>
            <a:pPr marL="285750" lvl="0" indent="-285750">
              <a:buFont typeface="Arial" panose="020B0604020202020204" pitchFamily="34" charset="0"/>
              <a:buChar char="•"/>
            </a:pPr>
            <a:r>
              <a:rPr lang="sv-SE" sz="1400" dirty="0"/>
              <a:t>Omställningen till att ge vård och stöd på hemmaplan i första hand pågår. </a:t>
            </a:r>
          </a:p>
          <a:p>
            <a:pPr marL="285750" indent="-285750">
              <a:buFont typeface="Arial" panose="020B0604020202020204" pitchFamily="34" charset="0"/>
              <a:buChar char="•"/>
            </a:pPr>
            <a:r>
              <a:rPr lang="sv-SE" sz="1400" dirty="0" smtClean="0"/>
              <a:t>Eskilstunas </a:t>
            </a:r>
            <a:r>
              <a:rPr lang="sv-SE" sz="1400" dirty="0"/>
              <a:t>resultat i Svenskt Näringslivs årliga undersökning om företagsklimatet visar ett förbättrat resultat i jämförelse med förra året. </a:t>
            </a:r>
          </a:p>
          <a:p>
            <a:pPr marL="285750" lvl="0" indent="-285750">
              <a:buFont typeface="Arial" panose="020B0604020202020204" pitchFamily="34" charset="0"/>
              <a:buChar char="•"/>
            </a:pPr>
            <a:r>
              <a:rPr lang="sv-SE" sz="1400" dirty="0" smtClean="0"/>
              <a:t>Arbetslösheten </a:t>
            </a:r>
            <a:r>
              <a:rPr lang="sv-SE" sz="1400" dirty="0"/>
              <a:t>har ökat under sommarmånaderna i likhet med resten av riket. Behovet av olika former av arbetsmarknadsinsatser, yrkesutbildningar och kommunala jobb för att kunna etablera sig på arbetsmarknaden är fortsatt mycket stort. Fler hushåll har behov av ekonomiskt bistånd</a:t>
            </a:r>
          </a:p>
          <a:p>
            <a:pPr marL="285750" indent="-285750">
              <a:buFont typeface="Arial" panose="020B0604020202020204" pitchFamily="34" charset="0"/>
              <a:buChar char="•"/>
            </a:pPr>
            <a:r>
              <a:rPr lang="sv-SE" sz="1400" dirty="0" smtClean="0"/>
              <a:t>Det </a:t>
            </a:r>
            <a:r>
              <a:rPr lang="sv-SE" sz="1400" dirty="0"/>
              <a:t>har givits 448 startbesked för bostäder hittills i år.</a:t>
            </a:r>
          </a:p>
          <a:p>
            <a:pPr marL="285750" indent="-285750">
              <a:buFont typeface="Arial" panose="020B0604020202020204" pitchFamily="34" charset="0"/>
              <a:buChar char="•"/>
            </a:pPr>
            <a:endParaRPr lang="sv-SE" sz="1400" dirty="0"/>
          </a:p>
        </p:txBody>
      </p:sp>
    </p:spTree>
    <p:extLst>
      <p:ext uri="{BB962C8B-B14F-4D97-AF65-F5344CB8AC3E}">
        <p14:creationId xmlns:p14="http://schemas.microsoft.com/office/powerpoint/2010/main" val="722947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60648"/>
            <a:ext cx="8229600" cy="994122"/>
          </a:xfrm>
        </p:spPr>
        <p:txBody>
          <a:bodyPr/>
          <a:lstStyle/>
          <a:p>
            <a:r>
              <a:rPr lang="sv-SE" dirty="0"/>
              <a:t>Budgetavvikelse, prognos</a:t>
            </a:r>
            <a:endParaRPr lang="sv-SE"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349523"/>
            <a:ext cx="6821417" cy="4311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291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Budgetavvikelse, nämnder, prognos</a:t>
            </a:r>
            <a:endParaRPr lang="sv-SE"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268760"/>
            <a:ext cx="6210300" cy="404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0086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60648"/>
            <a:ext cx="8229600" cy="994122"/>
          </a:xfrm>
        </p:spPr>
        <p:txBody>
          <a:bodyPr/>
          <a:lstStyle/>
          <a:p>
            <a:r>
              <a:rPr lang="sv-SE" dirty="0" smtClean="0"/>
              <a:t>Budgetavvikelse, kommungemensamt, prognos</a:t>
            </a:r>
            <a:endParaRPr lang="sv-SE" dirty="0"/>
          </a:p>
        </p:txBody>
      </p:sp>
      <p:pic>
        <p:nvPicPr>
          <p:cNvPr id="3" name="Bildobjekt 2"/>
          <p:cNvPicPr>
            <a:picLocks noChangeAspect="1"/>
          </p:cNvPicPr>
          <p:nvPr/>
        </p:nvPicPr>
        <p:blipFill>
          <a:blip r:embed="rId2"/>
          <a:stretch>
            <a:fillRect/>
          </a:stretch>
        </p:blipFill>
        <p:spPr>
          <a:xfrm>
            <a:off x="1835696" y="1395017"/>
            <a:ext cx="5040560" cy="4314505"/>
          </a:xfrm>
          <a:prstGeom prst="rect">
            <a:avLst/>
          </a:prstGeom>
        </p:spPr>
      </p:pic>
    </p:spTree>
    <p:extLst>
      <p:ext uri="{BB962C8B-B14F-4D97-AF65-F5344CB8AC3E}">
        <p14:creationId xmlns:p14="http://schemas.microsoft.com/office/powerpoint/2010/main" val="3604824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Budgetavvikelse, bolag, prognos</a:t>
            </a:r>
            <a:endParaRPr lang="sv-SE"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436" y="1700808"/>
            <a:ext cx="8413126" cy="3456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8511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60648"/>
            <a:ext cx="8229600" cy="994122"/>
          </a:xfrm>
        </p:spPr>
        <p:txBody>
          <a:bodyPr/>
          <a:lstStyle/>
          <a:p>
            <a:r>
              <a:rPr lang="sv-SE" dirty="0" smtClean="0"/>
              <a:t>Uppföljning av åtgärdsplaner 2019</a:t>
            </a:r>
            <a:endParaRPr lang="sv-SE"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836712"/>
            <a:ext cx="4104456" cy="484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4805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smtClean="0"/>
              <a:t>Resultatstärkande åtgärder fortsätter!</a:t>
            </a:r>
            <a:endParaRPr lang="sv-SE" dirty="0"/>
          </a:p>
        </p:txBody>
      </p:sp>
      <p:sp>
        <p:nvSpPr>
          <p:cNvPr id="2" name="Platshållare för innehåll 1"/>
          <p:cNvSpPr>
            <a:spLocks noGrp="1"/>
          </p:cNvSpPr>
          <p:nvPr>
            <p:ph idx="1"/>
          </p:nvPr>
        </p:nvSpPr>
        <p:spPr/>
        <p:txBody>
          <a:bodyPr/>
          <a:lstStyle/>
          <a:p>
            <a:r>
              <a:rPr lang="sv-SE" dirty="0"/>
              <a:t>Förstärkt restriktivitet för samtliga anställningar i kommunen som inte avser operativ personal inom förskola, skola samt vård och omsorg för </a:t>
            </a:r>
            <a:r>
              <a:rPr lang="sv-SE" dirty="0" smtClean="0"/>
              <a:t>äldre</a:t>
            </a:r>
          </a:p>
          <a:p>
            <a:r>
              <a:rPr lang="sv-SE" dirty="0" smtClean="0"/>
              <a:t>Inköpsstopp. </a:t>
            </a:r>
            <a:r>
              <a:rPr lang="sv-SE" dirty="0"/>
              <a:t>Nödvändigt löpande material för att driva förskola, skola samt vård och omsorg av äldre omfattas ej av </a:t>
            </a:r>
            <a:r>
              <a:rPr lang="sv-SE" dirty="0" smtClean="0"/>
              <a:t>inköpsstopp</a:t>
            </a:r>
          </a:p>
        </p:txBody>
      </p:sp>
    </p:spTree>
    <p:extLst>
      <p:ext uri="{BB962C8B-B14F-4D97-AF65-F5344CB8AC3E}">
        <p14:creationId xmlns:p14="http://schemas.microsoft.com/office/powerpoint/2010/main" val="492795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Eskilstuna kommun">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10.xml><?xml version="1.0" encoding="utf-8"?>
<a:theme xmlns:a="http://schemas.openxmlformats.org/drawingml/2006/main" name="Orange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Profil 2015 - Ros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12.xml><?xml version="1.0" encoding="utf-8"?>
<a:theme xmlns:a="http://schemas.openxmlformats.org/drawingml/2006/main" name="Rosa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Profil 2015 - Blå">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14.xml><?xml version="1.0" encoding="utf-8"?>
<a:theme xmlns:a="http://schemas.openxmlformats.org/drawingml/2006/main" name="Blå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Profil 2015 - Svart">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16.xml><?xml version="1.0" encoding="utf-8"?>
<a:theme xmlns:a="http://schemas.openxmlformats.org/drawingml/2006/main" name="Svart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rön - sida">
  <a:themeElements>
    <a:clrScheme name="Anpassat 1">
      <a:dk1>
        <a:sysClr val="windowText" lastClr="000000"/>
      </a:dk1>
      <a:lt1>
        <a:srgbClr val="FFFFFF"/>
      </a:lt1>
      <a:dk2>
        <a:srgbClr val="5AB031"/>
      </a:dk2>
      <a:lt2>
        <a:srgbClr val="5AB031"/>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rofil 2015 - Röd">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4.xml><?xml version="1.0" encoding="utf-8"?>
<a:theme xmlns:a="http://schemas.openxmlformats.org/drawingml/2006/main" name="Röd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Profil 2015 - Turkos">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6.xml><?xml version="1.0" encoding="utf-8"?>
<a:theme xmlns:a="http://schemas.openxmlformats.org/drawingml/2006/main" name="Turkos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Profil 2015 - Lil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8.xml><?xml version="1.0" encoding="utf-8"?>
<a:theme xmlns:a="http://schemas.openxmlformats.org/drawingml/2006/main" name="Lila - sida">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Profil 2015 - Orange">
  <a:themeElements>
    <a:clrScheme name="Profil 2015">
      <a:dk1>
        <a:sysClr val="windowText" lastClr="000000"/>
      </a:dk1>
      <a:lt1>
        <a:srgbClr val="FFFFFF"/>
      </a:lt1>
      <a:dk2>
        <a:srgbClr val="5AB031"/>
      </a:dk2>
      <a:lt2>
        <a:srgbClr val="FFD500"/>
      </a:lt2>
      <a:accent1>
        <a:srgbClr val="823688"/>
      </a:accent1>
      <a:accent2>
        <a:srgbClr val="00ADB8"/>
      </a:accent2>
      <a:accent3>
        <a:srgbClr val="009DDF"/>
      </a:accent3>
      <a:accent4>
        <a:srgbClr val="EE7203"/>
      </a:accent4>
      <a:accent5>
        <a:srgbClr val="E42313"/>
      </a:accent5>
      <a:accent6>
        <a:srgbClr val="E94287"/>
      </a:accent6>
      <a:hlink>
        <a:srgbClr val="858585"/>
      </a:hlink>
      <a:folHlink>
        <a:srgbClr val="000000"/>
      </a:folHlink>
    </a:clrScheme>
    <a:fontScheme name="Profil 201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75858D77CC8CE499E350B8496022748" ma:contentTypeVersion="0" ma:contentTypeDescription="Skapa ett nytt dokument." ma:contentTypeScope="" ma:versionID="f6920cf517b04ca141f75faa0c77e14c">
  <xsd:schema xmlns:xsd="http://www.w3.org/2001/XMLSchema" xmlns:xs="http://www.w3.org/2001/XMLSchema" xmlns:p="http://schemas.microsoft.com/office/2006/metadata/properties" targetNamespace="http://schemas.microsoft.com/office/2006/metadata/properties" ma:root="true" ma:fieldsID="09dabe32e0605ee2b98c20c861f8228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E21092-734A-44F0-9ED8-BA62B7F81C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A441168-7702-48C2-8C93-C252E0825EA9}">
  <ds:schemaRefs>
    <ds:schemaRef ds:uri="http://schemas.microsoft.com/office/infopath/2007/PartnerControls"/>
    <ds:schemaRef ds:uri="http://schemas.microsoft.com/office/2006/documentManagement/types"/>
    <ds:schemaRef ds:uri="http://purl.org/dc/dcmitype/"/>
    <ds:schemaRef ds:uri="http://purl.org/dc/terms/"/>
    <ds:schemaRef ds:uri="http://www.w3.org/XML/1998/namespace"/>
    <ds:schemaRef ds:uri="http://schemas.openxmlformats.org/package/2006/metadata/core-properties"/>
    <ds:schemaRef ds:uri="http://purl.org/dc/elements/1.1/"/>
    <ds:schemaRef ds:uri="http://schemas.microsoft.com/office/2006/metadata/properties"/>
  </ds:schemaRefs>
</ds:datastoreItem>
</file>

<file path=customXml/itemProps3.xml><?xml version="1.0" encoding="utf-8"?>
<ds:datastoreItem xmlns:ds="http://schemas.openxmlformats.org/officeDocument/2006/customXml" ds:itemID="{E1177F35-D4DB-4ACF-AE9D-5C13567AA2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Eskilstuna kommun</Template>
  <TotalTime>738</TotalTime>
  <Words>267</Words>
  <Application>Microsoft Office PowerPoint</Application>
  <PresentationFormat>Bildspel på skärmen (4:3)</PresentationFormat>
  <Paragraphs>38</Paragraphs>
  <Slides>12</Slides>
  <Notes>0</Notes>
  <HiddenSlides>1</HiddenSlides>
  <MMClips>0</MMClips>
  <ScaleCrop>false</ScaleCrop>
  <HeadingPairs>
    <vt:vector size="4" baseType="variant">
      <vt:variant>
        <vt:lpstr>Tema</vt:lpstr>
      </vt:variant>
      <vt:variant>
        <vt:i4>16</vt:i4>
      </vt:variant>
      <vt:variant>
        <vt:lpstr>Bildrubriker</vt:lpstr>
      </vt:variant>
      <vt:variant>
        <vt:i4>12</vt:i4>
      </vt:variant>
    </vt:vector>
  </HeadingPairs>
  <TitlesOfParts>
    <vt:vector size="28" baseType="lpstr">
      <vt:lpstr>Eskilstuna kommun</vt:lpstr>
      <vt:lpstr>Grön - sida</vt:lpstr>
      <vt:lpstr>Profil 2015 - Röd</vt:lpstr>
      <vt:lpstr>Röd - sida</vt:lpstr>
      <vt:lpstr>Profil 2015 - Turkos</vt:lpstr>
      <vt:lpstr>Turkos - sida</vt:lpstr>
      <vt:lpstr>Profil 2015 - Lila</vt:lpstr>
      <vt:lpstr>Lila - sida</vt:lpstr>
      <vt:lpstr>Profil 2015 - Orange</vt:lpstr>
      <vt:lpstr>Orange - sida</vt:lpstr>
      <vt:lpstr>Profil 2015 - Rosa</vt:lpstr>
      <vt:lpstr>Rosa - sida</vt:lpstr>
      <vt:lpstr>Profil 2015 - Blå</vt:lpstr>
      <vt:lpstr>Blå - sida</vt:lpstr>
      <vt:lpstr>Profil 2015 - Svart</vt:lpstr>
      <vt:lpstr>Svart - sida</vt:lpstr>
      <vt:lpstr>Delårsrapport 2, 2019</vt:lpstr>
      <vt:lpstr>Måluppfyllelse</vt:lpstr>
      <vt:lpstr>Viktiga resultat och händelser</vt:lpstr>
      <vt:lpstr>Budgetavvikelse, prognos</vt:lpstr>
      <vt:lpstr>Budgetavvikelse, nämnder, prognos</vt:lpstr>
      <vt:lpstr>Budgetavvikelse, kommungemensamt, prognos</vt:lpstr>
      <vt:lpstr>Budgetavvikelse, bolag, prognos</vt:lpstr>
      <vt:lpstr>Uppföljning av åtgärdsplaner 2019</vt:lpstr>
      <vt:lpstr>Resultatstärkande åtgärder fortsätter!</vt:lpstr>
      <vt:lpstr>Resultatprognos 2020-2022</vt:lpstr>
      <vt:lpstr>Resultatprognos 2020 - 2022</vt:lpstr>
      <vt:lpstr>PowerPoint-presentation</vt:lpstr>
    </vt:vector>
  </TitlesOfParts>
  <Company>Eskilstuna kommun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Bokslut 2016</dc:title>
  <dc:creator>Karl Olsson</dc:creator>
  <cp:lastModifiedBy>Anders Rehnman</cp:lastModifiedBy>
  <cp:revision>52</cp:revision>
  <cp:lastPrinted>2017-02-06T06:35:02Z</cp:lastPrinted>
  <dcterms:created xsi:type="dcterms:W3CDTF">2017-01-31T12:19:11Z</dcterms:created>
  <dcterms:modified xsi:type="dcterms:W3CDTF">2019-09-30T13:19:45Z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0x010100F75858D77CC8CE499E350B8496022748</vt:lpwstr>
  </property>
  <property fmtid="{D5CDD505-2E9C-101B-9397-08002B2CF9AE}" pid="3" name="IsMyDocuments">
    <vt:bool>true</vt:bool>
  </property>
</Properties>
</file>