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2" r:id="rId4"/>
  </p:sldMasterIdLst>
  <p:notesMasterIdLst>
    <p:notesMasterId r:id="rId12"/>
  </p:notesMasterIdLst>
  <p:sldIdLst>
    <p:sldId id="389" r:id="rId5"/>
    <p:sldId id="390" r:id="rId6"/>
    <p:sldId id="391" r:id="rId7"/>
    <p:sldId id="392" r:id="rId8"/>
    <p:sldId id="393" r:id="rId9"/>
    <p:sldId id="394" r:id="rId10"/>
    <p:sldId id="396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Nunito Sans" pitchFamily="2" charset="0"/>
      <p:regular r:id="rId17"/>
      <p:bold r:id="rId18"/>
      <p:italic r:id="rId19"/>
      <p:boldItalic r:id="rId20"/>
    </p:embeddedFont>
    <p:embeddedFont>
      <p:font typeface="Nunito Sans Light" pitchFamily="2" charset="0"/>
      <p:regular r:id="rId21"/>
      <p:bold r:id="rId22"/>
      <p:italic r:id="rId23"/>
      <p:boldItalic r:id="rId24"/>
    </p:embeddedFont>
    <p:embeddedFont>
      <p:font typeface="Nunito Sans SemiBold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vin Zell" initials="" lastIdx="2" clrIdx="0"/>
  <p:cmAuthor id="1" name="Eddie Knopp" initials="" lastIdx="3" clrIdx="1"/>
  <p:cmAuthor id="2" name="Christine Kupchick" initials="" lastIdx="1" clrIdx="2"/>
  <p:cmAuthor id="3" name="Christine Kupchick" initials="CK" lastIdx="1" clrIdx="3">
    <p:extLst>
      <p:ext uri="{19B8F6BF-5375-455C-9EA6-DF929625EA0E}">
        <p15:presenceInfo xmlns:p15="http://schemas.microsoft.com/office/powerpoint/2012/main" userId="S::ckupchick@hyperfine.io::47920fb1-8921-426f-89c6-3735da9b09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EE2430-B888-4F1B-BA39-2A5CAC81A36E}" v="30" dt="2023-08-03T20:13:13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vin Zell" userId="340f3d92-8b17-482a-b9e5-e8382dd74c66" providerId="ADAL" clId="{718B88DD-690A-41ED-AC6F-1B9C71CD26A9}"/>
    <pc:docChg chg="delSld">
      <pc:chgData name="Devin Zell" userId="340f3d92-8b17-482a-b9e5-e8382dd74c66" providerId="ADAL" clId="{718B88DD-690A-41ED-AC6F-1B9C71CD26A9}" dt="2023-08-03T20:31:11.145" v="1" actId="47"/>
      <pc:docMkLst>
        <pc:docMk/>
      </pc:docMkLst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5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5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5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5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6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6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6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6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6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6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6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6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6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6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7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7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7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7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7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7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7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7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7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7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8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8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8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8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8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8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8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8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8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8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9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9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9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9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9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9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9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9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9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29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0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0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0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0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0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0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0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0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0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0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1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1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1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1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1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1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1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1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1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1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2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2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2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2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2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2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2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2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2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2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3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3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3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3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3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3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3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3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3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3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4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4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4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4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4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4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4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4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4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4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5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5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0" sldId="35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609576117" sldId="35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2908473834" sldId="35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647376748" sldId="35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208302536" sldId="35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2441034744" sldId="35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3173161428" sldId="35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2962924389" sldId="35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074790699" sldId="36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880579169" sldId="36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754358468" sldId="36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3569562336" sldId="36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760348604" sldId="36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2353901031" sldId="36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682446701" sldId="36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225286668" sldId="36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444015406" sldId="36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700941139" sldId="36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725836025" sldId="37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4016458726" sldId="37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2054954340" sldId="37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3712186804" sldId="37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807499911" sldId="37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192194357" sldId="37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3966508779" sldId="37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3238549039" sldId="37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3229007984" sldId="378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4016473555" sldId="379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3617704444" sldId="380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719624986" sldId="381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2370909982" sldId="382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2313977764" sldId="383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791646755" sldId="384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281100182" sldId="385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1526010611" sldId="386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4154339575" sldId="387"/>
        </pc:sldMkLst>
      </pc:sldChg>
      <pc:sldChg chg="del">
        <pc:chgData name="Devin Zell" userId="340f3d92-8b17-482a-b9e5-e8382dd74c66" providerId="ADAL" clId="{718B88DD-690A-41ED-AC6F-1B9C71CD26A9}" dt="2023-08-03T20:31:05.051" v="0" actId="47"/>
        <pc:sldMkLst>
          <pc:docMk/>
          <pc:sldMk cId="3008110014" sldId="388"/>
        </pc:sldMkLst>
      </pc:sldChg>
      <pc:sldChg chg="del">
        <pc:chgData name="Devin Zell" userId="340f3d92-8b17-482a-b9e5-e8382dd74c66" providerId="ADAL" clId="{718B88DD-690A-41ED-AC6F-1B9C71CD26A9}" dt="2023-08-03T20:31:11.145" v="1" actId="47"/>
        <pc:sldMkLst>
          <pc:docMk/>
          <pc:sldMk cId="724365313" sldId="397"/>
        </pc:sldMkLst>
      </pc:sldChg>
      <pc:sldChg chg="del">
        <pc:chgData name="Devin Zell" userId="340f3d92-8b17-482a-b9e5-e8382dd74c66" providerId="ADAL" clId="{718B88DD-690A-41ED-AC6F-1B9C71CD26A9}" dt="2023-08-03T20:31:11.145" v="1" actId="47"/>
        <pc:sldMkLst>
          <pc:docMk/>
          <pc:sldMk cId="4197372064" sldId="398"/>
        </pc:sldMkLst>
      </pc:sldChg>
      <pc:sldChg chg="del">
        <pc:chgData name="Devin Zell" userId="340f3d92-8b17-482a-b9e5-e8382dd74c66" providerId="ADAL" clId="{718B88DD-690A-41ED-AC6F-1B9C71CD26A9}" dt="2023-08-03T20:31:11.145" v="1" actId="47"/>
        <pc:sldMkLst>
          <pc:docMk/>
          <pc:sldMk cId="1191908942" sldId="399"/>
        </pc:sldMkLst>
      </pc:sldChg>
      <pc:sldChg chg="del">
        <pc:chgData name="Devin Zell" userId="340f3d92-8b17-482a-b9e5-e8382dd74c66" providerId="ADAL" clId="{718B88DD-690A-41ED-AC6F-1B9C71CD26A9}" dt="2023-08-03T20:31:11.145" v="1" actId="47"/>
        <pc:sldMkLst>
          <pc:docMk/>
          <pc:sldMk cId="307645232" sldId="400"/>
        </pc:sldMkLst>
      </pc:sldChg>
      <pc:sldChg chg="del">
        <pc:chgData name="Devin Zell" userId="340f3d92-8b17-482a-b9e5-e8382dd74c66" providerId="ADAL" clId="{718B88DD-690A-41ED-AC6F-1B9C71CD26A9}" dt="2023-08-03T20:31:11.145" v="1" actId="47"/>
        <pc:sldMkLst>
          <pc:docMk/>
          <pc:sldMk cId="3028878820" sldId="401"/>
        </pc:sldMkLst>
      </pc:sldChg>
      <pc:sldChg chg="del">
        <pc:chgData name="Devin Zell" userId="340f3d92-8b17-482a-b9e5-e8382dd74c66" providerId="ADAL" clId="{718B88DD-690A-41ED-AC6F-1B9C71CD26A9}" dt="2023-08-03T20:31:11.145" v="1" actId="47"/>
        <pc:sldMkLst>
          <pc:docMk/>
          <pc:sldMk cId="4015171954" sldId="402"/>
        </pc:sldMkLst>
      </pc:sldChg>
      <pc:sldChg chg="del">
        <pc:chgData name="Devin Zell" userId="340f3d92-8b17-482a-b9e5-e8382dd74c66" providerId="ADAL" clId="{718B88DD-690A-41ED-AC6F-1B9C71CD26A9}" dt="2023-08-03T20:31:11.145" v="1" actId="47"/>
        <pc:sldMkLst>
          <pc:docMk/>
          <pc:sldMk cId="1685135312" sldId="404"/>
        </pc:sldMkLst>
      </pc:sldChg>
      <pc:sldMasterChg chg="delSldLayout">
        <pc:chgData name="Devin Zell" userId="340f3d92-8b17-482a-b9e5-e8382dd74c66" providerId="ADAL" clId="{718B88DD-690A-41ED-AC6F-1B9C71CD26A9}" dt="2023-08-03T20:31:05.051" v="0" actId="47"/>
        <pc:sldMasterMkLst>
          <pc:docMk/>
          <pc:sldMasterMk cId="0" sldId="2147483682"/>
        </pc:sldMasterMkLst>
        <pc:sldLayoutChg chg="del">
          <pc:chgData name="Devin Zell" userId="340f3d92-8b17-482a-b9e5-e8382dd74c66" providerId="ADAL" clId="{718B88DD-690A-41ED-AC6F-1B9C71CD26A9}" dt="2023-08-03T20:31:05.051" v="0" actId="47"/>
          <pc:sldLayoutMkLst>
            <pc:docMk/>
            <pc:sldMasterMk cId="0" sldId="2147483682"/>
            <pc:sldLayoutMk cId="0" sldId="214748364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15e191afa9e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15e191afa9e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>
              <a:solidFill>
                <a:srgbClr val="0E101A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853721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15b9bef9ea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15b9bef9ea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800" b="0" i="0">
                <a:solidFill>
                  <a:srgbClr val="0E101A"/>
                </a:solidFill>
                <a:effectLst/>
                <a:latin typeface="Nunito Sans" pitchFamily="2" charset="0"/>
              </a:rPr>
              <a:t>A 39-year-old woman with a history of recurrent metastatic non-small cell lung carcinoma, previously treated with surgery and therapies including chemo, </a:t>
            </a:r>
            <a:r>
              <a:rPr lang="en-US" sz="1800" b="0" i="0" err="1">
                <a:solidFill>
                  <a:srgbClr val="0E101A"/>
                </a:solidFill>
                <a:effectLst/>
                <a:latin typeface="Nunito Sans" pitchFamily="2" charset="0"/>
              </a:rPr>
              <a:t>immuno</a:t>
            </a:r>
            <a:r>
              <a:rPr lang="en-US" sz="1800" b="0" i="0">
                <a:solidFill>
                  <a:srgbClr val="0E101A"/>
                </a:solidFill>
                <a:effectLst/>
                <a:latin typeface="Nunito Sans" pitchFamily="2" charset="0"/>
              </a:rPr>
              <a:t>, and radiation, faced a new challenge—a growing right-sided fossa mass. Twelve hours post-surgical resection, physicians used the Swoop® system in the ICU to evaluate her condition. The images were encouraging, showing no evidence of hemorrhage, significant edema, mass effect, or obstructive hydrocephalus. As a result, she was transferred out of the ICU on postoperative day one, saving significant time and cost. </a:t>
            </a:r>
            <a:endParaRPr lang="en-GB">
              <a:solidFill>
                <a:srgbClr val="0E101A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1704277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15b9bef9ea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15b9bef9ea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800" b="0" i="0">
                <a:solidFill>
                  <a:srgbClr val="0E101A"/>
                </a:solidFill>
                <a:effectLst/>
                <a:latin typeface="Nunito Sans" pitchFamily="2" charset="0"/>
              </a:rPr>
              <a:t>A 39-year-old woman with a history of recurrent metastatic non-small cell lung carcinoma, previously treated with surgery and therapies including chemo, </a:t>
            </a:r>
            <a:r>
              <a:rPr lang="en-US" sz="1800" b="0" i="0" err="1">
                <a:solidFill>
                  <a:srgbClr val="0E101A"/>
                </a:solidFill>
                <a:effectLst/>
                <a:latin typeface="Nunito Sans" pitchFamily="2" charset="0"/>
              </a:rPr>
              <a:t>immuno</a:t>
            </a:r>
            <a:r>
              <a:rPr lang="en-US" sz="1800" b="0" i="0">
                <a:solidFill>
                  <a:srgbClr val="0E101A"/>
                </a:solidFill>
                <a:effectLst/>
                <a:latin typeface="Nunito Sans" pitchFamily="2" charset="0"/>
              </a:rPr>
              <a:t>, and radiation, faced a new challenge—a growing right-sided fossa mass. Twelve hours post-surgical resection, physicians used the Swoop® system in the ICU to evaluate her condition. The images were encouraging, showing no evidence of hemorrhage, significant edema, mass effect, or obstructive hydrocephalus. As a result, she was transferred out of the ICU on postoperative day one, saving significant time and cost. </a:t>
            </a:r>
            <a:endParaRPr lang="en-GB">
              <a:solidFill>
                <a:srgbClr val="0E101A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1583238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15e191afa9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15e191afa9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800" b="0" i="0">
                <a:solidFill>
                  <a:srgbClr val="0E101A"/>
                </a:solidFill>
                <a:effectLst/>
                <a:latin typeface="Nunito Sans" pitchFamily="2" charset="0"/>
              </a:rPr>
              <a:t>A 39-year-old woman with a history of recurrent metastatic non-small cell lung carcinoma, previously treated with surgery and therapies including chemo, </a:t>
            </a:r>
            <a:r>
              <a:rPr lang="en-US" sz="1800" b="0" i="0" err="1">
                <a:solidFill>
                  <a:srgbClr val="0E101A"/>
                </a:solidFill>
                <a:effectLst/>
                <a:latin typeface="Nunito Sans" pitchFamily="2" charset="0"/>
              </a:rPr>
              <a:t>immuno</a:t>
            </a:r>
            <a:r>
              <a:rPr lang="en-US" sz="1800" b="0" i="0">
                <a:solidFill>
                  <a:srgbClr val="0E101A"/>
                </a:solidFill>
                <a:effectLst/>
                <a:latin typeface="Nunito Sans" pitchFamily="2" charset="0"/>
              </a:rPr>
              <a:t>, and radiation, faced a new challenge—a growing right-sided fossa mass. Twelve hours post-surgical resection, physicians used the Swoop® system in the ICU to evaluate her condition. The images were encouraging, showing no evidence of hemorrhage, significant edema, mass effect, or obstructive hydrocephalus. As a result, she was transferred out of the ICU on postoperative day one, saving significant time and cost. 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2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15e191afa9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15e191afa9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800" b="0" i="0">
                <a:solidFill>
                  <a:srgbClr val="0E101A"/>
                </a:solidFill>
                <a:effectLst/>
                <a:latin typeface="Nunito Sans" pitchFamily="2" charset="0"/>
              </a:rPr>
              <a:t>A 39-year-old woman with a history of recurrent metastatic non-small cell lung carcinoma, previously treated with surgery and therapies including chemo, </a:t>
            </a:r>
            <a:r>
              <a:rPr lang="en-US" sz="1800" b="0" i="0" err="1">
                <a:solidFill>
                  <a:srgbClr val="0E101A"/>
                </a:solidFill>
                <a:effectLst/>
                <a:latin typeface="Nunito Sans" pitchFamily="2" charset="0"/>
              </a:rPr>
              <a:t>immuno</a:t>
            </a:r>
            <a:r>
              <a:rPr lang="en-US" sz="1800" b="0" i="0">
                <a:solidFill>
                  <a:srgbClr val="0E101A"/>
                </a:solidFill>
                <a:effectLst/>
                <a:latin typeface="Nunito Sans" pitchFamily="2" charset="0"/>
              </a:rPr>
              <a:t>, and radiation, faced a new challenge—a growing right-sided fossa mass. Twelve hours post-surgical resection, physicians used the Swoop® system in the ICU to evaluate her condition. The images were encouraging, showing no evidence of hemorrhage, significant edema, mass effect, or obstructive hydrocephalus. As a result, she was transferred out of the ICU on postoperative day one, saving significant time and cost. 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96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15e191afa9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15e191afa9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800" b="0" i="0">
                <a:solidFill>
                  <a:srgbClr val="0E101A"/>
                </a:solidFill>
                <a:effectLst/>
                <a:latin typeface="Nunito Sans" pitchFamily="2" charset="0"/>
              </a:rPr>
              <a:t>A 39-year-old woman with a history of recurrent metastatic non-small cell lung carcinoma, previously treated with surgery and therapies including chemo, </a:t>
            </a:r>
            <a:r>
              <a:rPr lang="en-US" sz="1800" b="0" i="0" err="1">
                <a:solidFill>
                  <a:srgbClr val="0E101A"/>
                </a:solidFill>
                <a:effectLst/>
                <a:latin typeface="Nunito Sans" pitchFamily="2" charset="0"/>
              </a:rPr>
              <a:t>immuno</a:t>
            </a:r>
            <a:r>
              <a:rPr lang="en-US" sz="1800" b="0" i="0">
                <a:solidFill>
                  <a:srgbClr val="0E101A"/>
                </a:solidFill>
                <a:effectLst/>
                <a:latin typeface="Nunito Sans" pitchFamily="2" charset="0"/>
              </a:rPr>
              <a:t>, and radiation, faced a new challenge—a growing right-sided fossa mass. Twelve hours post-surgical resection, physicians used the Swoop® system in the ICU to evaluate her condition. The images were encouraging, showing no evidence of hemorrhage, significant edema, mass effect, or obstructive hydrocephalus. As a result, she was transferred out of the ICU on postoperative day one, saving significant time and cost. 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534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5e191afa9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15e191afa9e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800" b="0" i="0">
                <a:solidFill>
                  <a:srgbClr val="0E101A"/>
                </a:solidFill>
                <a:effectLst/>
                <a:latin typeface="Nunito Sans" pitchFamily="2" charset="0"/>
              </a:rPr>
              <a:t>A 39-year-old woman with a history of recurrent metastatic non-small cell lung carcinoma, previously treated with surgery and therapies including chemo, </a:t>
            </a:r>
            <a:r>
              <a:rPr lang="en-US" sz="1800" b="0" i="0" err="1">
                <a:solidFill>
                  <a:srgbClr val="0E101A"/>
                </a:solidFill>
                <a:effectLst/>
                <a:latin typeface="Nunito Sans" pitchFamily="2" charset="0"/>
              </a:rPr>
              <a:t>immuno</a:t>
            </a:r>
            <a:r>
              <a:rPr lang="en-US" sz="1800" b="0" i="0">
                <a:solidFill>
                  <a:srgbClr val="0E101A"/>
                </a:solidFill>
                <a:effectLst/>
                <a:latin typeface="Nunito Sans" pitchFamily="2" charset="0"/>
              </a:rPr>
              <a:t>, and radiation, faced a new challenge—a growing right-sided fossa mass. Twelve hours post-surgical resection, physicians used the Swoop® system in the ICU to evaluate her condition. The images were encouraging, showing no evidence of hemorrhage, significant edema, mass effect, or obstructive hydrocephalus. As a result, she was transferred out of the ICU on postoperative day one, saving significant time and cost. 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5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B">
  <p:cSld name="SECTION_HEADER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1495425" y="1859350"/>
            <a:ext cx="1485900" cy="1485900"/>
          </a:xfrm>
          <a:prstGeom prst="flowChartConnector">
            <a:avLst/>
          </a:prstGeom>
          <a:solidFill>
            <a:srgbClr val="EDF0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510000" y="2181400"/>
            <a:ext cx="43035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495425" y="1872850"/>
            <a:ext cx="1486800" cy="147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0150" y="4794763"/>
            <a:ext cx="828001" cy="95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11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wide image">
  <p:cSld name="TITLE_AND_TWO_COLUMNS_1_1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>
            <a:spLocks noGrp="1"/>
          </p:cNvSpPr>
          <p:nvPr>
            <p:ph type="pic" idx="2"/>
          </p:nvPr>
        </p:nvSpPr>
        <p:spPr>
          <a:xfrm>
            <a:off x="4845900" y="1230900"/>
            <a:ext cx="4298100" cy="31962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511550" y="1230925"/>
            <a:ext cx="3787500" cy="319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2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background">
  <p:cSld name="TITLE_ONLY_2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ONLY_2_3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26698" y="744175"/>
            <a:ext cx="733926" cy="73392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>
            <a:spLocks noGrp="1"/>
          </p:cNvSpPr>
          <p:nvPr>
            <p:ph type="pic" idx="2"/>
          </p:nvPr>
        </p:nvSpPr>
        <p:spPr>
          <a:xfrm>
            <a:off x="503700" y="0"/>
            <a:ext cx="3661200" cy="44199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4572000" y="1462725"/>
            <a:ext cx="4068300" cy="169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3"/>
          </p:nvPr>
        </p:nvSpPr>
        <p:spPr>
          <a:xfrm>
            <a:off x="4579950" y="3708750"/>
            <a:ext cx="4052400" cy="4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8058273" y="3070750"/>
            <a:ext cx="733926" cy="73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horizontal">
  <p:cSld name="TITLE_ONLY_2_2"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 rot="10800000">
            <a:off x="6826175" y="1998250"/>
            <a:ext cx="1806900" cy="25707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6"/>
          <p:cNvSpPr/>
          <p:nvPr/>
        </p:nvSpPr>
        <p:spPr>
          <a:xfrm rot="10800000">
            <a:off x="4718683" y="1998250"/>
            <a:ext cx="1806900" cy="25707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6"/>
          <p:cNvSpPr/>
          <p:nvPr/>
        </p:nvSpPr>
        <p:spPr>
          <a:xfrm rot="10800000">
            <a:off x="2611192" y="1998250"/>
            <a:ext cx="1806900" cy="25707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6"/>
          <p:cNvSpPr/>
          <p:nvPr/>
        </p:nvSpPr>
        <p:spPr>
          <a:xfrm rot="10800000">
            <a:off x="503700" y="1998250"/>
            <a:ext cx="1806900" cy="25707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608100" y="2701625"/>
            <a:ext cx="1598100" cy="168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2"/>
          </p:nvPr>
        </p:nvSpPr>
        <p:spPr>
          <a:xfrm>
            <a:off x="2715592" y="2701625"/>
            <a:ext cx="1598100" cy="168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3"/>
          </p:nvPr>
        </p:nvSpPr>
        <p:spPr>
          <a:xfrm>
            <a:off x="4823083" y="2701625"/>
            <a:ext cx="1598100" cy="168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4"/>
          </p:nvPr>
        </p:nvSpPr>
        <p:spPr>
          <a:xfrm>
            <a:off x="6930575" y="2701625"/>
            <a:ext cx="1598100" cy="168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79" name="Google Shape;79;p16"/>
          <p:cNvSpPr>
            <a:spLocks noGrp="1"/>
          </p:cNvSpPr>
          <p:nvPr>
            <p:ph type="pic" idx="5"/>
          </p:nvPr>
        </p:nvSpPr>
        <p:spPr>
          <a:xfrm>
            <a:off x="894000" y="1478625"/>
            <a:ext cx="1026000" cy="102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0" name="Google Shape;80;p16"/>
          <p:cNvSpPr>
            <a:spLocks noGrp="1"/>
          </p:cNvSpPr>
          <p:nvPr>
            <p:ph type="pic" idx="6"/>
          </p:nvPr>
        </p:nvSpPr>
        <p:spPr>
          <a:xfrm>
            <a:off x="3001592" y="1478625"/>
            <a:ext cx="1026000" cy="102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1" name="Google Shape;81;p16"/>
          <p:cNvSpPr>
            <a:spLocks noGrp="1"/>
          </p:cNvSpPr>
          <p:nvPr>
            <p:ph type="pic" idx="7"/>
          </p:nvPr>
        </p:nvSpPr>
        <p:spPr>
          <a:xfrm>
            <a:off x="5109183" y="1478625"/>
            <a:ext cx="1026000" cy="102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2" name="Google Shape;82;p16"/>
          <p:cNvSpPr>
            <a:spLocks noGrp="1"/>
          </p:cNvSpPr>
          <p:nvPr>
            <p:ph type="pic" idx="8"/>
          </p:nvPr>
        </p:nvSpPr>
        <p:spPr>
          <a:xfrm>
            <a:off x="7216775" y="1478625"/>
            <a:ext cx="1026000" cy="10260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83" name="Google Shape;8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11550" y="4560025"/>
            <a:ext cx="8135999" cy="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vertical">
  <p:cSld name="TITLE_ONLY_2_2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/>
          <p:nvPr/>
        </p:nvSpPr>
        <p:spPr>
          <a:xfrm rot="5400000">
            <a:off x="1979175" y="271225"/>
            <a:ext cx="1429200" cy="33501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1694775" y="1230925"/>
            <a:ext cx="2527500" cy="143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>
            <a:spLocks noGrp="1"/>
          </p:cNvSpPr>
          <p:nvPr>
            <p:ph type="pic" idx="2"/>
          </p:nvPr>
        </p:nvSpPr>
        <p:spPr>
          <a:xfrm>
            <a:off x="503700" y="1433275"/>
            <a:ext cx="1026000" cy="102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9" name="Google Shape;89;p17"/>
          <p:cNvSpPr/>
          <p:nvPr/>
        </p:nvSpPr>
        <p:spPr>
          <a:xfrm rot="5400000">
            <a:off x="1979175" y="2043875"/>
            <a:ext cx="1429200" cy="33501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3"/>
          </p:nvPr>
        </p:nvSpPr>
        <p:spPr>
          <a:xfrm>
            <a:off x="1694775" y="3003575"/>
            <a:ext cx="2527500" cy="143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91" name="Google Shape;91;p17"/>
          <p:cNvSpPr>
            <a:spLocks noGrp="1"/>
          </p:cNvSpPr>
          <p:nvPr>
            <p:ph type="pic" idx="4"/>
          </p:nvPr>
        </p:nvSpPr>
        <p:spPr>
          <a:xfrm>
            <a:off x="503700" y="3205925"/>
            <a:ext cx="1026000" cy="102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2" name="Google Shape;92;p17"/>
          <p:cNvSpPr/>
          <p:nvPr/>
        </p:nvSpPr>
        <p:spPr>
          <a:xfrm rot="5400000">
            <a:off x="6250300" y="271225"/>
            <a:ext cx="1429200" cy="33501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5"/>
          </p:nvPr>
        </p:nvSpPr>
        <p:spPr>
          <a:xfrm>
            <a:off x="5965900" y="1230925"/>
            <a:ext cx="2527500" cy="143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94" name="Google Shape;94;p17"/>
          <p:cNvSpPr>
            <a:spLocks noGrp="1"/>
          </p:cNvSpPr>
          <p:nvPr>
            <p:ph type="pic" idx="6"/>
          </p:nvPr>
        </p:nvSpPr>
        <p:spPr>
          <a:xfrm>
            <a:off x="4774825" y="1433275"/>
            <a:ext cx="1026000" cy="102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5" name="Google Shape;95;p17"/>
          <p:cNvSpPr/>
          <p:nvPr/>
        </p:nvSpPr>
        <p:spPr>
          <a:xfrm rot="5400000">
            <a:off x="6250300" y="2043875"/>
            <a:ext cx="1429200" cy="33501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7"/>
          </p:nvPr>
        </p:nvSpPr>
        <p:spPr>
          <a:xfrm>
            <a:off x="5965900" y="3003575"/>
            <a:ext cx="2527500" cy="143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97" name="Google Shape;97;p17"/>
          <p:cNvSpPr>
            <a:spLocks noGrp="1"/>
          </p:cNvSpPr>
          <p:nvPr>
            <p:ph type="pic" idx="8"/>
          </p:nvPr>
        </p:nvSpPr>
        <p:spPr>
          <a:xfrm>
            <a:off x="4774825" y="3205925"/>
            <a:ext cx="1026000" cy="1026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 placeholder">
  <p:cSld name="TITLE_ONLY_2_1"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575" y="1058125"/>
            <a:ext cx="5618850" cy="34271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>
            <a:spLocks noGrp="1"/>
          </p:cNvSpPr>
          <p:nvPr>
            <p:ph type="pic" idx="2"/>
          </p:nvPr>
        </p:nvSpPr>
        <p:spPr>
          <a:xfrm>
            <a:off x="2485825" y="1374800"/>
            <a:ext cx="4180200" cy="2685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ad placeholder ">
  <p:cSld name="TITLE_ONLY_2_1_1">
    <p:bg>
      <p:bgPr>
        <a:solidFill>
          <a:srgbClr val="FFFFFF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>
            <a:spLocks noGrp="1"/>
          </p:cNvSpPr>
          <p:nvPr>
            <p:ph type="pic" idx="2"/>
          </p:nvPr>
        </p:nvSpPr>
        <p:spPr>
          <a:xfrm>
            <a:off x="2578300" y="1479675"/>
            <a:ext cx="3906900" cy="2730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4" name="Google Shape;104;p19"/>
          <p:cNvPicPr preferRelativeResize="0"/>
          <p:nvPr/>
        </p:nvPicPr>
        <p:blipFill rotWithShape="1">
          <a:blip r:embed="rId2">
            <a:alphaModFix/>
          </a:blip>
          <a:srcRect t="4246" b="4237"/>
          <a:stretch/>
        </p:blipFill>
        <p:spPr>
          <a:xfrm>
            <a:off x="1762575" y="1058125"/>
            <a:ext cx="5618852" cy="342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hone placeholder ">
  <p:cSld name="TITLE_ONLY_2_1_1_1"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>
            <a:spLocks noGrp="1"/>
          </p:cNvSpPr>
          <p:nvPr>
            <p:ph type="pic" idx="2"/>
          </p:nvPr>
        </p:nvSpPr>
        <p:spPr>
          <a:xfrm>
            <a:off x="6627531" y="1178275"/>
            <a:ext cx="1417800" cy="301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>
            <a:spLocks noGrp="1"/>
          </p:cNvSpPr>
          <p:nvPr>
            <p:ph type="pic" idx="3"/>
          </p:nvPr>
        </p:nvSpPr>
        <p:spPr>
          <a:xfrm>
            <a:off x="4851681" y="1178275"/>
            <a:ext cx="1417800" cy="3018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0" name="Google Shape;11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48500" y="1047738"/>
            <a:ext cx="1775862" cy="333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72650" y="1047738"/>
            <a:ext cx="1775862" cy="33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A">
  <p:cSld name="TITLE_ONLY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>
            <a:spLocks noGrp="1"/>
          </p:cNvSpPr>
          <p:nvPr>
            <p:ph type="pic" idx="2"/>
          </p:nvPr>
        </p:nvSpPr>
        <p:spPr>
          <a:xfrm>
            <a:off x="4976000" y="0"/>
            <a:ext cx="4167900" cy="51504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1219200" y="1446863"/>
            <a:ext cx="35685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3"/>
          </p:nvPr>
        </p:nvSpPr>
        <p:spPr>
          <a:xfrm>
            <a:off x="1219200" y="2508813"/>
            <a:ext cx="35685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4"/>
          </p:nvPr>
        </p:nvSpPr>
        <p:spPr>
          <a:xfrm>
            <a:off x="1219200" y="3570763"/>
            <a:ext cx="35685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18" name="Google Shape;118;p21"/>
          <p:cNvSpPr txBox="1"/>
          <p:nvPr/>
        </p:nvSpPr>
        <p:spPr>
          <a:xfrm>
            <a:off x="503700" y="1523813"/>
            <a:ext cx="7155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01</a:t>
            </a:r>
            <a:endParaRPr sz="3100">
              <a:solidFill>
                <a:schemeClr val="dk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503700" y="2585763"/>
            <a:ext cx="7155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02</a:t>
            </a:r>
            <a:endParaRPr sz="3100">
              <a:solidFill>
                <a:schemeClr val="dk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503700" y="3647713"/>
            <a:ext cx="7155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03</a:t>
            </a:r>
            <a:endParaRPr sz="3100">
              <a:solidFill>
                <a:schemeClr val="dk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C">
  <p:cSld name="SECTION_HEADER_1_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/>
          <p:nvPr/>
        </p:nvSpPr>
        <p:spPr>
          <a:xfrm>
            <a:off x="1495425" y="1859350"/>
            <a:ext cx="1485900" cy="1485900"/>
          </a:xfrm>
          <a:prstGeom prst="flowChartConnec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3510000" y="2181400"/>
            <a:ext cx="43035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495425" y="1872850"/>
            <a:ext cx="1486800" cy="147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pic>
        <p:nvPicPr>
          <p:cNvPr id="28" name="Google Shape;2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0150" y="4794763"/>
            <a:ext cx="828001" cy="95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11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A editable">
  <p:cSld name="TITLE_ONLY_1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>
            <a:spLocks noGrp="1"/>
          </p:cNvSpPr>
          <p:nvPr>
            <p:ph type="pic" idx="2"/>
          </p:nvPr>
        </p:nvSpPr>
        <p:spPr>
          <a:xfrm>
            <a:off x="4976000" y="0"/>
            <a:ext cx="4167900" cy="51504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1219200" y="1446863"/>
            <a:ext cx="35685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3"/>
          </p:nvPr>
        </p:nvSpPr>
        <p:spPr>
          <a:xfrm>
            <a:off x="1219200" y="2508813"/>
            <a:ext cx="35685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body" idx="4"/>
          </p:nvPr>
        </p:nvSpPr>
        <p:spPr>
          <a:xfrm>
            <a:off x="1219200" y="3570763"/>
            <a:ext cx="35685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B">
  <p:cSld name="TITLE_ONLY_1_1_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>
            <a:spLocks noGrp="1"/>
          </p:cNvSpPr>
          <p:nvPr>
            <p:ph type="pic" idx="2"/>
          </p:nvPr>
        </p:nvSpPr>
        <p:spPr>
          <a:xfrm>
            <a:off x="503725" y="1232551"/>
            <a:ext cx="2376000" cy="16848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3"/>
          <p:cNvSpPr/>
          <p:nvPr/>
        </p:nvSpPr>
        <p:spPr>
          <a:xfrm>
            <a:off x="503700" y="2910500"/>
            <a:ext cx="2376300" cy="1516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3"/>
          <p:cNvSpPr txBox="1"/>
          <p:nvPr/>
        </p:nvSpPr>
        <p:spPr>
          <a:xfrm>
            <a:off x="659014" y="2990201"/>
            <a:ext cx="8955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01</a:t>
            </a:r>
            <a:endParaRPr sz="3100">
              <a:solidFill>
                <a:schemeClr val="dk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1"/>
          </p:nvPr>
        </p:nvSpPr>
        <p:spPr>
          <a:xfrm>
            <a:off x="659025" y="3528350"/>
            <a:ext cx="2065800" cy="7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33" name="Google Shape;133;p23"/>
          <p:cNvSpPr/>
          <p:nvPr/>
        </p:nvSpPr>
        <p:spPr>
          <a:xfrm>
            <a:off x="3381175" y="2910500"/>
            <a:ext cx="2376300" cy="1516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3"/>
          <p:cNvSpPr txBox="1"/>
          <p:nvPr/>
        </p:nvSpPr>
        <p:spPr>
          <a:xfrm>
            <a:off x="3536432" y="2990201"/>
            <a:ext cx="8955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02</a:t>
            </a:r>
            <a:endParaRPr sz="3100">
              <a:solidFill>
                <a:schemeClr val="dk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3"/>
          </p:nvPr>
        </p:nvSpPr>
        <p:spPr>
          <a:xfrm>
            <a:off x="3536425" y="3528350"/>
            <a:ext cx="2065800" cy="7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6258650" y="2910500"/>
            <a:ext cx="2376300" cy="1516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3"/>
          <p:cNvSpPr txBox="1"/>
          <p:nvPr/>
        </p:nvSpPr>
        <p:spPr>
          <a:xfrm>
            <a:off x="6413964" y="2990201"/>
            <a:ext cx="8955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chemeClr val="dk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03</a:t>
            </a:r>
            <a:endParaRPr sz="3100">
              <a:solidFill>
                <a:schemeClr val="dk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138" name="Google Shape;138;p23"/>
          <p:cNvSpPr txBox="1">
            <a:spLocks noGrp="1"/>
          </p:cNvSpPr>
          <p:nvPr>
            <p:ph type="body" idx="4"/>
          </p:nvPr>
        </p:nvSpPr>
        <p:spPr>
          <a:xfrm>
            <a:off x="6413967" y="3528350"/>
            <a:ext cx="2065800" cy="7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39" name="Google Shape;139;p23"/>
          <p:cNvSpPr>
            <a:spLocks noGrp="1"/>
          </p:cNvSpPr>
          <p:nvPr>
            <p:ph type="pic" idx="5"/>
          </p:nvPr>
        </p:nvSpPr>
        <p:spPr>
          <a:xfrm>
            <a:off x="3381475" y="1232551"/>
            <a:ext cx="2376000" cy="168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3"/>
          <p:cNvSpPr>
            <a:spLocks noGrp="1"/>
          </p:cNvSpPr>
          <p:nvPr>
            <p:ph type="pic" idx="6"/>
          </p:nvPr>
        </p:nvSpPr>
        <p:spPr>
          <a:xfrm>
            <a:off x="6258950" y="1232551"/>
            <a:ext cx="2376000" cy="168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B editable">
  <p:cSld name="TITLE_ONLY_1_1_1_3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/>
          <p:nvPr/>
        </p:nvSpPr>
        <p:spPr>
          <a:xfrm>
            <a:off x="503700" y="2910500"/>
            <a:ext cx="2376300" cy="1516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1"/>
          </p:nvPr>
        </p:nvSpPr>
        <p:spPr>
          <a:xfrm>
            <a:off x="659025" y="3528350"/>
            <a:ext cx="2065800" cy="7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45" name="Google Shape;145;p24"/>
          <p:cNvSpPr/>
          <p:nvPr/>
        </p:nvSpPr>
        <p:spPr>
          <a:xfrm>
            <a:off x="3381175" y="2910500"/>
            <a:ext cx="2376300" cy="1516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2"/>
          </p:nvPr>
        </p:nvSpPr>
        <p:spPr>
          <a:xfrm>
            <a:off x="3536425" y="3528350"/>
            <a:ext cx="2065800" cy="7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6258650" y="2910500"/>
            <a:ext cx="2376300" cy="1516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3"/>
          </p:nvPr>
        </p:nvSpPr>
        <p:spPr>
          <a:xfrm>
            <a:off x="6413967" y="3528350"/>
            <a:ext cx="2065800" cy="7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49" name="Google Shape;149;p24"/>
          <p:cNvSpPr>
            <a:spLocks noGrp="1"/>
          </p:cNvSpPr>
          <p:nvPr>
            <p:ph type="pic" idx="4"/>
          </p:nvPr>
        </p:nvSpPr>
        <p:spPr>
          <a:xfrm>
            <a:off x="503725" y="1232551"/>
            <a:ext cx="2376000" cy="16848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24"/>
          <p:cNvSpPr>
            <a:spLocks noGrp="1"/>
          </p:cNvSpPr>
          <p:nvPr>
            <p:ph type="pic" idx="5"/>
          </p:nvPr>
        </p:nvSpPr>
        <p:spPr>
          <a:xfrm>
            <a:off x="3381475" y="1232551"/>
            <a:ext cx="2376000" cy="16848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24"/>
          <p:cNvSpPr>
            <a:spLocks noGrp="1"/>
          </p:cNvSpPr>
          <p:nvPr>
            <p:ph type="pic" idx="6"/>
          </p:nvPr>
        </p:nvSpPr>
        <p:spPr>
          <a:xfrm>
            <a:off x="6258950" y="1232551"/>
            <a:ext cx="2376000" cy="168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oints with images">
  <p:cSld name="TITLE_ONLY_1_1_1_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>
            <a:spLocks noGrp="1"/>
          </p:cNvSpPr>
          <p:nvPr>
            <p:ph type="pic" idx="2"/>
          </p:nvPr>
        </p:nvSpPr>
        <p:spPr>
          <a:xfrm>
            <a:off x="503725" y="1238925"/>
            <a:ext cx="2376300" cy="1462200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25"/>
          <p:cNvSpPr>
            <a:spLocks noGrp="1"/>
          </p:cNvSpPr>
          <p:nvPr>
            <p:ph type="pic" idx="3"/>
          </p:nvPr>
        </p:nvSpPr>
        <p:spPr>
          <a:xfrm>
            <a:off x="3386025" y="1238925"/>
            <a:ext cx="2376300" cy="14622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25"/>
          <p:cNvSpPr>
            <a:spLocks noGrp="1"/>
          </p:cNvSpPr>
          <p:nvPr>
            <p:ph type="pic" idx="4"/>
          </p:nvPr>
        </p:nvSpPr>
        <p:spPr>
          <a:xfrm>
            <a:off x="6268325" y="1238925"/>
            <a:ext cx="2376300" cy="146220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503700" y="2910500"/>
            <a:ext cx="2376300" cy="15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5"/>
          </p:nvPr>
        </p:nvSpPr>
        <p:spPr>
          <a:xfrm>
            <a:off x="3386013" y="2910500"/>
            <a:ext cx="2376300" cy="15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body" idx="6"/>
          </p:nvPr>
        </p:nvSpPr>
        <p:spPr>
          <a:xfrm>
            <a:off x="6268325" y="2910500"/>
            <a:ext cx="2376300" cy="151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oints icon space">
  <p:cSld name="TITLE_ONLY_1_1_1_2_1">
    <p:bg>
      <p:bgPr>
        <a:solidFill>
          <a:srgbClr val="FF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body" idx="1"/>
          </p:nvPr>
        </p:nvSpPr>
        <p:spPr>
          <a:xfrm>
            <a:off x="506575" y="2372250"/>
            <a:ext cx="2370900" cy="205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2"/>
          </p:nvPr>
        </p:nvSpPr>
        <p:spPr>
          <a:xfrm>
            <a:off x="3384075" y="2372250"/>
            <a:ext cx="2370900" cy="205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body" idx="3"/>
          </p:nvPr>
        </p:nvSpPr>
        <p:spPr>
          <a:xfrm>
            <a:off x="6261550" y="2372250"/>
            <a:ext cx="2370900" cy="205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oints multiple images">
  <p:cSld name="TITLE_ONLY_1_1_1_2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>
            <a:spLocks noGrp="1"/>
          </p:cNvSpPr>
          <p:nvPr>
            <p:ph type="pic" idx="2"/>
          </p:nvPr>
        </p:nvSpPr>
        <p:spPr>
          <a:xfrm>
            <a:off x="4851426" y="1232424"/>
            <a:ext cx="1756800" cy="1429200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27"/>
          <p:cNvSpPr>
            <a:spLocks noGrp="1"/>
          </p:cNvSpPr>
          <p:nvPr>
            <p:ph type="pic" idx="3"/>
          </p:nvPr>
        </p:nvSpPr>
        <p:spPr>
          <a:xfrm>
            <a:off x="6887775" y="1232424"/>
            <a:ext cx="1756800" cy="14292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27"/>
          <p:cNvSpPr>
            <a:spLocks noGrp="1"/>
          </p:cNvSpPr>
          <p:nvPr>
            <p:ph type="pic" idx="4"/>
          </p:nvPr>
        </p:nvSpPr>
        <p:spPr>
          <a:xfrm>
            <a:off x="4851426" y="2998874"/>
            <a:ext cx="1756800" cy="1429200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27"/>
          <p:cNvSpPr>
            <a:spLocks noGrp="1"/>
          </p:cNvSpPr>
          <p:nvPr>
            <p:ph type="pic" idx="5"/>
          </p:nvPr>
        </p:nvSpPr>
        <p:spPr>
          <a:xfrm>
            <a:off x="6887775" y="2998874"/>
            <a:ext cx="1756800" cy="14292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body" idx="1"/>
          </p:nvPr>
        </p:nvSpPr>
        <p:spPr>
          <a:xfrm>
            <a:off x="506575" y="1230925"/>
            <a:ext cx="4065300" cy="143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body" idx="6"/>
          </p:nvPr>
        </p:nvSpPr>
        <p:spPr>
          <a:xfrm>
            <a:off x="506575" y="2997375"/>
            <a:ext cx="4065300" cy="143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oints with images">
  <p:cSld name="TITLE_ONLY_1_1_1_2_1_2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>
            <a:spLocks noGrp="1"/>
          </p:cNvSpPr>
          <p:nvPr>
            <p:ph type="pic" idx="2"/>
          </p:nvPr>
        </p:nvSpPr>
        <p:spPr>
          <a:xfrm>
            <a:off x="4851424" y="1232425"/>
            <a:ext cx="3789000" cy="14292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28"/>
          <p:cNvSpPr>
            <a:spLocks noGrp="1"/>
          </p:cNvSpPr>
          <p:nvPr>
            <p:ph type="pic" idx="3"/>
          </p:nvPr>
        </p:nvSpPr>
        <p:spPr>
          <a:xfrm>
            <a:off x="4851424" y="2998875"/>
            <a:ext cx="3789000" cy="142920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1"/>
          </p:nvPr>
        </p:nvSpPr>
        <p:spPr>
          <a:xfrm>
            <a:off x="506575" y="1230925"/>
            <a:ext cx="4065300" cy="143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4"/>
          </p:nvPr>
        </p:nvSpPr>
        <p:spPr>
          <a:xfrm>
            <a:off x="506575" y="2997375"/>
            <a:ext cx="4065300" cy="143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oints circles">
  <p:cSld name="TITLE_ONLY_1_1_1_2_1_1"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/>
        </p:nvSpPr>
        <p:spPr>
          <a:xfrm rot="10800000">
            <a:off x="504025" y="1614625"/>
            <a:ext cx="2376000" cy="29544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ldNum" idx="12"/>
          </p:nvPr>
        </p:nvSpPr>
        <p:spPr>
          <a:xfrm>
            <a:off x="437175" y="4794775"/>
            <a:ext cx="5487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1"/>
          </p:nvPr>
        </p:nvSpPr>
        <p:spPr>
          <a:xfrm>
            <a:off x="658225" y="2372250"/>
            <a:ext cx="2067600" cy="205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84" name="Google Shape;184;p29"/>
          <p:cNvSpPr/>
          <p:nvPr/>
        </p:nvSpPr>
        <p:spPr>
          <a:xfrm>
            <a:off x="1300375" y="1230913"/>
            <a:ext cx="783300" cy="78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9"/>
          <p:cNvSpPr/>
          <p:nvPr/>
        </p:nvSpPr>
        <p:spPr>
          <a:xfrm rot="10800000">
            <a:off x="3381513" y="1614625"/>
            <a:ext cx="2376000" cy="29544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body" idx="2"/>
          </p:nvPr>
        </p:nvSpPr>
        <p:spPr>
          <a:xfrm>
            <a:off x="3535713" y="2372250"/>
            <a:ext cx="2067600" cy="205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87" name="Google Shape;187;p29"/>
          <p:cNvSpPr/>
          <p:nvPr/>
        </p:nvSpPr>
        <p:spPr>
          <a:xfrm>
            <a:off x="4177863" y="1230913"/>
            <a:ext cx="783300" cy="78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9"/>
          <p:cNvSpPr/>
          <p:nvPr/>
        </p:nvSpPr>
        <p:spPr>
          <a:xfrm rot="10800000">
            <a:off x="6259000" y="1614625"/>
            <a:ext cx="2376000" cy="29544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9"/>
          <p:cNvSpPr txBox="1">
            <a:spLocks noGrp="1"/>
          </p:cNvSpPr>
          <p:nvPr>
            <p:ph type="body" idx="3"/>
          </p:nvPr>
        </p:nvSpPr>
        <p:spPr>
          <a:xfrm>
            <a:off x="6413200" y="2372250"/>
            <a:ext cx="2067600" cy="205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90" name="Google Shape;190;p29"/>
          <p:cNvSpPr/>
          <p:nvPr/>
        </p:nvSpPr>
        <p:spPr>
          <a:xfrm>
            <a:off x="7055350" y="1230913"/>
            <a:ext cx="783300" cy="78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" name="Google Shape;19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11550" y="4560025"/>
            <a:ext cx="8135999" cy="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oints circles ">
  <p:cSld name="TITLE_ONLY_1_1_1_2_1_1_2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/>
          <p:nvPr/>
        </p:nvSpPr>
        <p:spPr>
          <a:xfrm rot="5400000">
            <a:off x="4058500" y="-1915631"/>
            <a:ext cx="1429200" cy="77238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0"/>
          <p:cNvSpPr/>
          <p:nvPr/>
        </p:nvSpPr>
        <p:spPr>
          <a:xfrm>
            <a:off x="512150" y="1554619"/>
            <a:ext cx="783300" cy="78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0"/>
          <p:cNvSpPr txBox="1">
            <a:spLocks noGrp="1"/>
          </p:cNvSpPr>
          <p:nvPr>
            <p:ph type="body" idx="1"/>
          </p:nvPr>
        </p:nvSpPr>
        <p:spPr>
          <a:xfrm>
            <a:off x="1694775" y="1230925"/>
            <a:ext cx="6953400" cy="1430700"/>
          </a:xfrm>
          <a:prstGeom prst="rect">
            <a:avLst/>
          </a:prstGeom>
        </p:spPr>
        <p:txBody>
          <a:bodyPr spcFirstLastPara="1" wrap="square" lIns="72000" tIns="72000" rIns="72000" bIns="72000" anchor="ctr" anchorCtr="0">
            <a:norm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197" name="Google Shape;197;p30"/>
          <p:cNvSpPr/>
          <p:nvPr/>
        </p:nvSpPr>
        <p:spPr>
          <a:xfrm rot="5400000">
            <a:off x="4058500" y="-149181"/>
            <a:ext cx="1429200" cy="77238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512150" y="3321069"/>
            <a:ext cx="783300" cy="783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body" idx="2"/>
          </p:nvPr>
        </p:nvSpPr>
        <p:spPr>
          <a:xfrm>
            <a:off x="1694775" y="2997375"/>
            <a:ext cx="6953400" cy="1430700"/>
          </a:xfrm>
          <a:prstGeom prst="rect">
            <a:avLst/>
          </a:prstGeom>
        </p:spPr>
        <p:txBody>
          <a:bodyPr spcFirstLastPara="1" wrap="square" lIns="72000" tIns="72000" rIns="72000" bIns="72000" anchor="ctr" anchorCtr="0">
            <a:norm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oints icon space">
  <p:cSld name="TITLE_ONLY_1_1_1_2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body" idx="1"/>
          </p:nvPr>
        </p:nvSpPr>
        <p:spPr>
          <a:xfrm>
            <a:off x="1454725" y="1230925"/>
            <a:ext cx="7193400" cy="1430700"/>
          </a:xfrm>
          <a:prstGeom prst="rect">
            <a:avLst/>
          </a:prstGeom>
        </p:spPr>
        <p:txBody>
          <a:bodyPr spcFirstLastPara="1" wrap="square" lIns="0" tIns="72000" rIns="72000" bIns="72000" anchor="ctr" anchorCtr="0">
            <a:norm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203" name="Google Shape;203;p31"/>
          <p:cNvSpPr txBox="1">
            <a:spLocks noGrp="1"/>
          </p:cNvSpPr>
          <p:nvPr>
            <p:ph type="body" idx="2"/>
          </p:nvPr>
        </p:nvSpPr>
        <p:spPr>
          <a:xfrm>
            <a:off x="1454725" y="2997375"/>
            <a:ext cx="7193400" cy="1430700"/>
          </a:xfrm>
          <a:prstGeom prst="rect">
            <a:avLst/>
          </a:prstGeom>
        </p:spPr>
        <p:txBody>
          <a:bodyPr spcFirstLastPara="1" wrap="square" lIns="0" tIns="72000" rIns="72000" bIns="72000" anchor="ctr" anchorCtr="0">
            <a:norm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/>
            </a:lvl1pPr>
            <a:lvl2pPr marL="914400" lvl="1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A">
  <p:cSld name="SECTION_HEADER_1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7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510000" y="2181400"/>
            <a:ext cx="43035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1495425" y="1872850"/>
            <a:ext cx="1486800" cy="147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Font typeface="Nunito Sans SemiBold"/>
              <a:buNone/>
              <a:defRPr sz="4200"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0150" y="4794763"/>
            <a:ext cx="828001" cy="95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11">
          <p15:clr>
            <a:srgbClr val="FA7B17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3">
  <p:cSld name="TITLE_ONLY_1_1_1_2_1_1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2"/>
          <p:cNvSpPr/>
          <p:nvPr/>
        </p:nvSpPr>
        <p:spPr>
          <a:xfrm>
            <a:off x="503700" y="2693338"/>
            <a:ext cx="8136600" cy="3615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body" idx="1"/>
          </p:nvPr>
        </p:nvSpPr>
        <p:spPr>
          <a:xfrm>
            <a:off x="789175" y="3236300"/>
            <a:ext cx="2376000" cy="119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body" idx="2"/>
          </p:nvPr>
        </p:nvSpPr>
        <p:spPr>
          <a:xfrm>
            <a:off x="3384212" y="3236300"/>
            <a:ext cx="2376000" cy="119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body" idx="3"/>
          </p:nvPr>
        </p:nvSpPr>
        <p:spPr>
          <a:xfrm>
            <a:off x="5979244" y="3236300"/>
            <a:ext cx="2376000" cy="119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subTitle" idx="4"/>
          </p:nvPr>
        </p:nvSpPr>
        <p:spPr>
          <a:xfrm>
            <a:off x="789250" y="2693338"/>
            <a:ext cx="2376000" cy="36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subTitle" idx="5"/>
          </p:nvPr>
        </p:nvSpPr>
        <p:spPr>
          <a:xfrm>
            <a:off x="3384247" y="2693338"/>
            <a:ext cx="2376000" cy="36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subTitle" idx="6"/>
          </p:nvPr>
        </p:nvSpPr>
        <p:spPr>
          <a:xfrm>
            <a:off x="5979244" y="2693338"/>
            <a:ext cx="2376000" cy="36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2"/>
          <p:cNvSpPr>
            <a:spLocks noGrp="1"/>
          </p:cNvSpPr>
          <p:nvPr>
            <p:ph type="pic" idx="7"/>
          </p:nvPr>
        </p:nvSpPr>
        <p:spPr>
          <a:xfrm>
            <a:off x="788756" y="1230925"/>
            <a:ext cx="2361600" cy="13668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32"/>
          <p:cNvSpPr>
            <a:spLocks noGrp="1"/>
          </p:cNvSpPr>
          <p:nvPr>
            <p:ph type="pic" idx="8"/>
          </p:nvPr>
        </p:nvSpPr>
        <p:spPr>
          <a:xfrm>
            <a:off x="3391200" y="1230925"/>
            <a:ext cx="2361600" cy="136680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32"/>
          <p:cNvSpPr>
            <a:spLocks noGrp="1"/>
          </p:cNvSpPr>
          <p:nvPr>
            <p:ph type="pic" idx="9"/>
          </p:nvPr>
        </p:nvSpPr>
        <p:spPr>
          <a:xfrm>
            <a:off x="5993644" y="1230925"/>
            <a:ext cx="2361600" cy="1366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4">
  <p:cSld name="TITLE_ONLY_1_1_1_2_1_1_1_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3"/>
          <p:cNvSpPr/>
          <p:nvPr/>
        </p:nvSpPr>
        <p:spPr>
          <a:xfrm>
            <a:off x="503700" y="2693344"/>
            <a:ext cx="8136600" cy="3615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body" idx="1"/>
          </p:nvPr>
        </p:nvSpPr>
        <p:spPr>
          <a:xfrm>
            <a:off x="789175" y="3236300"/>
            <a:ext cx="1680000" cy="119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subTitle" idx="2"/>
          </p:nvPr>
        </p:nvSpPr>
        <p:spPr>
          <a:xfrm>
            <a:off x="789250" y="2693344"/>
            <a:ext cx="1680000" cy="36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body" idx="3"/>
          </p:nvPr>
        </p:nvSpPr>
        <p:spPr>
          <a:xfrm>
            <a:off x="2750831" y="3236300"/>
            <a:ext cx="1680000" cy="119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222" name="Google Shape;222;p33"/>
          <p:cNvSpPr txBox="1">
            <a:spLocks noGrp="1"/>
          </p:cNvSpPr>
          <p:nvPr>
            <p:ph type="subTitle" idx="4"/>
          </p:nvPr>
        </p:nvSpPr>
        <p:spPr>
          <a:xfrm>
            <a:off x="2751198" y="2693344"/>
            <a:ext cx="1680000" cy="36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3"/>
          <p:cNvSpPr txBox="1">
            <a:spLocks noGrp="1"/>
          </p:cNvSpPr>
          <p:nvPr>
            <p:ph type="body" idx="5"/>
          </p:nvPr>
        </p:nvSpPr>
        <p:spPr>
          <a:xfrm>
            <a:off x="4712963" y="3236300"/>
            <a:ext cx="1680000" cy="119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224" name="Google Shape;224;p33"/>
          <p:cNvSpPr txBox="1">
            <a:spLocks noGrp="1"/>
          </p:cNvSpPr>
          <p:nvPr>
            <p:ph type="body" idx="6"/>
          </p:nvPr>
        </p:nvSpPr>
        <p:spPr>
          <a:xfrm>
            <a:off x="6675094" y="3236300"/>
            <a:ext cx="1680000" cy="119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2pPr>
            <a:lvl3pPr marL="1371600" lvl="2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3pPr>
            <a:lvl4pPr marL="1828800" lvl="3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4pPr>
            <a:lvl5pPr marL="2286000" lvl="4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5pPr>
            <a:lvl6pPr marL="2743200" lvl="5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6pPr>
            <a:lvl7pPr marL="3200400" lvl="6" indent="-2349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 sz="100"/>
            </a:lvl7pPr>
            <a:lvl8pPr marL="3657600" lvl="7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 sz="100"/>
            </a:lvl8pPr>
            <a:lvl9pPr marL="4114800" lvl="8" indent="-234950" algn="ctr" rtl="0">
              <a:spcBef>
                <a:spcPts val="0"/>
              </a:spcBef>
              <a:spcAft>
                <a:spcPts val="0"/>
              </a:spcAft>
              <a:buSzPts val="100"/>
              <a:buChar char="■"/>
              <a:defRPr sz="100"/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subTitle" idx="7"/>
          </p:nvPr>
        </p:nvSpPr>
        <p:spPr>
          <a:xfrm>
            <a:off x="6675094" y="2693344"/>
            <a:ext cx="1680000" cy="36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3"/>
          <p:cNvSpPr txBox="1">
            <a:spLocks noGrp="1"/>
          </p:cNvSpPr>
          <p:nvPr>
            <p:ph type="subTitle" idx="8"/>
          </p:nvPr>
        </p:nvSpPr>
        <p:spPr>
          <a:xfrm>
            <a:off x="4713146" y="2693344"/>
            <a:ext cx="1680000" cy="36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3"/>
          <p:cNvSpPr>
            <a:spLocks noGrp="1"/>
          </p:cNvSpPr>
          <p:nvPr>
            <p:ph type="pic" idx="9"/>
          </p:nvPr>
        </p:nvSpPr>
        <p:spPr>
          <a:xfrm>
            <a:off x="788752" y="1230925"/>
            <a:ext cx="1680000" cy="13668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33"/>
          <p:cNvSpPr>
            <a:spLocks noGrp="1"/>
          </p:cNvSpPr>
          <p:nvPr>
            <p:ph type="pic" idx="13"/>
          </p:nvPr>
        </p:nvSpPr>
        <p:spPr>
          <a:xfrm>
            <a:off x="6675244" y="1230925"/>
            <a:ext cx="1680000" cy="136680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33"/>
          <p:cNvSpPr>
            <a:spLocks noGrp="1"/>
          </p:cNvSpPr>
          <p:nvPr>
            <p:ph type="pic" idx="14"/>
          </p:nvPr>
        </p:nvSpPr>
        <p:spPr>
          <a:xfrm>
            <a:off x="2750916" y="1230925"/>
            <a:ext cx="1680000" cy="1366800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33"/>
          <p:cNvSpPr>
            <a:spLocks noGrp="1"/>
          </p:cNvSpPr>
          <p:nvPr>
            <p:ph type="pic" idx="15"/>
          </p:nvPr>
        </p:nvSpPr>
        <p:spPr>
          <a:xfrm>
            <a:off x="4713080" y="1230925"/>
            <a:ext cx="1680000" cy="1366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de">
  <p:cSld name="TITLE_AND_BODY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511550" y="1230925"/>
            <a:ext cx="8136600" cy="319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de background">
  <p:cSld name="TITLE_AND_BOD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511550" y="1230925"/>
            <a:ext cx="8136600" cy="319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wo column">
  <p:cSld name="TITLE_AND_TWO_COLUMNS_2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511550" y="1230925"/>
            <a:ext cx="3787500" cy="319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4852475" y="1230925"/>
            <a:ext cx="3787500" cy="319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hort">
  <p:cSld name="TITLE_AND_TWO_COLUMNS_2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511550" y="1230925"/>
            <a:ext cx="3787500" cy="319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TITLE_AND_TWO_COLUMNS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>
            <a:spLocks noGrp="1"/>
          </p:cNvSpPr>
          <p:nvPr>
            <p:ph type="pic" idx="2"/>
          </p:nvPr>
        </p:nvSpPr>
        <p:spPr>
          <a:xfrm>
            <a:off x="4845901" y="1230925"/>
            <a:ext cx="3794400" cy="31962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511550" y="1230925"/>
            <a:ext cx="3787500" cy="319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ll image">
  <p:cSld name="TITLE_AND_TWO_COLUMNS_1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>
            <a:spLocks noGrp="1"/>
          </p:cNvSpPr>
          <p:nvPr>
            <p:ph type="pic" idx="2"/>
          </p:nvPr>
        </p:nvSpPr>
        <p:spPr>
          <a:xfrm>
            <a:off x="4845900" y="0"/>
            <a:ext cx="3794400" cy="44271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511550" y="1230925"/>
            <a:ext cx="3787500" cy="319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 Sans"/>
              <a:buNone/>
              <a:defRPr sz="2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1550" y="1230925"/>
            <a:ext cx="8136600" cy="3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●"/>
              <a:defRPr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○"/>
              <a:defRPr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■"/>
              <a:defRPr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●"/>
              <a:defRPr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○"/>
              <a:defRPr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■"/>
              <a:defRPr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●"/>
              <a:defRPr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○"/>
              <a:defRPr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■"/>
              <a:defRPr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511550" y="4794775"/>
            <a:ext cx="689520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This presentation may contain confidential information of HYPERFINE, INC., ©2023, All rights reserved.</a:t>
            </a:r>
            <a:endParaRPr sz="7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 rot="10800000" flipH="1">
            <a:off x="511550" y="4560025"/>
            <a:ext cx="8135999" cy="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7820150" y="4794763"/>
            <a:ext cx="828001" cy="952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transition spd="slow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17">
          <p15:clr>
            <a:srgbClr val="EA4335"/>
          </p15:clr>
        </p15:guide>
        <p15:guide id="2" pos="5443">
          <p15:clr>
            <a:srgbClr val="EA4335"/>
          </p15:clr>
        </p15:guide>
        <p15:guide id="3" pos="2880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orient="horz" pos="775">
          <p15:clr>
            <a:srgbClr val="EA4335"/>
          </p15:clr>
        </p15:guide>
        <p15:guide id="6" orient="horz" pos="2789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hyperfine-cloud.com/instantshare.php?jwt=enc01-cSsedeidSOMh-Npk8geAXC4PM_r_JPD4klFUzWT1HkEXFeo5KUX_31Yk8xZWT1qc" TargetMode="Externa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hyperfine-cloud.com/instantshare.php?jwt=enc01-cSsedeidSOMh-Npk8geAXC4PM_r_JPD4klFUzWT1HkEXFeo5KUX_31Yk8xZWT1q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hyperfine-cloud.com/instantshare.php?jwt=enc01-cSsedeidSOMh-Npk8geAXC4PM_r_JPD4klFUzWT1HkEXFeo5KUX_31Yk8xZWT1q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hyperfine-cloud.com/instantshare.php?jwt=enc01-cSsedeidSOMh-Npk8geAXC4PM_r_JPD4klFUzWT1HkEXFeo5KUX_31Yk8xZWT1q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hyperfine-cloud.com/instantshare.php?jwt=enc01-cSsedeidSOMh-Npk8geAXC4PM_r_JPD4klFUzWT1HkEXFeo5KUX_31Yk8xZWT1q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25"/>
          <p:cNvSpPr txBox="1">
            <a:spLocks noGrp="1"/>
          </p:cNvSpPr>
          <p:nvPr>
            <p:ph type="title"/>
          </p:nvPr>
        </p:nvSpPr>
        <p:spPr>
          <a:xfrm>
            <a:off x="3510000" y="2181400"/>
            <a:ext cx="53619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Post-operative ICU Exam</a:t>
            </a:r>
            <a:endParaRPr/>
          </a:p>
        </p:txBody>
      </p:sp>
      <p:sp>
        <p:nvSpPr>
          <p:cNvPr id="1060" name="Google Shape;1060;p125"/>
          <p:cNvSpPr txBox="1">
            <a:spLocks noGrp="1"/>
          </p:cNvSpPr>
          <p:nvPr>
            <p:ph type="subTitle" idx="1"/>
          </p:nvPr>
        </p:nvSpPr>
        <p:spPr>
          <a:xfrm>
            <a:off x="1495425" y="1872850"/>
            <a:ext cx="1486800" cy="147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Nunito Sans"/>
                <a:ea typeface="Nunito Sans"/>
                <a:cs typeface="Nunito Sans"/>
                <a:sym typeface="Nunito Sans"/>
              </a:rPr>
              <a:t>Case</a:t>
            </a:r>
            <a:endParaRPr sz="1200"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7846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Google Shape;1076;p127"/>
          <p:cNvPicPr preferRelativeResize="0"/>
          <p:nvPr/>
        </p:nvPicPr>
        <p:blipFill>
          <a:blip r:embed="rId3"/>
          <a:srcRect l="2532" r="2532"/>
          <a:stretch/>
        </p:blipFill>
        <p:spPr>
          <a:xfrm>
            <a:off x="6148146" y="1230925"/>
            <a:ext cx="2509729" cy="30577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77" name="Google Shape;1077;p127"/>
          <p:cNvPicPr preferRelativeResize="0"/>
          <p:nvPr/>
        </p:nvPicPr>
        <p:blipFill>
          <a:blip r:embed="rId4"/>
          <a:srcRect l="2532" r="2532"/>
          <a:stretch/>
        </p:blipFill>
        <p:spPr>
          <a:xfrm>
            <a:off x="3400946" y="1230925"/>
            <a:ext cx="2509732" cy="30577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79" name="Google Shape;1079;p127"/>
          <p:cNvSpPr txBox="1"/>
          <p:nvPr/>
        </p:nvSpPr>
        <p:spPr>
          <a:xfrm>
            <a:off x="511550" y="4288675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Case 021 - Post-operative ICU Exam  - 8.6.0 - LBL-002611 v0</a:t>
            </a:r>
            <a:endParaRPr lang="en-US" sz="800"/>
          </a:p>
        </p:txBody>
      </p:sp>
      <p:sp>
        <p:nvSpPr>
          <p:cNvPr id="1080" name="Google Shape;1080;p127"/>
          <p:cNvSpPr txBox="1"/>
          <p:nvPr/>
        </p:nvSpPr>
        <p:spPr>
          <a:xfrm>
            <a:off x="7651907" y="1230925"/>
            <a:ext cx="988393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T1 (Standard)</a:t>
            </a:r>
            <a:endParaRPr sz="1000">
              <a:solidFill>
                <a:schemeClr val="lt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1081" name="Google Shape;1081;p127"/>
          <p:cNvSpPr txBox="1"/>
          <p:nvPr/>
        </p:nvSpPr>
        <p:spPr>
          <a:xfrm>
            <a:off x="5142175" y="1230925"/>
            <a:ext cx="75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FLAIR</a:t>
            </a:r>
            <a:endParaRPr sz="1000">
              <a:solidFill>
                <a:schemeClr val="lt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1082" name="Google Shape;1082;p127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Nunito Sans SemiBold" pitchFamily="2" charset="0"/>
              </a:rPr>
              <a:t>Post-operative ICU Exam </a:t>
            </a:r>
            <a:endParaRPr lang="en-GB">
              <a:latin typeface="Nunito Sans SemiBold" pitchFamily="2" charset="0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2" name="Google Shape;1068;p126">
            <a:extLst>
              <a:ext uri="{FF2B5EF4-FFF2-40B4-BE49-F238E27FC236}">
                <a16:creationId xmlns:a16="http://schemas.microsoft.com/office/drawing/2014/main" id="{FDFA99F0-EEA9-384D-1F67-271FE7AAEEDB}"/>
              </a:ext>
            </a:extLst>
          </p:cNvPr>
          <p:cNvSpPr txBox="1"/>
          <p:nvPr/>
        </p:nvSpPr>
        <p:spPr>
          <a:xfrm>
            <a:off x="511550" y="4109149"/>
            <a:ext cx="300000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-GB" sz="6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/>
              </a:rPr>
              <a:t>Review images in Hyperfine, Inc. Image Viewer.</a:t>
            </a:r>
            <a:endParaRPr/>
          </a:p>
        </p:txBody>
      </p:sp>
      <p:sp>
        <p:nvSpPr>
          <p:cNvPr id="8" name="Google Shape;1067;p126">
            <a:extLst>
              <a:ext uri="{FF2B5EF4-FFF2-40B4-BE49-F238E27FC236}">
                <a16:creationId xmlns:a16="http://schemas.microsoft.com/office/drawing/2014/main" id="{750D1809-3196-5B3E-DDB9-67994A2F9CAA}"/>
              </a:ext>
            </a:extLst>
          </p:cNvPr>
          <p:cNvSpPr txBox="1">
            <a:spLocks/>
          </p:cNvSpPr>
          <p:nvPr/>
        </p:nvSpPr>
        <p:spPr>
          <a:xfrm>
            <a:off x="504578" y="1230925"/>
            <a:ext cx="2713481" cy="28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●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○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■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●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○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■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●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○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■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indent="0">
              <a:spcAft>
                <a:spcPts val="1200"/>
              </a:spcAft>
              <a:buFont typeface="Nunito Sans Light"/>
              <a:buNone/>
            </a:pPr>
            <a:r>
              <a:rPr lang="en-US" sz="1200">
                <a:solidFill>
                  <a:srgbClr val="1D1C1D"/>
                </a:solidFill>
                <a:ea typeface="Times New Roman" panose="02020603050405020304" pitchFamily="18" charset="0"/>
                <a:cs typeface="Arial"/>
              </a:rPr>
              <a:t>A 39-year-old female with a history of recurrent metastatic non-small cell lung carcinoma. She now presents with a growing right-sided posterior fossa mass. </a:t>
            </a:r>
            <a:r>
              <a:rPr lang="en-US" sz="12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Physicians used the </a:t>
            </a:r>
            <a:r>
              <a:rPr lang="en-US" sz="1200" i="1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Swoop</a:t>
            </a:r>
            <a:r>
              <a:rPr lang="en-US" sz="1200" i="1" baseline="300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®</a:t>
            </a:r>
            <a:r>
              <a:rPr lang="en-US" sz="12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 system in the ICU twelve hours after surgery to assess her condition. The images showed a total resection with no evidence of hemorrhage, significant edema, mass effect, or obstructive hydrocephalus. </a:t>
            </a:r>
            <a:r>
              <a:rPr lang="en-US" sz="1200">
                <a:solidFill>
                  <a:srgbClr val="1D1C1D"/>
                </a:solidFill>
                <a:ea typeface="Times New Roman" panose="02020603050405020304" pitchFamily="18" charset="0"/>
                <a:cs typeface="Arial"/>
              </a:rPr>
              <a:t>Following the exam, physicians transferred the patient out of the ICU on postoperative day one, saving time and cost.</a:t>
            </a:r>
            <a:endParaRPr lang="en-US" sz="12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1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127"/>
          <p:cNvPicPr preferRelativeResize="0"/>
          <p:nvPr/>
        </p:nvPicPr>
        <p:blipFill>
          <a:blip r:embed="rId3"/>
          <a:srcRect l="2532" r="2532"/>
          <a:stretch/>
        </p:blipFill>
        <p:spPr>
          <a:xfrm>
            <a:off x="3400946" y="1230925"/>
            <a:ext cx="2509732" cy="30577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79" name="Google Shape;1079;p127"/>
          <p:cNvSpPr txBox="1"/>
          <p:nvPr/>
        </p:nvSpPr>
        <p:spPr>
          <a:xfrm>
            <a:off x="511550" y="4288675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Case 021 - Post-operative ICU Exam  - 8.6.0 - LBL-002611 v0</a:t>
            </a:r>
            <a:endParaRPr lang="en-US" sz="800"/>
          </a:p>
        </p:txBody>
      </p:sp>
      <p:sp>
        <p:nvSpPr>
          <p:cNvPr id="1081" name="Google Shape;1081;p127"/>
          <p:cNvSpPr txBox="1"/>
          <p:nvPr/>
        </p:nvSpPr>
        <p:spPr>
          <a:xfrm>
            <a:off x="5142175" y="1230925"/>
            <a:ext cx="75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DWI</a:t>
            </a:r>
            <a:endParaRPr sz="1000">
              <a:solidFill>
                <a:schemeClr val="lt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1082" name="Google Shape;1082;p127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81366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Nunito Sans SemiBold" pitchFamily="2" charset="0"/>
              </a:rPr>
              <a:t>Post-operative ICU Exam </a:t>
            </a:r>
            <a:endParaRPr lang="en-GB">
              <a:latin typeface="Nunito Sans SemiBold" pitchFamily="2" charset="0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13" name="Google Shape;1067;p126">
            <a:extLst>
              <a:ext uri="{FF2B5EF4-FFF2-40B4-BE49-F238E27FC236}">
                <a16:creationId xmlns:a16="http://schemas.microsoft.com/office/drawing/2014/main" id="{0B141B98-D1AA-129A-931D-98960FB0C0AD}"/>
              </a:ext>
            </a:extLst>
          </p:cNvPr>
          <p:cNvSpPr txBox="1">
            <a:spLocks/>
          </p:cNvSpPr>
          <p:nvPr/>
        </p:nvSpPr>
        <p:spPr>
          <a:xfrm>
            <a:off x="508338" y="1230925"/>
            <a:ext cx="2709721" cy="28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●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○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■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●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○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■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●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○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Light"/>
              <a:buChar char="■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indent="0">
              <a:spcAft>
                <a:spcPts val="1200"/>
              </a:spcAft>
              <a:buFont typeface="Nunito Sans Light"/>
              <a:buNone/>
            </a:pPr>
            <a:r>
              <a:rPr lang="en-US" sz="1200">
                <a:solidFill>
                  <a:srgbClr val="1D1C1D"/>
                </a:solidFill>
                <a:ea typeface="Times New Roman" panose="02020603050405020304" pitchFamily="18" charset="0"/>
                <a:cs typeface="Arial"/>
              </a:rPr>
              <a:t>A 39-year-old female with a history of recurrent metastatic non-small cell lung carcinoma. She now presents with a growing right-sided posterior fossa mass. </a:t>
            </a:r>
            <a:r>
              <a:rPr lang="en-US" sz="12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Physicians used the </a:t>
            </a:r>
            <a:r>
              <a:rPr lang="en-US" sz="1200" i="1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Swoop</a:t>
            </a:r>
            <a:r>
              <a:rPr lang="en-US" sz="1200" i="1" baseline="300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®</a:t>
            </a:r>
            <a:r>
              <a:rPr lang="en-US" sz="12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 system in the ICU twelve hours after surgery to assess her condition. The images showed a total resection with no evidence of hemorrhage, significant edema, mass effect, or obstructive hydrocephalus. </a:t>
            </a:r>
            <a:r>
              <a:rPr lang="en-US" sz="1200">
                <a:solidFill>
                  <a:srgbClr val="1D1C1D"/>
                </a:solidFill>
                <a:ea typeface="Times New Roman" panose="02020603050405020304" pitchFamily="18" charset="0"/>
                <a:cs typeface="Arial"/>
              </a:rPr>
              <a:t>Following the exam, physicians transferred the patient out of the ICU on postoperative day one, saving time and cost</a:t>
            </a:r>
            <a:endParaRPr lang="en-US" sz="1200">
              <a:solidFill>
                <a:schemeClr val="accent3"/>
              </a:solidFill>
            </a:endParaRPr>
          </a:p>
        </p:txBody>
      </p:sp>
      <p:sp>
        <p:nvSpPr>
          <p:cNvPr id="3" name="Google Shape;1068;p126">
            <a:extLst>
              <a:ext uri="{FF2B5EF4-FFF2-40B4-BE49-F238E27FC236}">
                <a16:creationId xmlns:a16="http://schemas.microsoft.com/office/drawing/2014/main" id="{59090BC8-D033-32DE-D5DC-7428C26471AF}"/>
              </a:ext>
            </a:extLst>
          </p:cNvPr>
          <p:cNvSpPr txBox="1"/>
          <p:nvPr/>
        </p:nvSpPr>
        <p:spPr>
          <a:xfrm>
            <a:off x="511550" y="4109149"/>
            <a:ext cx="300000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-GB" sz="6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4"/>
              </a:rPr>
              <a:t>Review images in Hyperfine, Inc. Image Viewer.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09810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Google Shape;1096;p129"/>
          <p:cNvPicPr preferRelativeResize="0"/>
          <p:nvPr/>
        </p:nvPicPr>
        <p:blipFill>
          <a:blip r:embed="rId3"/>
          <a:srcRect l="2532" r="2532"/>
          <a:stretch/>
        </p:blipFill>
        <p:spPr>
          <a:xfrm>
            <a:off x="4922325" y="0"/>
            <a:ext cx="4221672" cy="5143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97" name="Google Shape;1097;p129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40683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Nunito Sans SemiBold" pitchFamily="2" charset="0"/>
              </a:rPr>
              <a:t>Post-operative ICU Exam:</a:t>
            </a:r>
            <a:br>
              <a:rPr lang="en-GB">
                <a:latin typeface="Nunito Sans SemiBold" pitchFamily="2" charset="0"/>
              </a:rPr>
            </a:br>
            <a:r>
              <a:rPr lang="en-GB">
                <a:latin typeface="Nunito Sans SemiBold" pitchFamily="2" charset="0"/>
              </a:rPr>
              <a:t>FLAIR</a:t>
            </a:r>
            <a:endParaRPr/>
          </a:p>
        </p:txBody>
      </p:sp>
      <p:sp>
        <p:nvSpPr>
          <p:cNvPr id="1098" name="Google Shape;1098;p129"/>
          <p:cNvSpPr txBox="1">
            <a:spLocks noGrp="1"/>
          </p:cNvSpPr>
          <p:nvPr>
            <p:ph type="body" idx="1"/>
          </p:nvPr>
        </p:nvSpPr>
        <p:spPr>
          <a:xfrm>
            <a:off x="511549" y="1230925"/>
            <a:ext cx="4068300" cy="305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spcAft>
                <a:spcPts val="1200"/>
              </a:spcAft>
              <a:buFont typeface="Nunito Sans Light"/>
              <a:buNone/>
            </a:pPr>
            <a:r>
              <a:rPr lang="en-US" sz="1200">
                <a:solidFill>
                  <a:srgbClr val="1D1C1D"/>
                </a:solidFill>
                <a:ea typeface="Times New Roman" panose="02020603050405020304" pitchFamily="18" charset="0"/>
                <a:cs typeface="Arial"/>
              </a:rPr>
              <a:t>A 39-year-old female with a history of recurrent metastatic non-small cell lung carcinoma. She now presents with a growing right-sided posterior fossa mass. </a:t>
            </a:r>
            <a:r>
              <a:rPr lang="en-US" sz="12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Physicians used the </a:t>
            </a:r>
            <a:r>
              <a:rPr lang="en-US" sz="1200" i="1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Swoop</a:t>
            </a:r>
            <a:r>
              <a:rPr lang="en-US" sz="1200" i="1" baseline="300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®</a:t>
            </a:r>
            <a:r>
              <a:rPr lang="en-US" sz="12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 system in the ICU twelve hours after surgery to assess her condition. The images showed a total resection with no evidence of hemorrhage, significant edema, mass effect, or obstructive hydrocephalus. </a:t>
            </a:r>
            <a:r>
              <a:rPr lang="en-US" sz="1200">
                <a:solidFill>
                  <a:srgbClr val="1D1C1D"/>
                </a:solidFill>
                <a:ea typeface="Times New Roman" panose="02020603050405020304" pitchFamily="18" charset="0"/>
                <a:cs typeface="Arial"/>
              </a:rPr>
              <a:t>Following the exam, physicians transferred the patient out of the ICU on postoperative day one, saving time and cost.</a:t>
            </a:r>
          </a:p>
        </p:txBody>
      </p:sp>
      <p:sp>
        <p:nvSpPr>
          <p:cNvPr id="1099" name="Google Shape;1099;p129"/>
          <p:cNvSpPr txBox="1"/>
          <p:nvPr/>
        </p:nvSpPr>
        <p:spPr>
          <a:xfrm>
            <a:off x="511550" y="4288675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Case 021 - Post-operative ICU Exam  - 8.6.0 - LBL-002611 v0</a:t>
            </a:r>
            <a:endParaRPr lang="en-US" sz="800"/>
          </a:p>
        </p:txBody>
      </p:sp>
      <p:sp>
        <p:nvSpPr>
          <p:cNvPr id="1100" name="Google Shape;1100;p129"/>
          <p:cNvSpPr txBox="1"/>
          <p:nvPr/>
        </p:nvSpPr>
        <p:spPr>
          <a:xfrm>
            <a:off x="8264850" y="214800"/>
            <a:ext cx="75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FLAIR</a:t>
            </a:r>
            <a:endParaRPr sz="1000">
              <a:solidFill>
                <a:schemeClr val="lt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2" name="Google Shape;1068;p126">
            <a:extLst>
              <a:ext uri="{FF2B5EF4-FFF2-40B4-BE49-F238E27FC236}">
                <a16:creationId xmlns:a16="http://schemas.microsoft.com/office/drawing/2014/main" id="{A927F898-92E4-2359-A273-56D9A00EFB9E}"/>
              </a:ext>
            </a:extLst>
          </p:cNvPr>
          <p:cNvSpPr txBox="1"/>
          <p:nvPr/>
        </p:nvSpPr>
        <p:spPr>
          <a:xfrm>
            <a:off x="511550" y="4109149"/>
            <a:ext cx="300000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-GB" sz="6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4"/>
              </a:rPr>
              <a:t>Review images in Hyperfine, Inc. Image Viewer.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0247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Google Shape;1096;p129"/>
          <p:cNvPicPr preferRelativeResize="0"/>
          <p:nvPr/>
        </p:nvPicPr>
        <p:blipFill>
          <a:blip r:embed="rId3"/>
          <a:srcRect l="2532" r="2532"/>
          <a:stretch/>
        </p:blipFill>
        <p:spPr>
          <a:xfrm>
            <a:off x="4922325" y="0"/>
            <a:ext cx="4221672" cy="5143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97" name="Google Shape;1097;p129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40683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Nunito Sans SemiBold" pitchFamily="2" charset="0"/>
              </a:rPr>
              <a:t>Post-operative ICU Exam:</a:t>
            </a:r>
            <a:br>
              <a:rPr lang="en-GB">
                <a:latin typeface="Nunito Sans SemiBold" pitchFamily="2" charset="0"/>
              </a:rPr>
            </a:br>
            <a:r>
              <a:rPr lang="en-GB">
                <a:latin typeface="Nunito Sans SemiBold" pitchFamily="2" charset="0"/>
              </a:rPr>
              <a:t>T1 (Standard)</a:t>
            </a:r>
            <a:endParaRPr/>
          </a:p>
        </p:txBody>
      </p:sp>
      <p:sp>
        <p:nvSpPr>
          <p:cNvPr id="1098" name="Google Shape;1098;p129"/>
          <p:cNvSpPr txBox="1">
            <a:spLocks noGrp="1"/>
          </p:cNvSpPr>
          <p:nvPr>
            <p:ph type="body" idx="1"/>
          </p:nvPr>
        </p:nvSpPr>
        <p:spPr>
          <a:xfrm>
            <a:off x="511549" y="1230925"/>
            <a:ext cx="4068300" cy="305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spcAft>
                <a:spcPts val="1200"/>
              </a:spcAft>
              <a:buFont typeface="Nunito Sans Light"/>
              <a:buNone/>
            </a:pPr>
            <a:r>
              <a:rPr lang="en-US" sz="1200">
                <a:solidFill>
                  <a:srgbClr val="1D1C1D"/>
                </a:solidFill>
                <a:ea typeface="Times New Roman" panose="02020603050405020304" pitchFamily="18" charset="0"/>
                <a:cs typeface="Arial"/>
              </a:rPr>
              <a:t>A 39-year-old female with a history of recurrent metastatic non-small cell lung carcinoma. She now presents with a growing right-sided posterior fossa mass. </a:t>
            </a:r>
            <a:r>
              <a:rPr lang="en-US" sz="12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Physicians used the </a:t>
            </a:r>
            <a:r>
              <a:rPr lang="en-US" sz="1200" i="1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Swoop</a:t>
            </a:r>
            <a:r>
              <a:rPr lang="en-US" sz="1200" i="1" baseline="300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®</a:t>
            </a:r>
            <a:r>
              <a:rPr lang="en-US" sz="12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 system in the ICU twelve hours after surgery to assess her condition. The images showed a total resection with no evidence of hemorrhage, significant edema, mass effect, or obstructive hydrocephalus. </a:t>
            </a:r>
            <a:r>
              <a:rPr lang="en-US" sz="1200">
                <a:solidFill>
                  <a:srgbClr val="1D1C1D"/>
                </a:solidFill>
                <a:ea typeface="Times New Roman" panose="02020603050405020304" pitchFamily="18" charset="0"/>
                <a:cs typeface="Arial"/>
              </a:rPr>
              <a:t>Following the exam, physicians transferred the patient out of the ICU on postoperative day one, saving time and cost.</a:t>
            </a:r>
          </a:p>
        </p:txBody>
      </p:sp>
      <p:sp>
        <p:nvSpPr>
          <p:cNvPr id="1099" name="Google Shape;1099;p129"/>
          <p:cNvSpPr txBox="1"/>
          <p:nvPr/>
        </p:nvSpPr>
        <p:spPr>
          <a:xfrm>
            <a:off x="511550" y="4288675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Case 021 - Post-operative ICU Exam  - 8.6.0 - LBL-002611 v0</a:t>
            </a:r>
            <a:endParaRPr lang="en-US" sz="800"/>
          </a:p>
        </p:txBody>
      </p:sp>
      <p:sp>
        <p:nvSpPr>
          <p:cNvPr id="1100" name="Google Shape;1100;p129"/>
          <p:cNvSpPr txBox="1"/>
          <p:nvPr/>
        </p:nvSpPr>
        <p:spPr>
          <a:xfrm>
            <a:off x="7791969" y="214800"/>
            <a:ext cx="1223781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T1 (Standard)</a:t>
            </a:r>
            <a:endParaRPr sz="1000">
              <a:solidFill>
                <a:schemeClr val="lt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2" name="Google Shape;1068;p126">
            <a:extLst>
              <a:ext uri="{FF2B5EF4-FFF2-40B4-BE49-F238E27FC236}">
                <a16:creationId xmlns:a16="http://schemas.microsoft.com/office/drawing/2014/main" id="{A7797357-B19F-E0F6-059D-CEF5B676E23A}"/>
              </a:ext>
            </a:extLst>
          </p:cNvPr>
          <p:cNvSpPr txBox="1"/>
          <p:nvPr/>
        </p:nvSpPr>
        <p:spPr>
          <a:xfrm>
            <a:off x="511550" y="4109149"/>
            <a:ext cx="300000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-GB" sz="6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4"/>
              </a:rPr>
              <a:t>Review images in Hyperfine, Inc. Image Viewer.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45797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Google Shape;1096;p129"/>
          <p:cNvPicPr preferRelativeResize="0"/>
          <p:nvPr/>
        </p:nvPicPr>
        <p:blipFill>
          <a:blip r:embed="rId3"/>
          <a:srcRect l="2532" r="2532"/>
          <a:stretch/>
        </p:blipFill>
        <p:spPr>
          <a:xfrm>
            <a:off x="4922325" y="0"/>
            <a:ext cx="4221672" cy="5143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97" name="Google Shape;1097;p129"/>
          <p:cNvSpPr txBox="1">
            <a:spLocks noGrp="1"/>
          </p:cNvSpPr>
          <p:nvPr>
            <p:ph type="title"/>
          </p:nvPr>
        </p:nvSpPr>
        <p:spPr>
          <a:xfrm>
            <a:off x="503700" y="214800"/>
            <a:ext cx="4068300" cy="80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Nunito Sans SemiBold" pitchFamily="2" charset="0"/>
              </a:rPr>
              <a:t>Post-operative ICU Exam:</a:t>
            </a:r>
            <a:br>
              <a:rPr lang="en-GB">
                <a:latin typeface="Nunito Sans SemiBold" pitchFamily="2" charset="0"/>
              </a:rPr>
            </a:br>
            <a:r>
              <a:rPr lang="en-GB">
                <a:latin typeface="Nunito Sans SemiBold" pitchFamily="2" charset="0"/>
              </a:rPr>
              <a:t>DWI</a:t>
            </a:r>
            <a:endParaRPr/>
          </a:p>
        </p:txBody>
      </p:sp>
      <p:sp>
        <p:nvSpPr>
          <p:cNvPr id="1098" name="Google Shape;1098;p129"/>
          <p:cNvSpPr txBox="1">
            <a:spLocks noGrp="1"/>
          </p:cNvSpPr>
          <p:nvPr>
            <p:ph type="body" idx="1"/>
          </p:nvPr>
        </p:nvSpPr>
        <p:spPr>
          <a:xfrm>
            <a:off x="511549" y="1230925"/>
            <a:ext cx="4068300" cy="305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indent="0">
              <a:spcAft>
                <a:spcPts val="1200"/>
              </a:spcAft>
              <a:buFont typeface="Nunito Sans Light"/>
              <a:buNone/>
            </a:pPr>
            <a:r>
              <a:rPr lang="en-US" sz="1200">
                <a:solidFill>
                  <a:srgbClr val="1D1C1D"/>
                </a:solidFill>
                <a:ea typeface="Times New Roman" panose="02020603050405020304" pitchFamily="18" charset="0"/>
                <a:cs typeface="Arial"/>
              </a:rPr>
              <a:t>A 39-year-old female with a history of recurrent metastatic non-small cell lung carcinoma. She now presents with a growing right-sided posterior fossa mass. </a:t>
            </a:r>
            <a:r>
              <a:rPr lang="en-US" sz="12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Physicians used the </a:t>
            </a:r>
            <a:r>
              <a:rPr lang="en-US" sz="1200" i="1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Swoop</a:t>
            </a:r>
            <a:r>
              <a:rPr lang="en-US" sz="1200" i="1" baseline="300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®</a:t>
            </a:r>
            <a:r>
              <a:rPr lang="en-US" sz="1200">
                <a:solidFill>
                  <a:srgbClr val="1D1C1D"/>
                </a:solidFill>
                <a:latin typeface="Nunito Sans SemiBold" pitchFamily="2" charset="0"/>
                <a:ea typeface="Times New Roman" panose="02020603050405020304" pitchFamily="18" charset="0"/>
                <a:cs typeface="Arial"/>
              </a:rPr>
              <a:t> system in the ICU twelve hours after surgery to assess her condition. The images showed a total resection with no evidence of hemorrhage, significant edema, mass effect, or obstructive hydrocephalus. </a:t>
            </a:r>
            <a:r>
              <a:rPr lang="en-US" sz="1200">
                <a:solidFill>
                  <a:srgbClr val="1D1C1D"/>
                </a:solidFill>
                <a:ea typeface="Times New Roman" panose="02020603050405020304" pitchFamily="18" charset="0"/>
                <a:cs typeface="Arial"/>
              </a:rPr>
              <a:t>Following the exam, physicians transferred the patient out of the ICU on postoperative day one, saving time and cost.</a:t>
            </a:r>
          </a:p>
        </p:txBody>
      </p:sp>
      <p:sp>
        <p:nvSpPr>
          <p:cNvPr id="1099" name="Google Shape;1099;p129"/>
          <p:cNvSpPr txBox="1"/>
          <p:nvPr/>
        </p:nvSpPr>
        <p:spPr>
          <a:xfrm>
            <a:off x="511550" y="4288675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Case 021 - Post-operative ICU Exam  - 8.6.0 - LBL-002611 v0</a:t>
            </a:r>
            <a:endParaRPr lang="en-US" sz="800"/>
          </a:p>
        </p:txBody>
      </p:sp>
      <p:sp>
        <p:nvSpPr>
          <p:cNvPr id="1100" name="Google Shape;1100;p129"/>
          <p:cNvSpPr txBox="1"/>
          <p:nvPr/>
        </p:nvSpPr>
        <p:spPr>
          <a:xfrm>
            <a:off x="8264850" y="214800"/>
            <a:ext cx="75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DWI</a:t>
            </a:r>
            <a:endParaRPr sz="1000">
              <a:solidFill>
                <a:schemeClr val="lt1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2" name="Google Shape;1068;p126">
            <a:extLst>
              <a:ext uri="{FF2B5EF4-FFF2-40B4-BE49-F238E27FC236}">
                <a16:creationId xmlns:a16="http://schemas.microsoft.com/office/drawing/2014/main" id="{EA23D2A5-BC97-5B10-BA18-3B07C212072E}"/>
              </a:ext>
            </a:extLst>
          </p:cNvPr>
          <p:cNvSpPr txBox="1"/>
          <p:nvPr/>
        </p:nvSpPr>
        <p:spPr>
          <a:xfrm>
            <a:off x="511550" y="4109149"/>
            <a:ext cx="300000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-GB" sz="6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4"/>
              </a:rPr>
              <a:t>Review images in Hyperfine, Inc. Image Viewer.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5569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se 021 - Post-operative ICU Exam  - 8.6.0 - LBL-002611 v0">
            <a:hlinkClick r:id="" action="ppaction://media"/>
            <a:extLst>
              <a:ext uri="{FF2B5EF4-FFF2-40B4-BE49-F238E27FC236}">
                <a16:creationId xmlns:a16="http://schemas.microsoft.com/office/drawing/2014/main" id="{2F2FC47F-5CF7-8F36-A270-FD8811FB4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24" name="Google Shape;1124;p132"/>
          <p:cNvSpPr txBox="1"/>
          <p:nvPr/>
        </p:nvSpPr>
        <p:spPr>
          <a:xfrm>
            <a:off x="511550" y="4569025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">
                <a:solidFill>
                  <a:schemeClr val="bg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Case 021 - Post-operative ICU Exam  - 8.6.0 - LBL-002611 v0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yperfine">
  <a:themeElements>
    <a:clrScheme name="Simple Light">
      <a:dk1>
        <a:srgbClr val="101B4A"/>
      </a:dk1>
      <a:lt1>
        <a:srgbClr val="FFFFFF"/>
      </a:lt1>
      <a:dk2>
        <a:srgbClr val="313471"/>
      </a:dk2>
      <a:lt2>
        <a:srgbClr val="F4F4F4"/>
      </a:lt2>
      <a:accent1>
        <a:srgbClr val="ED6437"/>
      </a:accent1>
      <a:accent2>
        <a:srgbClr val="B42C4D"/>
      </a:accent2>
      <a:accent3>
        <a:srgbClr val="65C2FF"/>
      </a:accent3>
      <a:accent4>
        <a:srgbClr val="101B4A"/>
      </a:accent4>
      <a:accent5>
        <a:srgbClr val="313471"/>
      </a:accent5>
      <a:accent6>
        <a:srgbClr val="F9F9F9"/>
      </a:accent6>
      <a:hlink>
        <a:srgbClr val="101B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7BCAA4FD21440BE07554BACE9136D" ma:contentTypeVersion="16" ma:contentTypeDescription="Create a new document." ma:contentTypeScope="" ma:versionID="7a3377196c92faea6c5944398c758d0f">
  <xsd:schema xmlns:xsd="http://www.w3.org/2001/XMLSchema" xmlns:xs="http://www.w3.org/2001/XMLSchema" xmlns:p="http://schemas.microsoft.com/office/2006/metadata/properties" xmlns:ns2="e4f852c9-c129-49c3-b331-b506141a6191" xmlns:ns3="c539b6a9-e427-4465-863f-acd12c62267f" targetNamespace="http://schemas.microsoft.com/office/2006/metadata/properties" ma:root="true" ma:fieldsID="c263e10b99fffcfb40fbeafc9f8348d4" ns2:_="" ns3:_="">
    <xsd:import namespace="e4f852c9-c129-49c3-b331-b506141a6191"/>
    <xsd:import namespace="c539b6a9-e427-4465-863f-acd12c62267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CR" minOccurs="0"/>
                <xsd:element ref="ns3:MediaServiceObjectDetectorVersions" minOccurs="0"/>
                <xsd:element ref="ns3:EmpowerPart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f852c9-c129-49c3-b331-b506141a61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5abaee0-20a9-4332-825e-4a2fc2ff7f51}" ma:internalName="TaxCatchAll" ma:showField="CatchAllData" ma:web="e4f852c9-c129-49c3-b331-b506141a61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9b6a9-e427-4465-863f-acd12c6226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528204f-461b-44d0-bdd6-9b7b66ec06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mpowerPartNumber" ma:index="21" nillable="true" ma:displayName="Empower Part Number" ma:format="Dropdown" ma:internalName="EmpowerPartNumb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39b6a9-e427-4465-863f-acd12c62267f">
      <Terms xmlns="http://schemas.microsoft.com/office/infopath/2007/PartnerControls"/>
    </lcf76f155ced4ddcb4097134ff3c332f>
    <TaxCatchAll xmlns="e4f852c9-c129-49c3-b331-b506141a6191" xsi:nil="true"/>
    <EmpowerPartNumber xmlns="c539b6a9-e427-4465-863f-acd12c62267f">LBL-002611</EmpowerPartNumber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1E95B2-F94D-454D-81F2-CFD4E0169D17}"/>
</file>

<file path=customXml/itemProps2.xml><?xml version="1.0" encoding="utf-8"?>
<ds:datastoreItem xmlns:ds="http://schemas.openxmlformats.org/officeDocument/2006/customXml" ds:itemID="{6403C88D-4697-4C6B-801B-2803FC3B0267}">
  <ds:schemaRefs>
    <ds:schemaRef ds:uri="ea3b9a61-b522-4c1f-8a74-6bb2b17167c9"/>
    <ds:schemaRef ds:uri="ef14349e-09e5-434c-8a24-f8bf6543bc37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93CA4E4-0B64-46E1-9261-26C38388E9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1200</Words>
  <Application>Microsoft Office PowerPoint</Application>
  <PresentationFormat>On-screen Show (16:9)</PresentationFormat>
  <Paragraphs>36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Nunito Sans</vt:lpstr>
      <vt:lpstr>Nunito Sans Light</vt:lpstr>
      <vt:lpstr>Nunito Sans SemiBold</vt:lpstr>
      <vt:lpstr>Hyperfine</vt:lpstr>
      <vt:lpstr>Post-operative ICU Exam</vt:lpstr>
      <vt:lpstr>Post-operative ICU Exam </vt:lpstr>
      <vt:lpstr>Post-operative ICU Exam </vt:lpstr>
      <vt:lpstr>Post-operative ICU Exam: FLAIR</vt:lpstr>
      <vt:lpstr>Post-operative ICU Exam: T1 (Standard)</vt:lpstr>
      <vt:lpstr>Post-operative ICU Exam: DWI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Image Library</dc:title>
  <dc:creator>Devin Zell</dc:creator>
  <cp:lastModifiedBy>Devin Zell</cp:lastModifiedBy>
  <cp:revision>1</cp:revision>
  <dcterms:modified xsi:type="dcterms:W3CDTF">2023-08-04T14:54:33Z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0x0101002317BCAA4FD21440BE07554BACE9136D</vt:lpwstr>
  </property>
</Properties>
</file>