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embeddings/oleObject1.bin" ContentType="application/vnd.openxmlformats-officedocument.oleObject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310" r:id="rId3"/>
    <p:sldId id="331" r:id="rId4"/>
    <p:sldId id="327" r:id="rId5"/>
    <p:sldId id="268" r:id="rId6"/>
    <p:sldId id="270" r:id="rId7"/>
    <p:sldId id="342" r:id="rId8"/>
    <p:sldId id="329" r:id="rId9"/>
    <p:sldId id="278" r:id="rId10"/>
    <p:sldId id="279" r:id="rId11"/>
    <p:sldId id="333" r:id="rId12"/>
    <p:sldId id="343" r:id="rId13"/>
    <p:sldId id="349" r:id="rId14"/>
    <p:sldId id="275" r:id="rId15"/>
    <p:sldId id="335" r:id="rId16"/>
    <p:sldId id="348" r:id="rId17"/>
    <p:sldId id="351" r:id="rId18"/>
    <p:sldId id="344" r:id="rId19"/>
    <p:sldId id="346" r:id="rId20"/>
    <p:sldId id="352" r:id="rId21"/>
    <p:sldId id="347" r:id="rId22"/>
    <p:sldId id="294" r:id="rId23"/>
    <p:sldId id="328" r:id="rId24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83838"/>
    <a:srgbClr val="4B4B4B"/>
    <a:srgbClr val="4F4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627" autoAdjust="0"/>
    <p:restoredTop sz="94660"/>
  </p:normalViewPr>
  <p:slideViewPr>
    <p:cSldViewPr>
      <p:cViewPr varScale="1">
        <p:scale>
          <a:sx n="114" d="100"/>
          <a:sy n="114" d="100"/>
        </p:scale>
        <p:origin x="-81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70" d="100"/>
        <a:sy n="17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handoutMaster" Target="handoutMasters/handout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fld id="{38923DF9-E447-4ED1-AD64-D1ECCA919D40}" type="datetimeFigureOut">
              <a:rPr lang="it-IT"/>
              <a:pPr>
                <a:defRPr/>
              </a:pPr>
              <a:t>14/09/2012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fld id="{E3C82CBB-968C-4091-B063-91A6AF139C90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21852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fld id="{8F5134AB-B756-4047-B26E-160A09DFBD4F}" type="datetimeFigureOut">
              <a:rPr lang="it-IT"/>
              <a:pPr>
                <a:defRPr/>
              </a:pPr>
              <a:t>14/09/2012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fld id="{FD353C0E-1E0C-4182-A07F-340BF043381F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43047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b="1" smtClean="0">
                <a:latin typeface="Arial" charset="0"/>
                <a:ea typeface="ＭＳ Ｐゴシック"/>
                <a:cs typeface="ＭＳ Ｐゴシック"/>
              </a:rPr>
              <a:t>PRESENTER 1</a:t>
            </a:r>
            <a:endParaRPr lang="en-US" smtClean="0">
              <a:latin typeface="Arial" charset="0"/>
              <a:ea typeface="ＭＳ Ｐゴシック"/>
              <a:cs typeface="ＭＳ Ｐゴシック"/>
            </a:endParaRPr>
          </a:p>
          <a:p>
            <a:pPr eaLnBrk="1" hangingPunct="1">
              <a:spcBef>
                <a:spcPct val="0"/>
              </a:spcBef>
            </a:pPr>
            <a:r>
              <a:rPr lang="en-US" smtClean="0">
                <a:latin typeface="Arial" charset="0"/>
                <a:ea typeface="ＭＳ Ｐゴシック"/>
                <a:cs typeface="ＭＳ Ｐゴシック"/>
              </a:rPr>
              <a:t>Another cool way you can personalise your experience of the V40 is through the optional digital instrument cluster.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latin typeface="Arial" charset="0"/>
                <a:ea typeface="ＭＳ Ｐゴシック"/>
                <a:cs typeface="ＭＳ Ｐゴシック"/>
              </a:rPr>
              <a:t> </a:t>
            </a:r>
          </a:p>
          <a:p>
            <a:pPr eaLnBrk="1" hangingPunct="1">
              <a:spcBef>
                <a:spcPct val="0"/>
              </a:spcBef>
            </a:pPr>
            <a:endParaRPr lang="en-US" smtClean="0">
              <a:latin typeface="Arial" charset="0"/>
              <a:ea typeface="ＭＳ Ｐゴシック"/>
              <a:cs typeface="ＭＳ Ｐゴシック"/>
            </a:endParaRPr>
          </a:p>
          <a:p>
            <a:pPr eaLnBrk="1" hangingPunct="1">
              <a:spcBef>
                <a:spcPct val="0"/>
              </a:spcBef>
            </a:pPr>
            <a:endParaRPr lang="it-IT" smtClean="0">
              <a:ea typeface="ＭＳ Ｐゴシック"/>
              <a:cs typeface="ＭＳ Ｐゴシック"/>
            </a:endParaRPr>
          </a:p>
        </p:txBody>
      </p:sp>
      <p:sp>
        <p:nvSpPr>
          <p:cNvPr id="16387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79493D8-F865-49A9-B6F4-54B0FF469F37}" type="slidenum">
              <a:rPr lang="it-IT" smtClean="0">
                <a:latin typeface="Calibri" pitchFamily="34" charset="0"/>
                <a:ea typeface="ＭＳ Ｐゴシック"/>
                <a:cs typeface="ＭＳ Ｐゴシック"/>
              </a:rPr>
              <a:pPr/>
              <a:t>1</a:t>
            </a:fld>
            <a:endParaRPr lang="it-IT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19459" name="Segnaposto numero diapositiva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A85BC08-7D3D-4ABA-806E-7C1A226EE7C3}" type="slidenum">
              <a:rPr lang="it-IT" sz="1200">
                <a:latin typeface="Calibri" pitchFamily="34" charset="0"/>
              </a:rPr>
              <a:pPr algn="r"/>
              <a:t>3</a:t>
            </a:fld>
            <a:endParaRPr lang="it-IT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latin typeface="Arial" charset="0"/>
                <a:ea typeface="ＭＳ Ｐゴシック"/>
                <a:cs typeface="ＭＳ Ｐゴシック"/>
              </a:rPr>
              <a:t>Good morning, everyone.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latin typeface="Arial" charset="0"/>
                <a:ea typeface="ＭＳ Ｐゴシック"/>
                <a:cs typeface="ＭＳ Ｐゴシック"/>
              </a:rPr>
              <a:t> 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latin typeface="Arial" charset="0"/>
                <a:ea typeface="ＭＳ Ｐゴシック"/>
                <a:cs typeface="ＭＳ Ｐゴシック"/>
              </a:rPr>
              <a:t>This is an important moment for Volvo… .the launch of an all-new car…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latin typeface="Arial" charset="0"/>
                <a:ea typeface="ＭＳ Ｐゴシック"/>
                <a:cs typeface="ＭＳ Ｐゴシック"/>
              </a:rPr>
              <a:t> 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latin typeface="Arial" charset="0"/>
                <a:ea typeface="ＭＳ Ｐゴシック"/>
                <a:cs typeface="ＭＳ Ｐゴシック"/>
              </a:rPr>
              <a:t>…and a new entry point to the Volvo brand.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latin typeface="Arial" charset="0"/>
                <a:ea typeface="ＭＳ Ｐゴシック"/>
                <a:cs typeface="ＭＳ Ｐゴシック"/>
              </a:rPr>
              <a:t> 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latin typeface="Arial" charset="0"/>
                <a:ea typeface="ＭＳ Ｐゴシック"/>
                <a:cs typeface="ＭＳ Ｐゴシック"/>
              </a:rPr>
              <a:t>It will bring many thousands of new customers to Volvo, and greatly strengthen our position as a premium brand with a strong and distinctive appeal.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latin typeface="Arial" charset="0"/>
                <a:ea typeface="ＭＳ Ｐゴシック"/>
                <a:cs typeface="ＭＳ Ｐゴシック"/>
              </a:rPr>
              <a:t> 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latin typeface="Arial" charset="0"/>
                <a:ea typeface="ＭＳ Ｐゴシック"/>
                <a:cs typeface="ＭＳ Ｐゴシック"/>
              </a:rPr>
              <a:t>The all-new V40 is a five seat, five-door premium hatchback that competes at the very heart of the car market - in the C segment.</a:t>
            </a:r>
          </a:p>
          <a:p>
            <a:pPr eaLnBrk="1" hangingPunct="1">
              <a:spcBef>
                <a:spcPct val="0"/>
              </a:spcBef>
            </a:pPr>
            <a:endParaRPr lang="en-US" smtClean="0">
              <a:latin typeface="Arial" charset="0"/>
              <a:ea typeface="ＭＳ Ｐゴシック"/>
              <a:cs typeface="ＭＳ Ｐゴシック"/>
            </a:endParaRPr>
          </a:p>
          <a:p>
            <a:pPr eaLnBrk="1" hangingPunct="1">
              <a:spcBef>
                <a:spcPct val="0"/>
              </a:spcBef>
            </a:pPr>
            <a:endParaRPr lang="it-IT" smtClean="0">
              <a:ea typeface="ＭＳ Ｐゴシック"/>
              <a:cs typeface="ＭＳ Ｐゴシック"/>
            </a:endParaRPr>
          </a:p>
        </p:txBody>
      </p:sp>
      <p:sp>
        <p:nvSpPr>
          <p:cNvPr id="21507" name="Segnaposto numero diapositiva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C22C8AC-EE2D-42E8-965B-6007B27B3E7E}" type="slidenum">
              <a:rPr lang="it-IT" sz="1200">
                <a:latin typeface="Calibri" pitchFamily="34" charset="0"/>
              </a:rPr>
              <a:pPr algn="r"/>
              <a:t>4</a:t>
            </a:fld>
            <a:endParaRPr lang="it-IT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it-IT" smtClean="0">
                <a:ea typeface="ＭＳ Ｐゴシック"/>
                <a:cs typeface="ＭＳ Ｐゴシック"/>
              </a:rPr>
              <a:t>Progressive = evoluto, innovativo</a:t>
            </a:r>
          </a:p>
        </p:txBody>
      </p:sp>
      <p:sp>
        <p:nvSpPr>
          <p:cNvPr id="23555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536E71B-2B8B-44A5-B7DD-09360079B62D}" type="slidenum">
              <a:rPr lang="it-IT" smtClean="0">
                <a:latin typeface="Calibri" pitchFamily="34" charset="0"/>
                <a:ea typeface="ＭＳ Ｐゴシック"/>
                <a:cs typeface="ＭＳ Ｐゴシック"/>
              </a:rPr>
              <a:pPr/>
              <a:t>5</a:t>
            </a:fld>
            <a:endParaRPr lang="it-IT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smtClean="0">
                <a:latin typeface="Arial" charset="0"/>
                <a:ea typeface="ＭＳ Ｐゴシック"/>
                <a:cs typeface="ＭＳ Ｐゴシック"/>
              </a:rPr>
              <a:t>Reflecting the Global Consumer Insight that we have reached, the Brand Essence is our answer to the consumer demand to be put in the centre.</a:t>
            </a:r>
          </a:p>
          <a:p>
            <a:pPr eaLnBrk="1" hangingPunct="1">
              <a:spcBef>
                <a:spcPct val="0"/>
              </a:spcBef>
            </a:pPr>
            <a:endParaRPr lang="en-GB" smtClean="0">
              <a:latin typeface="Arial" charset="0"/>
              <a:ea typeface="ＭＳ Ｐゴシック"/>
              <a:cs typeface="ＭＳ Ｐゴシック"/>
            </a:endParaRPr>
          </a:p>
          <a:p>
            <a:pPr eaLnBrk="1" hangingPunct="1">
              <a:spcBef>
                <a:spcPct val="0"/>
              </a:spcBef>
            </a:pPr>
            <a:r>
              <a:rPr lang="en-GB" smtClean="0">
                <a:latin typeface="Arial" charset="0"/>
                <a:ea typeface="ＭＳ Ｐゴシック"/>
                <a:cs typeface="ＭＳ Ｐゴシック"/>
              </a:rPr>
              <a:t>Let’s take a closer look at what Designed Around You means and how we can deliver Scandinavian Luxury Cars that Understand People.</a:t>
            </a:r>
          </a:p>
          <a:p>
            <a:pPr eaLnBrk="1" hangingPunct="1">
              <a:spcBef>
                <a:spcPct val="0"/>
              </a:spcBef>
            </a:pPr>
            <a:endParaRPr lang="it-IT" smtClean="0">
              <a:ea typeface="ＭＳ Ｐゴシック"/>
              <a:cs typeface="ＭＳ Ｐゴシック"/>
            </a:endParaRPr>
          </a:p>
        </p:txBody>
      </p:sp>
      <p:sp>
        <p:nvSpPr>
          <p:cNvPr id="25603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BA14F0D-FBCD-4319-9376-0EDFE45D44EF}" type="slidenum">
              <a:rPr lang="it-IT" smtClean="0">
                <a:latin typeface="Calibri" pitchFamily="34" charset="0"/>
                <a:ea typeface="ＭＳ Ｐゴシック"/>
                <a:cs typeface="ＭＳ Ｐゴシック"/>
              </a:rPr>
              <a:pPr/>
              <a:t>6</a:t>
            </a:fld>
            <a:endParaRPr lang="it-IT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latin typeface="Arial" charset="0"/>
                <a:ea typeface="ＭＳ Ｐゴシック"/>
                <a:cs typeface="ＭＳ Ｐゴシック"/>
              </a:rPr>
              <a:t>In short, the all-new V40 is a car that inspires you, supports you and indulges you. </a:t>
            </a:r>
          </a:p>
          <a:p>
            <a:pPr eaLnBrk="1" hangingPunct="1">
              <a:spcBef>
                <a:spcPct val="0"/>
              </a:spcBef>
            </a:pPr>
            <a:endParaRPr lang="en-US" smtClean="0">
              <a:latin typeface="Arial" charset="0"/>
              <a:ea typeface="ＭＳ Ｐゴシック"/>
              <a:cs typeface="ＭＳ Ｐゴシック"/>
            </a:endParaRPr>
          </a:p>
          <a:p>
            <a:pPr eaLnBrk="1" hangingPunct="1">
              <a:spcBef>
                <a:spcPct val="0"/>
              </a:spcBef>
            </a:pPr>
            <a:r>
              <a:rPr lang="en-US" smtClean="0">
                <a:latin typeface="Arial" charset="0"/>
                <a:ea typeface="ＭＳ Ｐゴシック"/>
                <a:cs typeface="ＭＳ Ｐゴシック"/>
              </a:rPr>
              <a:t>To inspire = ISPIRARE, MOTIVARE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latin typeface="Arial" charset="0"/>
                <a:ea typeface="ＭＳ Ｐゴシック"/>
                <a:cs typeface="ＭＳ Ｐゴシック"/>
              </a:rPr>
              <a:t>To indulge = APPAGARE, SODDISFARE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latin typeface="Arial" charset="0"/>
                <a:ea typeface="ＭＳ Ｐゴシック"/>
                <a:cs typeface="ＭＳ Ｐゴシック"/>
              </a:rPr>
              <a:t>To support = SOSTENERE, AIUTARE</a:t>
            </a:r>
          </a:p>
          <a:p>
            <a:pPr eaLnBrk="1" hangingPunct="1">
              <a:spcBef>
                <a:spcPct val="0"/>
              </a:spcBef>
            </a:pPr>
            <a:endParaRPr lang="it-IT" smtClean="0">
              <a:ea typeface="ＭＳ Ｐゴシック"/>
              <a:cs typeface="ＭＳ Ｐゴシック"/>
            </a:endParaRPr>
          </a:p>
        </p:txBody>
      </p:sp>
      <p:sp>
        <p:nvSpPr>
          <p:cNvPr id="27651" name="Segnaposto numero diapositiva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33B631C-A096-4AE1-8BAA-192B24462A35}" type="slidenum">
              <a:rPr lang="it-IT" sz="1200">
                <a:latin typeface="Calibri" pitchFamily="34" charset="0"/>
              </a:rPr>
              <a:pPr algn="r"/>
              <a:t>7</a:t>
            </a:fld>
            <a:endParaRPr lang="it-IT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31747" name="Segnaposto numero diapositiva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72BFCC0-F1CF-4C6C-A967-BDCBFDFED0D9}" type="slidenum">
              <a:rPr lang="it-IT" sz="1200">
                <a:latin typeface="Calibri" pitchFamily="34" charset="0"/>
              </a:rPr>
              <a:pPr algn="r"/>
              <a:t>8</a:t>
            </a:fld>
            <a:endParaRPr lang="it-IT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latin typeface="Arial" charset="0"/>
                <a:ea typeface="ＭＳ Ｐゴシック"/>
                <a:cs typeface="ＭＳ Ｐゴシック"/>
              </a:rPr>
              <a:t>Most manufacturers have a presence in this segment - from Kia to VW to BMW.</a:t>
            </a:r>
          </a:p>
          <a:p>
            <a:pPr eaLnBrk="1" hangingPunct="1">
              <a:spcBef>
                <a:spcPct val="0"/>
              </a:spcBef>
            </a:pPr>
            <a:endParaRPr lang="en-US" smtClean="0">
              <a:latin typeface="Arial" charset="0"/>
              <a:ea typeface="ＭＳ Ｐゴシック"/>
              <a:cs typeface="ＭＳ Ｐゴシック"/>
            </a:endParaRPr>
          </a:p>
          <a:p>
            <a:pPr eaLnBrk="1" hangingPunct="1">
              <a:spcBef>
                <a:spcPct val="0"/>
              </a:spcBef>
            </a:pPr>
            <a:endParaRPr lang="it-IT" smtClean="0">
              <a:ea typeface="ＭＳ Ｐゴシック"/>
              <a:cs typeface="ＭＳ Ｐゴシック"/>
            </a:endParaRPr>
          </a:p>
        </p:txBody>
      </p:sp>
      <p:sp>
        <p:nvSpPr>
          <p:cNvPr id="33795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25F1A7A-D68C-4177-9348-5F680707C924}" type="slidenum">
              <a:rPr lang="it-IT" smtClean="0">
                <a:latin typeface="Calibri" pitchFamily="34" charset="0"/>
                <a:ea typeface="ＭＳ Ｐゴシック"/>
                <a:cs typeface="ＭＳ Ｐゴシック"/>
              </a:rPr>
              <a:pPr/>
              <a:t>9</a:t>
            </a:fld>
            <a:endParaRPr lang="it-IT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latin typeface="Arial" charset="0"/>
                <a:ea typeface="ＭＳ Ｐゴシック"/>
                <a:cs typeface="ＭＳ Ｐゴシック"/>
              </a:rPr>
              <a:t>But it</a:t>
            </a:r>
            <a:r>
              <a:rPr lang="ja-JP" altLang="en-US" smtClean="0">
                <a:latin typeface="Arial" charset="0"/>
                <a:ea typeface="ＭＳ Ｐゴシック"/>
                <a:cs typeface="ＭＳ Ｐゴシック"/>
              </a:rPr>
              <a:t>’</a:t>
            </a:r>
            <a:r>
              <a:rPr lang="en-US" altLang="ja-JP" smtClean="0">
                <a:latin typeface="Arial" charset="0"/>
                <a:ea typeface="ＭＳ Ｐゴシック"/>
                <a:cs typeface="ＭＳ Ｐゴシック"/>
              </a:rPr>
              <a:t>s at the top end  - the premium or luxury sub-segment - where the new V40 will compete.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latin typeface="Arial" charset="0"/>
                <a:ea typeface="ＭＳ Ｐゴシック"/>
                <a:cs typeface="ＭＳ Ｐゴシック"/>
              </a:rPr>
              <a:t> 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latin typeface="Arial" charset="0"/>
                <a:ea typeface="ＭＳ Ｐゴシック"/>
                <a:cs typeface="ＭＳ Ｐゴシック"/>
              </a:rPr>
              <a:t>This is a vibrant part of the market where there is a lot of new product activity taking place right now. 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latin typeface="Arial" charset="0"/>
                <a:ea typeface="ＭＳ Ｐゴシック"/>
                <a:cs typeface="ＭＳ Ｐゴシック"/>
              </a:rPr>
              <a:t> 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latin typeface="Arial" charset="0"/>
                <a:ea typeface="ＭＳ Ｐゴシック"/>
                <a:cs typeface="ＭＳ Ｐゴシック"/>
              </a:rPr>
              <a:t>Let</a:t>
            </a:r>
            <a:r>
              <a:rPr lang="ja-JP" altLang="en-US" smtClean="0">
                <a:latin typeface="Arial" charset="0"/>
                <a:ea typeface="ＭＳ Ｐゴシック"/>
                <a:cs typeface="ＭＳ Ｐゴシック"/>
              </a:rPr>
              <a:t>’</a:t>
            </a:r>
            <a:r>
              <a:rPr lang="en-US" altLang="ja-JP" smtClean="0">
                <a:latin typeface="Arial" charset="0"/>
                <a:ea typeface="ＭＳ Ｐゴシック"/>
                <a:cs typeface="ＭＳ Ｐゴシック"/>
              </a:rPr>
              <a:t>s have a look at the main competitors.</a:t>
            </a:r>
          </a:p>
          <a:p>
            <a:pPr eaLnBrk="1" hangingPunct="1">
              <a:spcBef>
                <a:spcPct val="0"/>
              </a:spcBef>
            </a:pPr>
            <a:endParaRPr lang="en-US" smtClean="0">
              <a:latin typeface="Arial" charset="0"/>
              <a:ea typeface="ＭＳ Ｐゴシック"/>
              <a:cs typeface="ＭＳ Ｐゴシック"/>
            </a:endParaRPr>
          </a:p>
          <a:p>
            <a:pPr eaLnBrk="1" hangingPunct="1">
              <a:spcBef>
                <a:spcPct val="0"/>
              </a:spcBef>
            </a:pPr>
            <a:endParaRPr lang="it-IT" smtClean="0">
              <a:ea typeface="ＭＳ Ｐゴシック"/>
              <a:cs typeface="ＭＳ Ｐゴシック"/>
            </a:endParaRPr>
          </a:p>
        </p:txBody>
      </p:sp>
      <p:sp>
        <p:nvSpPr>
          <p:cNvPr id="35843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A3A3F58-8A84-400E-AF4B-D81023572D4C}" type="slidenum">
              <a:rPr lang="it-IT" smtClean="0">
                <a:latin typeface="Calibri" pitchFamily="34" charset="0"/>
                <a:ea typeface="ＭＳ Ｐゴシック"/>
                <a:cs typeface="ＭＳ Ｐゴシック"/>
              </a:rPr>
              <a:pPr/>
              <a:t>10</a:t>
            </a:fld>
            <a:endParaRPr lang="it-IT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37891" name="Segnaposto numero diapositiva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AE43DBD-5AE6-421C-A665-C20CD5DD8185}" type="slidenum">
              <a:rPr lang="it-IT" sz="1200">
                <a:latin typeface="Calibri" pitchFamily="34" charset="0"/>
              </a:rPr>
              <a:pPr algn="r"/>
              <a:t>11</a:t>
            </a:fld>
            <a:endParaRPr lang="it-IT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latin typeface="Arial" charset="0"/>
                <a:ea typeface="ＭＳ Ｐゴシック"/>
                <a:cs typeface="ＭＳ Ｐゴシック"/>
              </a:rPr>
              <a:t>This appeal to individuals is at the heart of the V40 launch campaign. The V40 is an inspiring car for independent minds</a:t>
            </a:r>
          </a:p>
          <a:p>
            <a:pPr eaLnBrk="1" hangingPunct="1">
              <a:spcBef>
                <a:spcPct val="0"/>
              </a:spcBef>
            </a:pPr>
            <a:endParaRPr lang="en-US" smtClean="0">
              <a:latin typeface="Arial" charset="0"/>
              <a:ea typeface="ＭＳ Ｐゴシック"/>
              <a:cs typeface="ＭＳ Ｐゴシック"/>
            </a:endParaRPr>
          </a:p>
          <a:p>
            <a:pPr eaLnBrk="1" hangingPunct="1">
              <a:spcBef>
                <a:spcPct val="0"/>
              </a:spcBef>
            </a:pPr>
            <a:endParaRPr lang="it-IT" smtClean="0">
              <a:ea typeface="ＭＳ Ｐゴシック"/>
              <a:cs typeface="ＭＳ Ｐゴシック"/>
            </a:endParaRPr>
          </a:p>
        </p:txBody>
      </p:sp>
      <p:sp>
        <p:nvSpPr>
          <p:cNvPr id="39939" name="Segnaposto numero diapositiva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AE77EB9-B0F2-4F86-BA63-225EED24EFF6}" type="slidenum">
              <a:rPr lang="it-IT" sz="1200">
                <a:latin typeface="Calibri" pitchFamily="34" charset="0"/>
              </a:rPr>
              <a:pPr algn="r"/>
              <a:t>12</a:t>
            </a:fld>
            <a:endParaRPr lang="it-IT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41987" name="Segnaposto numero diapositiva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E092042-8DD4-44BA-9366-B5E7BB2D8E32}" type="slidenum">
              <a:rPr lang="it-IT" sz="1200">
                <a:latin typeface="Calibri" pitchFamily="34" charset="0"/>
              </a:rPr>
              <a:pPr algn="r"/>
              <a:t>13</a:t>
            </a:fld>
            <a:endParaRPr lang="it-IT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latin typeface="Arial" charset="0"/>
                <a:ea typeface="ＭＳ Ｐゴシック"/>
                <a:cs typeface="ＭＳ Ｐゴシック"/>
              </a:rPr>
              <a:t>…the soft touch materials in the door panels and centre console…</a:t>
            </a:r>
          </a:p>
          <a:p>
            <a:pPr eaLnBrk="1" hangingPunct="1">
              <a:spcBef>
                <a:spcPct val="0"/>
              </a:spcBef>
            </a:pPr>
            <a:endParaRPr lang="en-US" smtClean="0">
              <a:latin typeface="Arial" charset="0"/>
              <a:ea typeface="ＭＳ Ｐゴシック"/>
              <a:cs typeface="ＭＳ Ｐゴシック"/>
            </a:endParaRPr>
          </a:p>
          <a:p>
            <a:pPr eaLnBrk="1" hangingPunct="1">
              <a:spcBef>
                <a:spcPct val="0"/>
              </a:spcBef>
            </a:pPr>
            <a:endParaRPr lang="it-IT" smtClean="0">
              <a:ea typeface="ＭＳ Ｐゴシック"/>
              <a:cs typeface="ＭＳ Ｐゴシック"/>
            </a:endParaRPr>
          </a:p>
        </p:txBody>
      </p:sp>
      <p:sp>
        <p:nvSpPr>
          <p:cNvPr id="44035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801EA58-0CE2-416A-A6F4-781EC7089158}" type="slidenum">
              <a:rPr lang="it-IT" smtClean="0">
                <a:latin typeface="Calibri" pitchFamily="34" charset="0"/>
                <a:ea typeface="ＭＳ Ｐゴシック"/>
                <a:cs typeface="ＭＳ Ｐゴシック"/>
              </a:rPr>
              <a:pPr/>
              <a:t>14</a:t>
            </a:fld>
            <a:endParaRPr lang="it-IT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46083" name="Segnaposto numero diapositiva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16A91B0-FEE3-427C-AEA0-5BCF490A43FE}" type="slidenum">
              <a:rPr lang="it-IT" sz="1200">
                <a:latin typeface="Calibri" pitchFamily="34" charset="0"/>
              </a:rPr>
              <a:pPr algn="r"/>
              <a:t>15</a:t>
            </a:fld>
            <a:endParaRPr lang="it-IT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latin typeface="Arial" charset="0"/>
                <a:ea typeface="ＭＳ Ｐゴシック"/>
                <a:cs typeface="ＭＳ Ｐゴシック"/>
              </a:rPr>
              <a:t>This appeal to individuals is at the heart of the V40 launch campaign. The V40 is an inspiring car for independent minds</a:t>
            </a:r>
          </a:p>
          <a:p>
            <a:pPr eaLnBrk="1" hangingPunct="1">
              <a:spcBef>
                <a:spcPct val="0"/>
              </a:spcBef>
            </a:pPr>
            <a:endParaRPr lang="en-US" smtClean="0">
              <a:latin typeface="Arial" charset="0"/>
              <a:ea typeface="ＭＳ Ｐゴシック"/>
              <a:cs typeface="ＭＳ Ｐゴシック"/>
            </a:endParaRPr>
          </a:p>
          <a:p>
            <a:pPr eaLnBrk="1" hangingPunct="1">
              <a:spcBef>
                <a:spcPct val="0"/>
              </a:spcBef>
            </a:pPr>
            <a:endParaRPr lang="it-IT" smtClean="0">
              <a:ea typeface="ＭＳ Ｐゴシック"/>
              <a:cs typeface="ＭＳ Ｐゴシック"/>
            </a:endParaRPr>
          </a:p>
        </p:txBody>
      </p:sp>
      <p:sp>
        <p:nvSpPr>
          <p:cNvPr id="48131" name="Segnaposto numero diapositiva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6B991E2-A1A1-483A-A49D-3050F2AD62CD}" type="slidenum">
              <a:rPr lang="it-IT" sz="1200">
                <a:latin typeface="Calibri" pitchFamily="34" charset="0"/>
              </a:rPr>
              <a:pPr algn="r"/>
              <a:t>16</a:t>
            </a:fld>
            <a:endParaRPr lang="it-IT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50179" name="Segnaposto numero diapositiva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1BC6917-1075-4C8C-A834-639D785505AF}" type="slidenum">
              <a:rPr lang="it-IT" sz="1200">
                <a:latin typeface="Calibri" pitchFamily="34" charset="0"/>
              </a:rPr>
              <a:pPr algn="r"/>
              <a:t>17</a:t>
            </a:fld>
            <a:endParaRPr lang="it-IT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latin typeface="Arial" charset="0"/>
                <a:ea typeface="ＭＳ Ｐゴシック"/>
                <a:cs typeface="ＭＳ Ｐゴシック"/>
              </a:rPr>
              <a:t>…the soft touch materials in the door panels and centre console…</a:t>
            </a:r>
          </a:p>
          <a:p>
            <a:pPr eaLnBrk="1" hangingPunct="1">
              <a:spcBef>
                <a:spcPct val="0"/>
              </a:spcBef>
            </a:pPr>
            <a:endParaRPr lang="en-US" smtClean="0">
              <a:latin typeface="Arial" charset="0"/>
              <a:ea typeface="ＭＳ Ｐゴシック"/>
              <a:cs typeface="ＭＳ Ｐゴシック"/>
            </a:endParaRPr>
          </a:p>
          <a:p>
            <a:pPr eaLnBrk="1" hangingPunct="1">
              <a:spcBef>
                <a:spcPct val="0"/>
              </a:spcBef>
            </a:pPr>
            <a:endParaRPr lang="it-IT" smtClean="0">
              <a:ea typeface="ＭＳ Ｐゴシック"/>
              <a:cs typeface="ＭＳ Ｐゴシック"/>
            </a:endParaRPr>
          </a:p>
        </p:txBody>
      </p:sp>
      <p:sp>
        <p:nvSpPr>
          <p:cNvPr id="52227" name="Segnaposto numero diapositiva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CA2AB47-9AC5-4331-9298-6D251CA7097A}" type="slidenum">
              <a:rPr lang="it-IT" sz="1200">
                <a:latin typeface="Calibri" pitchFamily="34" charset="0"/>
              </a:rPr>
              <a:pPr algn="r"/>
              <a:t>18</a:t>
            </a:fld>
            <a:endParaRPr lang="it-IT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7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2578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152579" name="Segnaposto numero diapositiva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CE14BFB-B032-45A1-BC49-794771F8BC2D}" type="slidenum">
              <a:rPr lang="it-IT" sz="1200">
                <a:latin typeface="Calibri" pitchFamily="34" charset="0"/>
              </a:rPr>
              <a:pPr algn="r"/>
              <a:t>19</a:t>
            </a:fld>
            <a:endParaRPr lang="it-IT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5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4626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154627" name="Segnaposto numero diapositiva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F0A623A-7F78-42BF-84DB-1ABAD7110CC4}" type="slidenum">
              <a:rPr lang="it-IT" sz="1200">
                <a:latin typeface="Calibri" pitchFamily="34" charset="0"/>
              </a:rPr>
              <a:pPr algn="r"/>
              <a:t>20</a:t>
            </a:fld>
            <a:endParaRPr lang="it-IT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3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6674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156675" name="Segnaposto numero diapositiva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FA42A4A-D3B9-422B-BB26-FEB32DE386A2}" type="slidenum">
              <a:rPr lang="it-IT" sz="1200">
                <a:latin typeface="Calibri" pitchFamily="34" charset="0"/>
              </a:rPr>
              <a:pPr algn="r"/>
              <a:t>21</a:t>
            </a:fld>
            <a:endParaRPr lang="it-IT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1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8722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latin typeface="Arial" charset="0"/>
                <a:ea typeface="ＭＳ Ｐゴシック"/>
                <a:cs typeface="ＭＳ Ｐゴシック"/>
              </a:rPr>
              <a:t>This appeal to individuals is at the heart of the V40 launch campaign. The V40 is an inspiring car for independent minds</a:t>
            </a:r>
          </a:p>
          <a:p>
            <a:pPr eaLnBrk="1" hangingPunct="1">
              <a:spcBef>
                <a:spcPct val="0"/>
              </a:spcBef>
            </a:pPr>
            <a:endParaRPr lang="en-US" smtClean="0">
              <a:latin typeface="Arial" charset="0"/>
              <a:ea typeface="ＭＳ Ｐゴシック"/>
              <a:cs typeface="ＭＳ Ｐゴシック"/>
            </a:endParaRPr>
          </a:p>
          <a:p>
            <a:pPr eaLnBrk="1" hangingPunct="1">
              <a:spcBef>
                <a:spcPct val="0"/>
              </a:spcBef>
            </a:pPr>
            <a:endParaRPr lang="it-IT" smtClean="0">
              <a:ea typeface="ＭＳ Ｐゴシック"/>
              <a:cs typeface="ＭＳ Ｐゴシック"/>
            </a:endParaRPr>
          </a:p>
        </p:txBody>
      </p:sp>
      <p:sp>
        <p:nvSpPr>
          <p:cNvPr id="158723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65C9AE8-F47C-46E9-A4BF-D3D8E4F490EA}" type="slidenum">
              <a:rPr lang="it-IT" smtClean="0">
                <a:latin typeface="Calibri" pitchFamily="34" charset="0"/>
                <a:ea typeface="ＭＳ Ｐゴシック"/>
                <a:cs typeface="ＭＳ Ｐゴシック"/>
              </a:rPr>
              <a:pPr/>
              <a:t>22</a:t>
            </a:fld>
            <a:endParaRPr lang="it-IT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930F29-9DD0-46B4-BB51-4D3C6C033D3F}" type="datetimeFigureOut">
              <a:rPr lang="it-IT"/>
              <a:pPr>
                <a:defRPr/>
              </a:pPr>
              <a:t>14/09/2012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C4EE6-F73D-445B-9F85-C182682E2EE8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2FC01-C4F9-42F4-9607-75E7627050A5}" type="datetimeFigureOut">
              <a:rPr lang="it-IT"/>
              <a:pPr>
                <a:defRPr/>
              </a:pPr>
              <a:t>14/09/2012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56BFCE-79FB-42C8-9971-F67EB54A1D99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253867-65AA-41DA-996F-F0FB1673E43B}" type="datetimeFigureOut">
              <a:rPr lang="it-IT"/>
              <a:pPr>
                <a:defRPr/>
              </a:pPr>
              <a:t>14/09/2012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6EC435-EBF1-4159-AA16-AD52A351BAC1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E2FCAB-938A-4AB6-A3E6-DFC71B4BB8C6}" type="datetimeFigureOut">
              <a:rPr lang="it-IT"/>
              <a:pPr>
                <a:defRPr/>
              </a:pPr>
              <a:t>14/09/2012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85E341-9C8D-4B18-B1F2-9F886A8F1B89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FADF2-1847-4993-8989-A607EBF761FE}" type="datetimeFigureOut">
              <a:rPr lang="it-IT"/>
              <a:pPr>
                <a:defRPr/>
              </a:pPr>
              <a:t>14/09/2012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B3EE7-8580-4EDB-B74F-08617E728CFE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33D95-6D73-4265-B0EF-7264B01D4443}" type="datetimeFigureOut">
              <a:rPr lang="it-IT"/>
              <a:pPr>
                <a:defRPr/>
              </a:pPr>
              <a:t>14/09/2012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83ACF-D846-45FB-A860-A1AE987520F6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01835-8678-46A6-9B2F-FD8EA5598AFB}" type="datetimeFigureOut">
              <a:rPr lang="it-IT"/>
              <a:pPr>
                <a:defRPr/>
              </a:pPr>
              <a:t>14/09/2012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DC8A63-9D93-42CF-BD91-4136D0AF77A1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48BAA9-17C2-40D3-BDC7-B3A469A5A813}" type="datetimeFigureOut">
              <a:rPr lang="it-IT"/>
              <a:pPr>
                <a:defRPr/>
              </a:pPr>
              <a:t>14/09/2012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F9165-CDB2-4428-BDAD-4F10A16E1ADF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29EB8-C6B8-4398-AB0D-B556DC7D234D}" type="datetimeFigureOut">
              <a:rPr lang="it-IT"/>
              <a:pPr>
                <a:defRPr/>
              </a:pPr>
              <a:t>14/09/2012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9DB88-7D12-4590-B98F-28166EAAD629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780C08-963A-4F2B-8604-04F6F9F42A35}" type="datetimeFigureOut">
              <a:rPr lang="it-IT"/>
              <a:pPr>
                <a:defRPr/>
              </a:pPr>
              <a:t>14/09/2012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64CAEE-3044-4A98-ACA9-E30544216A63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EF91EE-65DA-476E-B655-2523C1B97070}" type="datetimeFigureOut">
              <a:rPr lang="it-IT"/>
              <a:pPr>
                <a:defRPr/>
              </a:pPr>
              <a:t>14/09/2012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9656CA-B35E-4F38-BBE2-89B99BA9F273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 smtClean="0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fld id="{403E71C4-DC59-4418-BFF1-CDFFBE47E00C}" type="datetimeFigureOut">
              <a:rPr lang="it-IT"/>
              <a:pPr>
                <a:defRPr/>
              </a:pPr>
              <a:t>14/09/2012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fld id="{3D055B48-5733-4BF0-A4AE-D9DE91932BCC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8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ＭＳ Ｐゴシック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microsoft.com/office/2007/relationships/media" Target="file:///C:\Bologna_2012-09-11\V40%20Product%20Presention_ita.wmv" TargetMode="External"/><Relationship Id="rId2" Type="http://schemas.openxmlformats.org/officeDocument/2006/relationships/video" Target="file:///C:\Bologna_2012-09-11\V40%20Product%20Presention_ita.wmv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2.jpeg"/><Relationship Id="rId5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2.png"/><Relationship Id="rId5" Type="http://schemas.openxmlformats.org/officeDocument/2006/relationships/image" Target="../media/image17.jpeg"/><Relationship Id="rId6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2.png"/><Relationship Id="rId5" Type="http://schemas.openxmlformats.org/officeDocument/2006/relationships/oleObject" Target="../embeddings/oleObject1.bin"/><Relationship Id="rId6" Type="http://schemas.openxmlformats.org/officeDocument/2006/relationships/image" Target="../media/image20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21.xml"/><Relationship Id="rId5" Type="http://schemas.openxmlformats.org/officeDocument/2006/relationships/image" Target="../media/image21.png"/><Relationship Id="rId1" Type="http://schemas.microsoft.com/office/2007/relationships/media" Target="file:///C:\Bologna_2012-09-11\CrashTest.wmv" TargetMode="External"/><Relationship Id="rId2" Type="http://schemas.openxmlformats.org/officeDocument/2006/relationships/video" Target="file:///C:\Bologna_2012-09-11\CrashTest.wmv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Immagine 3" descr="04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392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TextBox 13"/>
          <p:cNvSpPr txBox="1">
            <a:spLocks noChangeArrowheads="1"/>
          </p:cNvSpPr>
          <p:nvPr/>
        </p:nvSpPr>
        <p:spPr bwMode="auto">
          <a:xfrm>
            <a:off x="298450" y="477838"/>
            <a:ext cx="669925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5000" dirty="0">
                <a:solidFill>
                  <a:srgbClr val="F2F2F2"/>
                </a:solidFill>
                <a:latin typeface="Volvo Broad" pitchFamily="2" charset="0"/>
              </a:rPr>
              <a:t>NUOVA VOLVO V40                                       </a:t>
            </a:r>
          </a:p>
        </p:txBody>
      </p:sp>
      <p:sp>
        <p:nvSpPr>
          <p:cNvPr id="15363" name="CasellaDiTesto 12"/>
          <p:cNvSpPr txBox="1">
            <a:spLocks noChangeArrowheads="1"/>
          </p:cNvSpPr>
          <p:nvPr/>
        </p:nvSpPr>
        <p:spPr bwMode="auto">
          <a:xfrm>
            <a:off x="295275" y="5475288"/>
            <a:ext cx="852487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dirty="0">
                <a:solidFill>
                  <a:srgbClr val="F2F2F2"/>
                </a:solidFill>
                <a:latin typeface="Volvo Broad" pitchFamily="2" charset="0"/>
              </a:rPr>
              <a:t>PRESENTAZIONE </a:t>
            </a:r>
            <a:r>
              <a:rPr lang="en-US" sz="4000" dirty="0" smtClean="0">
                <a:solidFill>
                  <a:srgbClr val="F2F2F2"/>
                </a:solidFill>
                <a:latin typeface="Volvo Broad" pitchFamily="2" charset="0"/>
              </a:rPr>
              <a:t>STAMPA </a:t>
            </a:r>
            <a:r>
              <a:rPr lang="en-US" sz="4000" dirty="0">
                <a:solidFill>
                  <a:srgbClr val="F2F2F2"/>
                </a:solidFill>
                <a:latin typeface="Volvo Broad" pitchFamily="2" charset="0"/>
              </a:rPr>
              <a:t>ITALIANA</a:t>
            </a:r>
            <a:r>
              <a:rPr lang="en-US" sz="4400" dirty="0">
                <a:solidFill>
                  <a:srgbClr val="F2F2F2"/>
                </a:solidFill>
                <a:latin typeface="Volvo Broad" pitchFamily="2" charset="0"/>
              </a:rPr>
              <a:t> 	    </a:t>
            </a:r>
            <a:r>
              <a:rPr lang="en-US" sz="2000" dirty="0">
                <a:solidFill>
                  <a:srgbClr val="F2F2F2"/>
                </a:solidFill>
                <a:latin typeface="Volvo Broad" pitchFamily="2" charset="0"/>
              </a:rPr>
              <a:t>Bologna, 11 - 12 </a:t>
            </a:r>
            <a:r>
              <a:rPr lang="it-IT" sz="2000" dirty="0" smtClean="0">
                <a:solidFill>
                  <a:srgbClr val="F2F2F2"/>
                </a:solidFill>
                <a:latin typeface="Volvo Broad" pitchFamily="2" charset="0"/>
              </a:rPr>
              <a:t>Settembre</a:t>
            </a:r>
            <a:r>
              <a:rPr lang="en-US" sz="2000" dirty="0" smtClean="0">
                <a:solidFill>
                  <a:srgbClr val="F2F2F2"/>
                </a:solidFill>
                <a:latin typeface="Volvo Broad" pitchFamily="2" charset="0"/>
              </a:rPr>
              <a:t> </a:t>
            </a:r>
            <a:r>
              <a:rPr lang="en-US" sz="2000" dirty="0">
                <a:solidFill>
                  <a:srgbClr val="F2F2F2"/>
                </a:solidFill>
                <a:latin typeface="Volvo Broad" pitchFamily="2" charset="0"/>
              </a:rPr>
              <a:t>2012</a:t>
            </a:r>
            <a:endParaRPr lang="it-IT" sz="2000" dirty="0">
              <a:latin typeface="Volvo Broad" pitchFamily="2" charset="0"/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Bildobjekt 2" descr="03 Richard Monturo header.png"/>
          <p:cNvPicPr preferRelativeResize="0">
            <a:picLocks noChangeAspect="1"/>
          </p:cNvPicPr>
          <p:nvPr/>
        </p:nvPicPr>
        <p:blipFill>
          <a:blip r:embed="rId4"/>
          <a:srcRect l="3288" t="4166" r="86113" b="77805"/>
          <a:stretch>
            <a:fillRect/>
          </a:stretch>
        </p:blipFill>
        <p:spPr bwMode="auto">
          <a:xfrm>
            <a:off x="7956550" y="260350"/>
            <a:ext cx="935038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Connettore 1 9"/>
          <p:cNvCxnSpPr/>
          <p:nvPr/>
        </p:nvCxnSpPr>
        <p:spPr>
          <a:xfrm>
            <a:off x="439738" y="6543675"/>
            <a:ext cx="8308975" cy="0"/>
          </a:xfrm>
          <a:prstGeom prst="line">
            <a:avLst/>
          </a:prstGeom>
          <a:ln w="12700">
            <a:solidFill>
              <a:srgbClr val="4B4B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tangolo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pic>
        <p:nvPicPr>
          <p:cNvPr id="17416" name="V40 Product Presention_ita.wmv">
            <a:hlinkClick r:id="" action="ppaction://media"/>
          </p:cNvPr>
          <p:cNvPicPr>
            <a:picLocks noRot="1"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0" y="1557338"/>
            <a:ext cx="9217025" cy="501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Rectangle 6"/>
          <p:cNvSpPr>
            <a:spLocks noChangeArrowheads="1"/>
          </p:cNvSpPr>
          <p:nvPr/>
        </p:nvSpPr>
        <p:spPr bwMode="auto">
          <a:xfrm>
            <a:off x="-34925" y="371475"/>
            <a:ext cx="9178925" cy="719138"/>
          </a:xfrm>
          <a:prstGeom prst="rect">
            <a:avLst/>
          </a:prstGeom>
          <a:solidFill>
            <a:schemeClr val="bg1">
              <a:alpha val="54901"/>
            </a:schemeClr>
          </a:solidFill>
          <a:ln w="9525">
            <a:noFill/>
            <a:miter lim="800000"/>
            <a:headEnd/>
            <a:tailEnd/>
          </a:ln>
        </p:spPr>
        <p:txBody>
          <a:bodyPr lIns="90000" anchor="b"/>
          <a:lstStyle/>
          <a:p>
            <a:pPr>
              <a:lnSpc>
                <a:spcPct val="70000"/>
              </a:lnSpc>
            </a:pPr>
            <a:r>
              <a:rPr lang="sv-SE" sz="4400" dirty="0">
                <a:solidFill>
                  <a:srgbClr val="383838"/>
                </a:solidFill>
                <a:latin typeface="Volvo Broad" pitchFamily="2" charset="0"/>
              </a:rPr>
              <a:t>   1. VOLVO </a:t>
            </a:r>
            <a:r>
              <a:rPr lang="sv-SE" sz="4400" dirty="0" smtClean="0">
                <a:solidFill>
                  <a:srgbClr val="383838"/>
                </a:solidFill>
                <a:latin typeface="Volvo Broad" pitchFamily="2" charset="0"/>
              </a:rPr>
              <a:t>V40</a:t>
            </a:r>
            <a:r>
              <a:rPr lang="sv-SE" sz="4400" dirty="0">
                <a:solidFill>
                  <a:srgbClr val="383838"/>
                </a:solidFill>
                <a:latin typeface="Volvo Broad" pitchFamily="2" charset="0"/>
              </a:rPr>
              <a:t>: il </a:t>
            </a:r>
            <a:r>
              <a:rPr lang="it-IT" sz="4400" dirty="0" smtClean="0">
                <a:solidFill>
                  <a:srgbClr val="383838"/>
                </a:solidFill>
                <a:latin typeface="Volvo Broad" pitchFamily="2" charset="0"/>
              </a:rPr>
              <a:t>prodotto</a:t>
            </a:r>
            <a:endParaRPr lang="it-IT" sz="4400" dirty="0">
              <a:solidFill>
                <a:srgbClr val="383838"/>
              </a:solidFill>
              <a:latin typeface="Volvo Broad" pitchFamily="2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4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74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7416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Bildobjekt 2" descr="03 Richard Monturo header.png"/>
          <p:cNvPicPr preferRelativeResize="0">
            <a:picLocks noChangeAspect="1"/>
          </p:cNvPicPr>
          <p:nvPr/>
        </p:nvPicPr>
        <p:blipFill>
          <a:blip r:embed="rId3"/>
          <a:srcRect l="3288" t="4166" r="86113" b="77805"/>
          <a:stretch>
            <a:fillRect/>
          </a:stretch>
        </p:blipFill>
        <p:spPr bwMode="auto">
          <a:xfrm>
            <a:off x="7956550" y="260350"/>
            <a:ext cx="935038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TextBox 13"/>
          <p:cNvSpPr txBox="1">
            <a:spLocks noChangeArrowheads="1"/>
          </p:cNvSpPr>
          <p:nvPr/>
        </p:nvSpPr>
        <p:spPr bwMode="auto">
          <a:xfrm>
            <a:off x="298450" y="327025"/>
            <a:ext cx="66992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800" dirty="0">
                <a:solidFill>
                  <a:srgbClr val="4B4B4B"/>
                </a:solidFill>
                <a:latin typeface="Volvo Broad" pitchFamily="2" charset="0"/>
              </a:rPr>
              <a:t>ELEMENTI di prodotto SALIENTI</a:t>
            </a:r>
            <a:endParaRPr lang="en-US" sz="2800" dirty="0">
              <a:solidFill>
                <a:srgbClr val="4B4B4B"/>
              </a:solidFill>
              <a:latin typeface="Volvo Broad" pitchFamily="2" charset="0"/>
            </a:endParaRPr>
          </a:p>
        </p:txBody>
      </p:sp>
      <p:cxnSp>
        <p:nvCxnSpPr>
          <p:cNvPr id="21" name="Connettore 1 20"/>
          <p:cNvCxnSpPr/>
          <p:nvPr/>
        </p:nvCxnSpPr>
        <p:spPr>
          <a:xfrm>
            <a:off x="439738" y="6543675"/>
            <a:ext cx="8308975" cy="0"/>
          </a:xfrm>
          <a:prstGeom prst="line">
            <a:avLst/>
          </a:prstGeom>
          <a:ln w="12700">
            <a:solidFill>
              <a:srgbClr val="4B4B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436" name="Gruppo 6"/>
          <p:cNvGrpSpPr>
            <a:grpSpLocks/>
          </p:cNvGrpSpPr>
          <p:nvPr/>
        </p:nvGrpSpPr>
        <p:grpSpPr bwMode="auto">
          <a:xfrm>
            <a:off x="7380288" y="1268413"/>
            <a:ext cx="1439862" cy="458787"/>
            <a:chOff x="4760284" y="836712"/>
            <a:chExt cx="1802729" cy="382543"/>
          </a:xfrm>
        </p:grpSpPr>
        <p:sp>
          <p:nvSpPr>
            <p:cNvPr id="18439" name="CasellaDiTesto 7"/>
            <p:cNvSpPr txBox="1">
              <a:spLocks noChangeArrowheads="1"/>
            </p:cNvSpPr>
            <p:nvPr/>
          </p:nvSpPr>
          <p:spPr bwMode="auto">
            <a:xfrm>
              <a:off x="4760284" y="836712"/>
              <a:ext cx="1802729" cy="3825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it-IT" sz="800">
                  <a:latin typeface="VolvoSans" pitchFamily="2" charset="0"/>
                </a:rPr>
                <a:t>NUOVA VOLVO V40 </a:t>
              </a:r>
            </a:p>
            <a:p>
              <a:pPr algn="ctr"/>
              <a:r>
                <a:rPr lang="it-IT" sz="800">
                  <a:latin typeface="VolvoSans" pitchFamily="2" charset="0"/>
                </a:rPr>
                <a:t>PRESENTAZIONE STAMPA NAZIONALE</a:t>
              </a:r>
            </a:p>
          </p:txBody>
        </p:sp>
        <p:cxnSp>
          <p:nvCxnSpPr>
            <p:cNvPr id="9" name="Connettore 1 8"/>
            <p:cNvCxnSpPr/>
            <p:nvPr/>
          </p:nvCxnSpPr>
          <p:spPr>
            <a:xfrm flipH="1">
              <a:off x="5076308" y="836712"/>
              <a:ext cx="1079253" cy="0"/>
            </a:xfrm>
            <a:prstGeom prst="line">
              <a:avLst/>
            </a:prstGeom>
            <a:ln w="31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ttore 1 9"/>
            <p:cNvCxnSpPr/>
            <p:nvPr/>
          </p:nvCxnSpPr>
          <p:spPr>
            <a:xfrm flipH="1">
              <a:off x="5076308" y="1196753"/>
              <a:ext cx="1150806" cy="0"/>
            </a:xfrm>
            <a:prstGeom prst="line">
              <a:avLst/>
            </a:prstGeom>
            <a:ln w="31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Content Placeholder 5"/>
          <p:cNvSpPr>
            <a:spLocks/>
          </p:cNvSpPr>
          <p:nvPr/>
        </p:nvSpPr>
        <p:spPr bwMode="auto">
          <a:xfrm>
            <a:off x="395288" y="1484313"/>
            <a:ext cx="4176712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381000" indent="-381000"/>
            <a:endParaRPr lang="it-IT">
              <a:latin typeface="VolvoSans" pitchFamily="2" charset="0"/>
            </a:endParaRPr>
          </a:p>
          <a:p>
            <a:pPr marL="381000" indent="-381000">
              <a:buFontTx/>
              <a:buChar char="•"/>
            </a:pPr>
            <a:r>
              <a:rPr lang="it-IT">
                <a:solidFill>
                  <a:srgbClr val="4B4B4B"/>
                </a:solidFill>
                <a:latin typeface="VolvoSans" pitchFamily="2" charset="0"/>
              </a:rPr>
              <a:t>Airbag per il pedone: prima assoluta dell’industria dell’auto</a:t>
            </a:r>
          </a:p>
          <a:p>
            <a:pPr marL="381000" indent="-381000">
              <a:buFontTx/>
              <a:buChar char="•"/>
            </a:pPr>
            <a:endParaRPr lang="it-IT">
              <a:solidFill>
                <a:srgbClr val="4B4B4B"/>
              </a:solidFill>
              <a:latin typeface="VolvoSans" pitchFamily="2" charset="0"/>
            </a:endParaRPr>
          </a:p>
          <a:p>
            <a:pPr marL="381000" indent="-381000">
              <a:buFontTx/>
              <a:buChar char="•"/>
            </a:pPr>
            <a:r>
              <a:rPr lang="it-IT">
                <a:solidFill>
                  <a:srgbClr val="4B4B4B"/>
                </a:solidFill>
                <a:latin typeface="VolvoSans" pitchFamily="2" charset="0"/>
              </a:rPr>
              <a:t>Linee raffinate di forte personalità e carrozzeria compatta due volumi </a:t>
            </a:r>
            <a:r>
              <a:rPr lang="it-IT" i="1">
                <a:solidFill>
                  <a:srgbClr val="4B4B4B"/>
                </a:solidFill>
                <a:latin typeface="VolvoSans" pitchFamily="2" charset="0"/>
              </a:rPr>
              <a:t>hatchback</a:t>
            </a:r>
            <a:r>
              <a:rPr lang="it-IT">
                <a:solidFill>
                  <a:srgbClr val="4B4B4B"/>
                </a:solidFill>
                <a:latin typeface="VolvoSans" pitchFamily="2" charset="0"/>
              </a:rPr>
              <a:t> quattro porte, novità per Volvo</a:t>
            </a:r>
          </a:p>
          <a:p>
            <a:pPr marL="381000" indent="-381000">
              <a:buFontTx/>
              <a:buChar char="•"/>
            </a:pPr>
            <a:endParaRPr lang="it-IT">
              <a:solidFill>
                <a:srgbClr val="4B4B4B"/>
              </a:solidFill>
              <a:latin typeface="VolvoSans" pitchFamily="2" charset="0"/>
            </a:endParaRPr>
          </a:p>
          <a:p>
            <a:pPr marL="381000" indent="-381000">
              <a:buFontTx/>
              <a:buChar char="•"/>
            </a:pPr>
            <a:r>
              <a:rPr lang="it-IT">
                <a:solidFill>
                  <a:srgbClr val="4B4B4B"/>
                </a:solidFill>
                <a:latin typeface="VolvoSans" pitchFamily="2" charset="0"/>
              </a:rPr>
              <a:t>Interni con design innovativo; quadro strumenti interattivo; possibilità di cambiare colore</a:t>
            </a:r>
          </a:p>
          <a:p>
            <a:pPr marL="381000" indent="-381000">
              <a:buFontTx/>
              <a:buChar char="•"/>
            </a:pPr>
            <a:endParaRPr lang="it-IT">
              <a:solidFill>
                <a:srgbClr val="4B4B4B"/>
              </a:solidFill>
              <a:latin typeface="VolvoSans" pitchFamily="2" charset="0"/>
            </a:endParaRPr>
          </a:p>
          <a:p>
            <a:pPr marL="381000" indent="-381000">
              <a:buFontTx/>
              <a:buChar char="•"/>
            </a:pPr>
            <a:r>
              <a:rPr lang="it-IT">
                <a:solidFill>
                  <a:srgbClr val="4B4B4B"/>
                </a:solidFill>
                <a:latin typeface="VolvoSans" pitchFamily="2" charset="0"/>
              </a:rPr>
              <a:t>Emissioni di CO2 da primato di categoria nel segmento C Premium, con 94 gr/Km per la versione D2, 1.6 td da 115 CV</a:t>
            </a:r>
          </a:p>
          <a:p>
            <a:pPr marL="381000" indent="-381000"/>
            <a:endParaRPr lang="it-IT">
              <a:solidFill>
                <a:srgbClr val="4B4B4B"/>
              </a:solidFill>
              <a:latin typeface="VolvoSans" pitchFamily="2" charset="0"/>
            </a:endParaRPr>
          </a:p>
        </p:txBody>
      </p:sp>
      <p:pic>
        <p:nvPicPr>
          <p:cNvPr id="20490" name="Immagine 1" descr="VCC_26037-MedRes-VCC06454.jpg"/>
          <p:cNvPicPr>
            <a:picLocks noChangeAspect="1"/>
          </p:cNvPicPr>
          <p:nvPr/>
        </p:nvPicPr>
        <p:blipFill>
          <a:blip r:embed="rId4"/>
          <a:srcRect t="4491" r="14484" b="9995"/>
          <a:stretch>
            <a:fillRect/>
          </a:stretch>
        </p:blipFill>
        <p:spPr bwMode="auto">
          <a:xfrm>
            <a:off x="4787900" y="3121025"/>
            <a:ext cx="3960813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Immagine 4" descr="VCC_25996-MedRes-VCC06208.jpg"/>
          <p:cNvPicPr>
            <a:picLocks noChangeAspect="1"/>
          </p:cNvPicPr>
          <p:nvPr/>
        </p:nvPicPr>
        <p:blipFill>
          <a:blip r:embed="rId3"/>
          <a:srcRect l="10298" r="10867" b="20459"/>
          <a:stretch>
            <a:fillRect/>
          </a:stretch>
        </p:blipFill>
        <p:spPr bwMode="auto">
          <a:xfrm>
            <a:off x="0" y="-26988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Rectangle 6"/>
          <p:cNvSpPr>
            <a:spLocks noChangeArrowheads="1"/>
          </p:cNvSpPr>
          <p:nvPr/>
        </p:nvSpPr>
        <p:spPr bwMode="auto">
          <a:xfrm>
            <a:off x="-34925" y="371475"/>
            <a:ext cx="9178925" cy="719138"/>
          </a:xfrm>
          <a:prstGeom prst="rect">
            <a:avLst/>
          </a:prstGeom>
          <a:solidFill>
            <a:schemeClr val="bg1">
              <a:alpha val="54901"/>
            </a:schemeClr>
          </a:solidFill>
          <a:ln w="9525">
            <a:noFill/>
            <a:miter lim="800000"/>
            <a:headEnd/>
            <a:tailEnd/>
          </a:ln>
        </p:spPr>
        <p:txBody>
          <a:bodyPr lIns="90000" anchor="b"/>
          <a:lstStyle/>
          <a:p>
            <a:pPr>
              <a:lnSpc>
                <a:spcPct val="70000"/>
              </a:lnSpc>
            </a:pPr>
            <a:r>
              <a:rPr lang="it-IT" sz="4400" dirty="0" smtClean="0">
                <a:solidFill>
                  <a:srgbClr val="383838"/>
                </a:solidFill>
                <a:latin typeface="Volvo Broad" pitchFamily="2" charset="0"/>
              </a:rPr>
              <a:t>   2. VOLVO V40: profilo di missione</a:t>
            </a:r>
            <a:endParaRPr lang="it-IT" sz="4400" dirty="0">
              <a:solidFill>
                <a:srgbClr val="383838"/>
              </a:solidFill>
              <a:latin typeface="Volvo Broad" pitchFamily="2" charset="0"/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7" descr="youmirro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88"/>
            <a:ext cx="9324975" cy="687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Rectangle 6"/>
          <p:cNvSpPr>
            <a:spLocks noChangeArrowheads="1"/>
          </p:cNvSpPr>
          <p:nvPr/>
        </p:nvSpPr>
        <p:spPr bwMode="auto">
          <a:xfrm>
            <a:off x="-34925" y="692150"/>
            <a:ext cx="9359900" cy="719138"/>
          </a:xfrm>
          <a:prstGeom prst="rect">
            <a:avLst/>
          </a:prstGeom>
          <a:solidFill>
            <a:schemeClr val="bg1">
              <a:alpha val="36078"/>
            </a:schemeClr>
          </a:solidFill>
          <a:ln w="9525">
            <a:noFill/>
            <a:miter lim="800000"/>
            <a:headEnd/>
            <a:tailEnd/>
          </a:ln>
        </p:spPr>
        <p:txBody>
          <a:bodyPr lIns="90000" anchor="b"/>
          <a:lstStyle/>
          <a:p>
            <a:pPr>
              <a:lnSpc>
                <a:spcPct val="70000"/>
              </a:lnSpc>
            </a:pPr>
            <a:r>
              <a:rPr lang="sv-SE" sz="4400">
                <a:solidFill>
                  <a:srgbClr val="383838"/>
                </a:solidFill>
                <a:latin typeface="Volvo Broad" pitchFamily="2" charset="0"/>
              </a:rPr>
              <a:t>   VOLVO VISION</a:t>
            </a:r>
            <a:endParaRPr lang="en-US" sz="4400">
              <a:solidFill>
                <a:srgbClr val="383838"/>
              </a:solidFill>
              <a:latin typeface="Volvo Broad" pitchFamily="2" charset="0"/>
            </a:endParaRPr>
          </a:p>
        </p:txBody>
      </p:sp>
      <p:grpSp>
        <p:nvGrpSpPr>
          <p:cNvPr id="23555" name="Gruppo 6"/>
          <p:cNvGrpSpPr>
            <a:grpSpLocks/>
          </p:cNvGrpSpPr>
          <p:nvPr/>
        </p:nvGrpSpPr>
        <p:grpSpPr bwMode="auto">
          <a:xfrm>
            <a:off x="1588" y="1412875"/>
            <a:ext cx="9323387" cy="1655763"/>
            <a:chOff x="1588" y="4867969"/>
            <a:chExt cx="9179782" cy="2059870"/>
          </a:xfrm>
        </p:grpSpPr>
        <p:sp>
          <p:nvSpPr>
            <p:cNvPr id="25" name="Rettangolo 24"/>
            <p:cNvSpPr/>
            <p:nvPr/>
          </p:nvSpPr>
          <p:spPr>
            <a:xfrm>
              <a:off x="1588" y="4867969"/>
              <a:ext cx="9179782" cy="2059870"/>
            </a:xfrm>
            <a:prstGeom prst="rect">
              <a:avLst/>
            </a:prstGeom>
            <a:solidFill>
              <a:srgbClr val="000000">
                <a:alpha val="5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 sz="2000">
                <a:latin typeface="VolvoSans" pitchFamily="2" charset="0"/>
              </a:endParaRPr>
            </a:p>
          </p:txBody>
        </p:sp>
        <p:sp>
          <p:nvSpPr>
            <p:cNvPr id="22537" name="Title 1"/>
            <p:cNvSpPr>
              <a:spLocks/>
            </p:cNvSpPr>
            <p:nvPr/>
          </p:nvSpPr>
          <p:spPr bwMode="auto">
            <a:xfrm>
              <a:off x="366960" y="5145360"/>
              <a:ext cx="8777040" cy="1215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20568" tIns="20568" rIns="20568" bIns="20568" anchor="ctr"/>
            <a:lstStyle/>
            <a:p>
              <a:pPr eaLnBrk="0" hangingPunct="0">
                <a:lnSpc>
                  <a:spcPts val="3538"/>
                </a:lnSpc>
              </a:pPr>
              <a:r>
                <a:rPr lang="en-US" sz="2800">
                  <a:solidFill>
                    <a:schemeClr val="bg1"/>
                  </a:solidFill>
                  <a:latin typeface="VolvoSans" pitchFamily="2" charset="0"/>
                </a:rPr>
                <a:t>To be the world’s most progressive and</a:t>
              </a:r>
            </a:p>
            <a:p>
              <a:pPr eaLnBrk="0" hangingPunct="0">
                <a:lnSpc>
                  <a:spcPts val="3538"/>
                </a:lnSpc>
              </a:pPr>
              <a:r>
                <a:rPr lang="en-US" sz="2800">
                  <a:solidFill>
                    <a:schemeClr val="bg1"/>
                  </a:solidFill>
                  <a:latin typeface="VolvoSans" pitchFamily="2" charset="0"/>
                </a:rPr>
                <a:t>desired luxury automotive brand.</a:t>
              </a:r>
            </a:p>
            <a:p>
              <a:pPr eaLnBrk="0" hangingPunct="0">
                <a:lnSpc>
                  <a:spcPts val="3538"/>
                </a:lnSpc>
              </a:pPr>
              <a:endParaRPr lang="en-US" sz="2800">
                <a:solidFill>
                  <a:schemeClr val="bg1"/>
                </a:solidFill>
                <a:latin typeface="VolvoSans" pitchFamily="2" charset="0"/>
              </a:endParaRPr>
            </a:p>
          </p:txBody>
        </p:sp>
      </p:grpSp>
      <p:sp>
        <p:nvSpPr>
          <p:cNvPr id="22532" name="Rectangle 6"/>
          <p:cNvSpPr>
            <a:spLocks noChangeArrowheads="1"/>
          </p:cNvSpPr>
          <p:nvPr/>
        </p:nvSpPr>
        <p:spPr bwMode="auto">
          <a:xfrm>
            <a:off x="0" y="3141663"/>
            <a:ext cx="9324975" cy="719137"/>
          </a:xfrm>
          <a:prstGeom prst="rect">
            <a:avLst/>
          </a:prstGeom>
          <a:solidFill>
            <a:schemeClr val="bg1">
              <a:alpha val="36078"/>
            </a:schemeClr>
          </a:solidFill>
          <a:ln w="9525">
            <a:noFill/>
            <a:miter lim="800000"/>
            <a:headEnd/>
            <a:tailEnd/>
          </a:ln>
        </p:spPr>
        <p:txBody>
          <a:bodyPr lIns="90000" anchor="b"/>
          <a:lstStyle/>
          <a:p>
            <a:pPr>
              <a:lnSpc>
                <a:spcPct val="70000"/>
              </a:lnSpc>
            </a:pPr>
            <a:r>
              <a:rPr lang="sv-SE" sz="4400">
                <a:solidFill>
                  <a:srgbClr val="383838"/>
                </a:solidFill>
                <a:latin typeface="Volvo Broad" pitchFamily="2" charset="0"/>
              </a:rPr>
              <a:t>   VOLVO mission</a:t>
            </a:r>
            <a:endParaRPr lang="en-US" sz="4400">
              <a:solidFill>
                <a:srgbClr val="383838"/>
              </a:solidFill>
              <a:latin typeface="Volvo Broad" pitchFamily="2" charset="0"/>
            </a:endParaRPr>
          </a:p>
        </p:txBody>
      </p:sp>
      <p:grpSp>
        <p:nvGrpSpPr>
          <p:cNvPr id="23560" name="Gruppo 6"/>
          <p:cNvGrpSpPr>
            <a:grpSpLocks/>
          </p:cNvGrpSpPr>
          <p:nvPr/>
        </p:nvGrpSpPr>
        <p:grpSpPr bwMode="auto">
          <a:xfrm>
            <a:off x="0" y="3860800"/>
            <a:ext cx="9324975" cy="2089150"/>
            <a:chOff x="1588" y="4867969"/>
            <a:chExt cx="9179782" cy="1988840"/>
          </a:xfrm>
        </p:grpSpPr>
        <p:sp>
          <p:nvSpPr>
            <p:cNvPr id="8" name="Rettangolo 7"/>
            <p:cNvSpPr/>
            <p:nvPr/>
          </p:nvSpPr>
          <p:spPr>
            <a:xfrm>
              <a:off x="1588" y="4867969"/>
              <a:ext cx="9179782" cy="1988840"/>
            </a:xfrm>
            <a:prstGeom prst="rect">
              <a:avLst/>
            </a:prstGeom>
            <a:solidFill>
              <a:srgbClr val="000000">
                <a:alpha val="5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 sz="2000">
                <a:latin typeface="VolvoSans" pitchFamily="2" charset="0"/>
              </a:endParaRPr>
            </a:p>
          </p:txBody>
        </p:sp>
        <p:sp>
          <p:nvSpPr>
            <p:cNvPr id="22535" name="Title 1"/>
            <p:cNvSpPr>
              <a:spLocks/>
            </p:cNvSpPr>
            <p:nvPr/>
          </p:nvSpPr>
          <p:spPr bwMode="auto">
            <a:xfrm>
              <a:off x="366960" y="5145360"/>
              <a:ext cx="8777040" cy="1429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20568" tIns="20568" rIns="20568" bIns="20568" anchor="ctr"/>
            <a:lstStyle/>
            <a:p>
              <a:pPr eaLnBrk="0" hangingPunct="0">
                <a:lnSpc>
                  <a:spcPts val="3538"/>
                </a:lnSpc>
              </a:pPr>
              <a:r>
                <a:rPr lang="en-US" sz="2800">
                  <a:solidFill>
                    <a:schemeClr val="bg1"/>
                  </a:solidFill>
                  <a:latin typeface="VolvoSans" pitchFamily="2" charset="0"/>
                </a:rPr>
                <a:t>Our global success will be driven by making life</a:t>
              </a:r>
            </a:p>
            <a:p>
              <a:pPr eaLnBrk="0" hangingPunct="0">
                <a:lnSpc>
                  <a:spcPts val="3538"/>
                </a:lnSpc>
              </a:pPr>
              <a:r>
                <a:rPr lang="en-US" sz="2800">
                  <a:solidFill>
                    <a:schemeClr val="bg1"/>
                  </a:solidFill>
                  <a:latin typeface="VolvoSans" pitchFamily="2" charset="0"/>
                </a:rPr>
                <a:t>less complicated for people, while strengthening</a:t>
              </a:r>
            </a:p>
            <a:p>
              <a:pPr eaLnBrk="0" hangingPunct="0">
                <a:lnSpc>
                  <a:spcPts val="3538"/>
                </a:lnSpc>
              </a:pPr>
              <a:r>
                <a:rPr lang="en-US" sz="2800">
                  <a:solidFill>
                    <a:schemeClr val="bg1"/>
                  </a:solidFill>
                  <a:latin typeface="VolvoSans" pitchFamily="2" charset="0"/>
                </a:rPr>
                <a:t>our commitment to safety and the environment.</a:t>
              </a:r>
            </a:p>
            <a:p>
              <a:pPr eaLnBrk="0" hangingPunct="0">
                <a:lnSpc>
                  <a:spcPts val="3538"/>
                </a:lnSpc>
              </a:pPr>
              <a:endParaRPr lang="en-US" sz="2800">
                <a:solidFill>
                  <a:schemeClr val="bg1"/>
                </a:solidFill>
                <a:latin typeface="VolvoSans" pitchFamily="2" charset="0"/>
              </a:endParaRPr>
            </a:p>
          </p:txBody>
        </p:sp>
      </p:grp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Bildobjekt 9" descr="VCC_25931-Original-VCC0637917"/>
          <p:cNvPicPr>
            <a:picLocks noChangeAspect="1"/>
          </p:cNvPicPr>
          <p:nvPr/>
        </p:nvPicPr>
        <p:blipFill>
          <a:blip r:embed="rId3"/>
          <a:srcRect r="6963"/>
          <a:stretch>
            <a:fillRect/>
          </a:stretch>
        </p:blipFill>
        <p:spPr bwMode="auto">
          <a:xfrm>
            <a:off x="0" y="0"/>
            <a:ext cx="9144000" cy="688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Rectangle 6"/>
          <p:cNvSpPr>
            <a:spLocks noChangeArrowheads="1"/>
          </p:cNvSpPr>
          <p:nvPr/>
        </p:nvSpPr>
        <p:spPr bwMode="auto">
          <a:xfrm>
            <a:off x="-34925" y="371475"/>
            <a:ext cx="9178925" cy="719138"/>
          </a:xfrm>
          <a:prstGeom prst="rect">
            <a:avLst/>
          </a:prstGeom>
          <a:solidFill>
            <a:schemeClr val="bg1">
              <a:alpha val="41960"/>
            </a:schemeClr>
          </a:solidFill>
          <a:ln w="9525">
            <a:noFill/>
            <a:miter lim="800000"/>
            <a:headEnd/>
            <a:tailEnd/>
          </a:ln>
        </p:spPr>
        <p:txBody>
          <a:bodyPr lIns="90000" anchor="b"/>
          <a:lstStyle/>
          <a:p>
            <a:pPr>
              <a:lnSpc>
                <a:spcPct val="70000"/>
              </a:lnSpc>
            </a:pPr>
            <a:r>
              <a:rPr lang="sv-SE" sz="4400">
                <a:solidFill>
                  <a:srgbClr val="383838"/>
                </a:solidFill>
                <a:latin typeface="Volvo Broad" pitchFamily="2" charset="0"/>
              </a:rPr>
              <a:t>   VOLVO brand essence</a:t>
            </a:r>
            <a:endParaRPr lang="en-US" sz="4400">
              <a:solidFill>
                <a:srgbClr val="383838"/>
              </a:solidFill>
              <a:latin typeface="Volvo Broad" pitchFamily="2" charset="0"/>
            </a:endParaRPr>
          </a:p>
        </p:txBody>
      </p:sp>
      <p:sp>
        <p:nvSpPr>
          <p:cNvPr id="21" name="Rettangolo 20"/>
          <p:cNvSpPr/>
          <p:nvPr/>
        </p:nvSpPr>
        <p:spPr>
          <a:xfrm>
            <a:off x="1588" y="4867275"/>
            <a:ext cx="9180512" cy="2016125"/>
          </a:xfrm>
          <a:prstGeom prst="rect">
            <a:avLst/>
          </a:prstGeom>
          <a:solidFill>
            <a:srgbClr val="0000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000">
              <a:latin typeface="VolvoSans" pitchFamily="2" charset="0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idx="4294967295"/>
          </p:nvPr>
        </p:nvSpPr>
        <p:spPr>
          <a:xfrm>
            <a:off x="0" y="4868863"/>
            <a:ext cx="9180513" cy="1728787"/>
          </a:xfrm>
        </p:spPr>
        <p:txBody>
          <a:bodyPr lIns="20567" tIns="20567" rIns="20567" bIns="20567"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400" dirty="0" smtClean="0">
                <a:solidFill>
                  <a:schemeClr val="bg1"/>
                </a:solidFill>
                <a:latin typeface="VolvoSans" pitchFamily="2" charset="0"/>
                <a:ea typeface="+mj-ea"/>
                <a:cs typeface="+mj-cs"/>
              </a:rPr>
              <a:t/>
            </a:r>
            <a:br>
              <a:rPr lang="en-US" sz="2400" dirty="0" smtClean="0">
                <a:solidFill>
                  <a:schemeClr val="bg1"/>
                </a:solidFill>
                <a:latin typeface="VolvoSans" pitchFamily="2" charset="0"/>
                <a:ea typeface="+mj-ea"/>
                <a:cs typeface="+mj-cs"/>
              </a:rPr>
            </a:br>
            <a:r>
              <a:rPr lang="sv-SE" dirty="0" smtClean="0">
                <a:solidFill>
                  <a:schemeClr val="bg1"/>
                </a:solidFill>
                <a:latin typeface="Volvo Broad" pitchFamily="2" charset="0"/>
                <a:ea typeface="+mj-ea"/>
                <a:cs typeface="+mj-cs"/>
              </a:rPr>
              <a:t>DESIGNED AROUND YOU</a:t>
            </a:r>
            <a:br>
              <a:rPr lang="sv-SE" dirty="0" smtClean="0">
                <a:solidFill>
                  <a:schemeClr val="bg1"/>
                </a:solidFill>
                <a:latin typeface="Volvo Broad" pitchFamily="2" charset="0"/>
                <a:ea typeface="+mj-ea"/>
                <a:cs typeface="+mj-cs"/>
              </a:rPr>
            </a:br>
            <a:r>
              <a:rPr lang="sv-SE" sz="2800" dirty="0" smtClean="0">
                <a:solidFill>
                  <a:srgbClr val="FFFFFF"/>
                </a:solidFill>
                <a:latin typeface="VolvoSans" pitchFamily="2" charset="0"/>
                <a:ea typeface="+mj-ea"/>
                <a:cs typeface="+mj-cs"/>
              </a:rPr>
              <a:t/>
            </a:r>
            <a:br>
              <a:rPr lang="sv-SE" sz="2800" dirty="0" smtClean="0">
                <a:solidFill>
                  <a:srgbClr val="FFFFFF"/>
                </a:solidFill>
                <a:latin typeface="VolvoSans" pitchFamily="2" charset="0"/>
                <a:ea typeface="+mj-ea"/>
                <a:cs typeface="+mj-cs"/>
              </a:rPr>
            </a:br>
            <a:r>
              <a:rPr lang="sv-SE" sz="3100" dirty="0" smtClean="0">
                <a:solidFill>
                  <a:srgbClr val="FFFFFF"/>
                </a:solidFill>
                <a:latin typeface="VolvoSans" pitchFamily="2" charset="0"/>
                <a:ea typeface="+mj-ea"/>
                <a:cs typeface="+mj-cs"/>
              </a:rPr>
              <a:t>Volvo Creates Scandinavian Luxury Cars </a:t>
            </a:r>
            <a:br>
              <a:rPr lang="sv-SE" sz="3100" dirty="0" smtClean="0">
                <a:solidFill>
                  <a:srgbClr val="FFFFFF"/>
                </a:solidFill>
                <a:latin typeface="VolvoSans" pitchFamily="2" charset="0"/>
                <a:ea typeface="+mj-ea"/>
                <a:cs typeface="+mj-cs"/>
              </a:rPr>
            </a:br>
            <a:r>
              <a:rPr lang="sv-SE" sz="3100" dirty="0" smtClean="0">
                <a:solidFill>
                  <a:srgbClr val="FFFFFF"/>
                </a:solidFill>
                <a:latin typeface="VolvoSans" pitchFamily="2" charset="0"/>
                <a:ea typeface="+mj-ea"/>
                <a:cs typeface="+mj-cs"/>
              </a:rPr>
              <a:t>that Understand People</a:t>
            </a:r>
            <a:r>
              <a:rPr lang="sv-SE" sz="3100" dirty="0" smtClean="0">
                <a:solidFill>
                  <a:srgbClr val="DCC38F"/>
                </a:solidFill>
                <a:latin typeface="VolvoSans" pitchFamily="2" charset="0"/>
                <a:ea typeface="+mj-ea"/>
                <a:cs typeface="+mj-cs"/>
              </a:rPr>
              <a:t/>
            </a:r>
            <a:br>
              <a:rPr lang="sv-SE" sz="3100" dirty="0" smtClean="0">
                <a:solidFill>
                  <a:srgbClr val="DCC38F"/>
                </a:solidFill>
                <a:latin typeface="VolvoSans" pitchFamily="2" charset="0"/>
                <a:ea typeface="+mj-ea"/>
                <a:cs typeface="+mj-cs"/>
              </a:rPr>
            </a:br>
            <a:endParaRPr lang="en-US" sz="3100" dirty="0" smtClean="0">
              <a:solidFill>
                <a:srgbClr val="DCC38F"/>
              </a:solidFill>
              <a:latin typeface="VolvoSans" pitchFamily="2" charset="0"/>
              <a:ea typeface="+mj-ea"/>
              <a:cs typeface="+mj-cs"/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/>
          <p:cNvPicPr>
            <a:picLocks noChangeAspect="1"/>
          </p:cNvPicPr>
          <p:nvPr/>
        </p:nvPicPr>
        <p:blipFill>
          <a:blip r:embed="rId3"/>
          <a:srcRect l="7945" t="12263" r="17348" b="1512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Rectangle 6"/>
          <p:cNvSpPr>
            <a:spLocks noChangeArrowheads="1"/>
          </p:cNvSpPr>
          <p:nvPr/>
        </p:nvSpPr>
        <p:spPr bwMode="auto">
          <a:xfrm>
            <a:off x="0" y="404664"/>
            <a:ext cx="9178925" cy="719138"/>
          </a:xfrm>
          <a:prstGeom prst="rect">
            <a:avLst/>
          </a:prstGeom>
          <a:solidFill>
            <a:schemeClr val="bg1">
              <a:alpha val="54901"/>
            </a:schemeClr>
          </a:solidFill>
          <a:ln w="9525">
            <a:noFill/>
            <a:miter lim="800000"/>
            <a:headEnd/>
            <a:tailEnd/>
          </a:ln>
        </p:spPr>
        <p:txBody>
          <a:bodyPr lIns="90000" anchor="b"/>
          <a:lstStyle/>
          <a:p>
            <a:pPr>
              <a:lnSpc>
                <a:spcPct val="70000"/>
              </a:lnSpc>
            </a:pPr>
            <a:r>
              <a:rPr lang="sv-SE" sz="3400" dirty="0">
                <a:solidFill>
                  <a:srgbClr val="383838"/>
                </a:solidFill>
                <a:latin typeface="Volvo Broad" pitchFamily="2" charset="0"/>
              </a:rPr>
              <a:t>   NUOVA VOLVO </a:t>
            </a:r>
            <a:r>
              <a:rPr lang="sv-SE" sz="3400" dirty="0" smtClean="0">
                <a:solidFill>
                  <a:srgbClr val="383838"/>
                </a:solidFill>
                <a:latin typeface="Volvo Broad" pitchFamily="2" charset="0"/>
              </a:rPr>
              <a:t>V40</a:t>
            </a:r>
            <a:r>
              <a:rPr lang="sv-SE" sz="3400" dirty="0">
                <a:solidFill>
                  <a:srgbClr val="383838"/>
                </a:solidFill>
                <a:latin typeface="Volvo Broad" pitchFamily="2" charset="0"/>
              </a:rPr>
              <a:t>, </a:t>
            </a:r>
            <a:r>
              <a:rPr lang="sv-SE" sz="3400" dirty="0" err="1">
                <a:solidFill>
                  <a:srgbClr val="383838"/>
                </a:solidFill>
                <a:latin typeface="Volvo Broad" pitchFamily="2" charset="0"/>
              </a:rPr>
              <a:t>designed</a:t>
            </a:r>
            <a:r>
              <a:rPr lang="sv-SE" sz="3400" dirty="0">
                <a:solidFill>
                  <a:srgbClr val="383838"/>
                </a:solidFill>
                <a:latin typeface="Volvo Broad" pitchFamily="2" charset="0"/>
              </a:rPr>
              <a:t> </a:t>
            </a:r>
            <a:r>
              <a:rPr lang="sv-SE" sz="3400" dirty="0" err="1">
                <a:solidFill>
                  <a:srgbClr val="383838"/>
                </a:solidFill>
                <a:latin typeface="Volvo Broad" pitchFamily="2" charset="0"/>
              </a:rPr>
              <a:t>around</a:t>
            </a:r>
            <a:r>
              <a:rPr lang="sv-SE" sz="3400" dirty="0">
                <a:solidFill>
                  <a:srgbClr val="383838"/>
                </a:solidFill>
                <a:latin typeface="Volvo Broad" pitchFamily="2" charset="0"/>
              </a:rPr>
              <a:t> </a:t>
            </a:r>
            <a:r>
              <a:rPr lang="sv-SE" sz="3400" dirty="0" err="1">
                <a:solidFill>
                  <a:srgbClr val="383838"/>
                </a:solidFill>
                <a:latin typeface="Volvo Broad" pitchFamily="2" charset="0"/>
              </a:rPr>
              <a:t>you</a:t>
            </a:r>
            <a:endParaRPr lang="en-US" sz="3400" dirty="0">
              <a:solidFill>
                <a:srgbClr val="383838"/>
              </a:solidFill>
              <a:latin typeface="Volvo Broad" pitchFamily="2" charset="0"/>
            </a:endParaRPr>
          </a:p>
        </p:txBody>
      </p:sp>
      <p:sp>
        <p:nvSpPr>
          <p:cNvPr id="5" name="AutoShape 7"/>
          <p:cNvSpPr>
            <a:spLocks noChangeArrowheads="1"/>
          </p:cNvSpPr>
          <p:nvPr/>
        </p:nvSpPr>
        <p:spPr bwMode="auto">
          <a:xfrm>
            <a:off x="4787900" y="3225800"/>
            <a:ext cx="2808288" cy="971550"/>
          </a:xfrm>
          <a:prstGeom prst="roundRect">
            <a:avLst>
              <a:gd name="adj" fmla="val 16667"/>
            </a:avLst>
          </a:prstGeom>
          <a:solidFill>
            <a:srgbClr val="002A4A">
              <a:alpha val="76077"/>
            </a:srgbClr>
          </a:solidFill>
          <a:ln w="9525">
            <a:noFill/>
            <a:round/>
            <a:headEnd/>
            <a:tailEnd/>
          </a:ln>
        </p:spPr>
        <p:txBody>
          <a:bodyPr wrap="none" lIns="77953" tIns="38976" rIns="77953" bIns="38976" anchor="ctr"/>
          <a:lstStyle/>
          <a:p>
            <a:r>
              <a:rPr lang="en-US" sz="2800" b="1">
                <a:solidFill>
                  <a:srgbClr val="FFFFFF"/>
                </a:solidFill>
                <a:latin typeface="Volvo Sans Pro" pitchFamily="34" charset="0"/>
                <a:ea typeface="Arial Unicode MS" pitchFamily="34" charset="-128"/>
                <a:cs typeface="Arial Unicode MS" pitchFamily="34" charset="-128"/>
              </a:rPr>
              <a:t>Indulges You</a:t>
            </a:r>
          </a:p>
          <a:p>
            <a:r>
              <a:rPr lang="en-US" sz="1100" b="1" i="1">
                <a:solidFill>
                  <a:srgbClr val="D9D9D9"/>
                </a:solidFill>
                <a:latin typeface="Volvo Sans Pro" pitchFamily="34" charset="0"/>
                <a:ea typeface="Arial Unicode MS" pitchFamily="34" charset="-128"/>
                <a:cs typeface="Arial Unicode MS" pitchFamily="34" charset="-128"/>
              </a:rPr>
              <a:t>Ti</a:t>
            </a:r>
            <a:r>
              <a:rPr lang="en-US" sz="1100" i="1">
                <a:solidFill>
                  <a:srgbClr val="D9D9D9"/>
                </a:solidFill>
                <a:latin typeface="Volvo Sans Pro" pitchFamily="34" charset="0"/>
                <a:ea typeface="Arial Unicode MS" pitchFamily="34" charset="-128"/>
                <a:cs typeface="Arial Unicode MS" pitchFamily="34" charset="-128"/>
              </a:rPr>
              <a:t> fa sentire speciale</a:t>
            </a: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5483225" y="4379913"/>
            <a:ext cx="2808288" cy="968375"/>
          </a:xfrm>
          <a:prstGeom prst="roundRect">
            <a:avLst>
              <a:gd name="adj" fmla="val 16667"/>
            </a:avLst>
          </a:prstGeom>
          <a:solidFill>
            <a:srgbClr val="002A4A">
              <a:alpha val="76077"/>
            </a:srgbClr>
          </a:solidFill>
          <a:ln w="9525">
            <a:noFill/>
            <a:round/>
            <a:headEnd/>
            <a:tailEnd/>
          </a:ln>
        </p:spPr>
        <p:txBody>
          <a:bodyPr wrap="none" lIns="77953" tIns="38976" rIns="77953" bIns="38976" anchor="ctr"/>
          <a:lstStyle/>
          <a:p>
            <a:r>
              <a:rPr lang="en-US" sz="2800" b="1">
                <a:solidFill>
                  <a:srgbClr val="FFFFFF"/>
                </a:solidFill>
                <a:latin typeface="Volvo Sans Pro" pitchFamily="34" charset="0"/>
                <a:ea typeface="Arial Unicode MS" pitchFamily="34" charset="-128"/>
                <a:cs typeface="Arial Unicode MS" pitchFamily="34" charset="-128"/>
              </a:rPr>
              <a:t>Supports You</a:t>
            </a:r>
          </a:p>
          <a:p>
            <a:r>
              <a:rPr lang="en-US" sz="1100" b="1" i="1">
                <a:solidFill>
                  <a:srgbClr val="D9D9D9"/>
                </a:solidFill>
                <a:latin typeface="Volvo Sans Pro" pitchFamily="34" charset="0"/>
                <a:ea typeface="Arial Unicode MS" pitchFamily="34" charset="-128"/>
                <a:cs typeface="Arial Unicode MS" pitchFamily="34" charset="-128"/>
              </a:rPr>
              <a:t>T</a:t>
            </a:r>
            <a:r>
              <a:rPr lang="en-GB" sz="1100" b="1" i="1">
                <a:solidFill>
                  <a:srgbClr val="D9D9D9"/>
                </a:solidFill>
                <a:latin typeface="Volvo Sans Pro" pitchFamily="34" charset="0"/>
                <a:ea typeface="Arial Unicode MS" pitchFamily="34" charset="-128"/>
                <a:cs typeface="Arial Unicode MS" pitchFamily="34" charset="-128"/>
              </a:rPr>
              <a:t>i</a:t>
            </a:r>
            <a:r>
              <a:rPr lang="en-GB" sz="1100" i="1">
                <a:solidFill>
                  <a:srgbClr val="D9D9D9"/>
                </a:solidFill>
                <a:latin typeface="Volvo Sans Pro" pitchFamily="34" charset="0"/>
                <a:ea typeface="Arial Unicode MS" pitchFamily="34" charset="-128"/>
                <a:cs typeface="Arial Unicode MS" pitchFamily="34" charset="-128"/>
              </a:rPr>
              <a:t> rende la vita più facile</a:t>
            </a: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4356100" y="2074863"/>
            <a:ext cx="2808288" cy="971550"/>
          </a:xfrm>
          <a:prstGeom prst="roundRect">
            <a:avLst>
              <a:gd name="adj" fmla="val 16667"/>
            </a:avLst>
          </a:prstGeom>
          <a:solidFill>
            <a:srgbClr val="002A4A">
              <a:alpha val="76077"/>
            </a:srgbClr>
          </a:solidFill>
          <a:ln w="9525">
            <a:noFill/>
            <a:round/>
            <a:headEnd/>
            <a:tailEnd/>
          </a:ln>
        </p:spPr>
        <p:txBody>
          <a:bodyPr wrap="none" lIns="77953" tIns="38976" rIns="77953" bIns="38976" anchor="ctr"/>
          <a:lstStyle/>
          <a:p>
            <a:r>
              <a:rPr lang="en-US" sz="2800" b="1">
                <a:solidFill>
                  <a:srgbClr val="FFFFFF"/>
                </a:solidFill>
                <a:latin typeface="Volvo Sans Pro" pitchFamily="34" charset="0"/>
                <a:ea typeface="Arial Unicode MS" pitchFamily="34" charset="-128"/>
                <a:cs typeface="Arial Unicode MS" pitchFamily="34" charset="-128"/>
              </a:rPr>
              <a:t>Inspires You</a:t>
            </a:r>
          </a:p>
          <a:p>
            <a:r>
              <a:rPr lang="en-US" sz="1100" b="1" i="1">
                <a:solidFill>
                  <a:srgbClr val="D9D9D9"/>
                </a:solidFill>
                <a:latin typeface="Volvo Sans Pro" pitchFamily="34" charset="0"/>
                <a:ea typeface="Arial Unicode MS" pitchFamily="34" charset="-128"/>
                <a:cs typeface="Arial Unicode MS" pitchFamily="34" charset="-128"/>
              </a:rPr>
              <a:t>T</a:t>
            </a:r>
            <a:r>
              <a:rPr lang="en-GB" sz="1100" b="1" i="1">
                <a:solidFill>
                  <a:srgbClr val="D9D9D9"/>
                </a:solidFill>
                <a:latin typeface="Volvo Sans Pro" pitchFamily="34" charset="0"/>
                <a:ea typeface="Arial Unicode MS" pitchFamily="34" charset="-128"/>
                <a:cs typeface="Arial Unicode MS" pitchFamily="34" charset="-128"/>
              </a:rPr>
              <a:t>i</a:t>
            </a:r>
            <a:r>
              <a:rPr lang="en-GB" sz="1100" i="1">
                <a:solidFill>
                  <a:srgbClr val="D9D9D9"/>
                </a:solidFill>
                <a:latin typeface="Volvo Sans Pro" pitchFamily="34" charset="0"/>
                <a:ea typeface="Arial Unicode MS" pitchFamily="34" charset="-128"/>
                <a:cs typeface="Arial Unicode MS" pitchFamily="34" charset="-128"/>
              </a:rPr>
              <a:t> mette di buon umore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Bildobjekt 2" descr="03 Richard Monturo header.png"/>
          <p:cNvPicPr preferRelativeResize="0">
            <a:picLocks noChangeAspect="1"/>
          </p:cNvPicPr>
          <p:nvPr/>
        </p:nvPicPr>
        <p:blipFill>
          <a:blip r:embed="rId3"/>
          <a:srcRect l="3288" t="4166" r="86113" b="77805"/>
          <a:stretch>
            <a:fillRect/>
          </a:stretch>
        </p:blipFill>
        <p:spPr bwMode="auto">
          <a:xfrm>
            <a:off x="7956550" y="260350"/>
            <a:ext cx="935038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TextBox 13"/>
          <p:cNvSpPr txBox="1">
            <a:spLocks noChangeArrowheads="1"/>
          </p:cNvSpPr>
          <p:nvPr/>
        </p:nvSpPr>
        <p:spPr bwMode="auto">
          <a:xfrm>
            <a:off x="298450" y="327025"/>
            <a:ext cx="66992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dirty="0" err="1">
                <a:solidFill>
                  <a:srgbClr val="4B4B4B"/>
                </a:solidFill>
                <a:latin typeface="Volvo Broad" pitchFamily="2" charset="0"/>
              </a:rPr>
              <a:t>Ruolo</a:t>
            </a:r>
            <a:r>
              <a:rPr lang="en-US" sz="4000" dirty="0">
                <a:solidFill>
                  <a:srgbClr val="4B4B4B"/>
                </a:solidFill>
                <a:latin typeface="Volvo Broad" pitchFamily="2" charset="0"/>
              </a:rPr>
              <a:t> </a:t>
            </a:r>
            <a:r>
              <a:rPr lang="en-US" sz="4000" dirty="0" err="1">
                <a:solidFill>
                  <a:srgbClr val="4B4B4B"/>
                </a:solidFill>
                <a:latin typeface="Volvo Broad" pitchFamily="2" charset="0"/>
              </a:rPr>
              <a:t>nella</a:t>
            </a:r>
            <a:r>
              <a:rPr lang="en-US" sz="4000" dirty="0">
                <a:solidFill>
                  <a:srgbClr val="4B4B4B"/>
                </a:solidFill>
                <a:latin typeface="Volvo Broad" pitchFamily="2" charset="0"/>
              </a:rPr>
              <a:t> gamma </a:t>
            </a:r>
          </a:p>
        </p:txBody>
      </p:sp>
      <p:cxnSp>
        <p:nvCxnSpPr>
          <p:cNvPr id="21" name="Connettore 1 20"/>
          <p:cNvCxnSpPr/>
          <p:nvPr/>
        </p:nvCxnSpPr>
        <p:spPr>
          <a:xfrm>
            <a:off x="439738" y="6543675"/>
            <a:ext cx="8308975" cy="0"/>
          </a:xfrm>
          <a:prstGeom prst="line">
            <a:avLst/>
          </a:prstGeom>
          <a:ln w="12700">
            <a:solidFill>
              <a:srgbClr val="4B4B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724" name="Gruppo 6"/>
          <p:cNvGrpSpPr>
            <a:grpSpLocks/>
          </p:cNvGrpSpPr>
          <p:nvPr/>
        </p:nvGrpSpPr>
        <p:grpSpPr bwMode="auto">
          <a:xfrm>
            <a:off x="7380288" y="1268413"/>
            <a:ext cx="1439862" cy="458787"/>
            <a:chOff x="4760284" y="836712"/>
            <a:chExt cx="1802729" cy="382543"/>
          </a:xfrm>
        </p:grpSpPr>
        <p:sp>
          <p:nvSpPr>
            <p:cNvPr id="30726" name="CasellaDiTesto 7"/>
            <p:cNvSpPr txBox="1">
              <a:spLocks noChangeArrowheads="1"/>
            </p:cNvSpPr>
            <p:nvPr/>
          </p:nvSpPr>
          <p:spPr bwMode="auto">
            <a:xfrm>
              <a:off x="4760284" y="836712"/>
              <a:ext cx="1802729" cy="3825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it-IT" sz="800">
                  <a:latin typeface="VolvoSans" pitchFamily="2" charset="0"/>
                </a:rPr>
                <a:t>NUOVA VOLVO V40 </a:t>
              </a:r>
            </a:p>
            <a:p>
              <a:pPr algn="ctr"/>
              <a:r>
                <a:rPr lang="it-IT" sz="800">
                  <a:latin typeface="VolvoSans" pitchFamily="2" charset="0"/>
                </a:rPr>
                <a:t>PRESENTAZIONE STAMPA NAZIONALE</a:t>
              </a:r>
            </a:p>
          </p:txBody>
        </p:sp>
        <p:cxnSp>
          <p:nvCxnSpPr>
            <p:cNvPr id="9" name="Connettore 1 8"/>
            <p:cNvCxnSpPr/>
            <p:nvPr/>
          </p:nvCxnSpPr>
          <p:spPr>
            <a:xfrm flipH="1">
              <a:off x="5076308" y="836712"/>
              <a:ext cx="1079253" cy="0"/>
            </a:xfrm>
            <a:prstGeom prst="line">
              <a:avLst/>
            </a:prstGeom>
            <a:ln w="31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ttore 1 9"/>
            <p:cNvCxnSpPr/>
            <p:nvPr/>
          </p:nvCxnSpPr>
          <p:spPr>
            <a:xfrm flipH="1">
              <a:off x="5076308" y="1196753"/>
              <a:ext cx="1150806" cy="0"/>
            </a:xfrm>
            <a:prstGeom prst="line">
              <a:avLst/>
            </a:prstGeom>
            <a:ln w="31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Content Placeholder 5"/>
          <p:cNvSpPr>
            <a:spLocks/>
          </p:cNvSpPr>
          <p:nvPr/>
        </p:nvSpPr>
        <p:spPr bwMode="auto">
          <a:xfrm>
            <a:off x="468313" y="1700213"/>
            <a:ext cx="7920037" cy="446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381000" indent="-381000">
              <a:buFontTx/>
              <a:buChar char="•"/>
            </a:pPr>
            <a:r>
              <a:rPr lang="it-IT">
                <a:solidFill>
                  <a:srgbClr val="4B4B4B"/>
                </a:solidFill>
                <a:latin typeface="VolvoSans" pitchFamily="2" charset="0"/>
              </a:rPr>
              <a:t>Applicazione compiuta e perfetto esempio della moderna filosofia costruttiva Volvo</a:t>
            </a:r>
          </a:p>
          <a:p>
            <a:pPr marL="381000" indent="-381000">
              <a:buFontTx/>
              <a:buChar char="•"/>
            </a:pPr>
            <a:endParaRPr lang="it-IT">
              <a:solidFill>
                <a:srgbClr val="4B4B4B"/>
              </a:solidFill>
              <a:latin typeface="VolvoSans" pitchFamily="2" charset="0"/>
            </a:endParaRPr>
          </a:p>
          <a:p>
            <a:pPr marL="381000" indent="-381000">
              <a:buFontTx/>
              <a:buChar char="•"/>
            </a:pPr>
            <a:r>
              <a:rPr lang="it-IT" i="1">
                <a:solidFill>
                  <a:srgbClr val="4B4B4B"/>
                </a:solidFill>
                <a:latin typeface="VolvoSans" pitchFamily="2" charset="0"/>
              </a:rPr>
              <a:t>State-of-the-art</a:t>
            </a:r>
            <a:r>
              <a:rPr lang="it-IT">
                <a:solidFill>
                  <a:srgbClr val="4B4B4B"/>
                </a:solidFill>
                <a:latin typeface="VolvoSans" pitchFamily="2" charset="0"/>
              </a:rPr>
              <a:t> per quanto riguarda qualità e Sicurezza</a:t>
            </a:r>
          </a:p>
          <a:p>
            <a:pPr marL="381000" indent="-381000"/>
            <a:endParaRPr lang="it-IT">
              <a:solidFill>
                <a:srgbClr val="4B4B4B"/>
              </a:solidFill>
              <a:latin typeface="VolvoSans" pitchFamily="2" charset="0"/>
            </a:endParaRPr>
          </a:p>
          <a:p>
            <a:pPr marL="381000" indent="-381000">
              <a:buFontTx/>
              <a:buChar char="•"/>
            </a:pPr>
            <a:r>
              <a:rPr lang="it-IT">
                <a:solidFill>
                  <a:srgbClr val="4B4B4B"/>
                </a:solidFill>
                <a:latin typeface="VolvoSans" pitchFamily="2" charset="0"/>
              </a:rPr>
              <a:t>Chiamata ad ampliare l’offerta Volvo verso un pubblico nuovo, più giovane e con una componente femminile più marcata</a:t>
            </a:r>
          </a:p>
          <a:p>
            <a:pPr marL="381000" indent="-381000">
              <a:buFontTx/>
              <a:buChar char="•"/>
            </a:pPr>
            <a:endParaRPr lang="it-IT">
              <a:solidFill>
                <a:srgbClr val="4B4B4B"/>
              </a:solidFill>
              <a:latin typeface="VolvoSans" pitchFamily="2" charset="0"/>
            </a:endParaRPr>
          </a:p>
          <a:p>
            <a:pPr marL="381000" indent="-381000">
              <a:buFontTx/>
              <a:buChar char="•"/>
            </a:pPr>
            <a:r>
              <a:rPr lang="it-IT">
                <a:solidFill>
                  <a:srgbClr val="4B4B4B"/>
                </a:solidFill>
                <a:latin typeface="VolvoSans" pitchFamily="2" charset="0"/>
              </a:rPr>
              <a:t>Modello di accesso alla gamma e al mondo Volvo anche per un pubblico di </a:t>
            </a:r>
            <a:r>
              <a:rPr lang="it-IT" i="1">
                <a:solidFill>
                  <a:srgbClr val="4B4B4B"/>
                </a:solidFill>
                <a:latin typeface="VolvoSans" pitchFamily="2" charset="0"/>
              </a:rPr>
              <a:t>upgraders</a:t>
            </a:r>
          </a:p>
          <a:p>
            <a:pPr marL="381000" indent="-381000"/>
            <a:endParaRPr lang="it-IT">
              <a:solidFill>
                <a:srgbClr val="4B4B4B"/>
              </a:solidFill>
              <a:latin typeface="VolvoSans" pitchFamily="2" charset="0"/>
            </a:endParaRPr>
          </a:p>
          <a:p>
            <a:pPr marL="381000" indent="-381000">
              <a:buFontTx/>
              <a:buChar char="•"/>
            </a:pPr>
            <a:r>
              <a:rPr lang="it-IT">
                <a:solidFill>
                  <a:srgbClr val="4B4B4B"/>
                </a:solidFill>
                <a:latin typeface="VolvoSans" pitchFamily="2" charset="0"/>
              </a:rPr>
              <a:t>Elemento di partenza della famiglia delle “piccole” che costituisce la base della proposta di prodotto Volvo</a:t>
            </a:r>
          </a:p>
          <a:p>
            <a:pPr marL="381000" indent="-381000">
              <a:buFontTx/>
              <a:buChar char="•"/>
            </a:pPr>
            <a:endParaRPr lang="it-IT">
              <a:solidFill>
                <a:srgbClr val="4B4B4B"/>
              </a:solidFill>
              <a:latin typeface="VolvoSans" pitchFamily="2" charset="0"/>
            </a:endParaRPr>
          </a:p>
          <a:p>
            <a:pPr marL="381000" indent="-381000">
              <a:buFontTx/>
              <a:buChar char="•"/>
            </a:pPr>
            <a:r>
              <a:rPr lang="it-IT">
                <a:solidFill>
                  <a:srgbClr val="4B4B4B"/>
                </a:solidFill>
                <a:latin typeface="VolvoSans" pitchFamily="2" charset="0"/>
              </a:rPr>
              <a:t>Ingresso di Volvo in un segmento nuovo (C </a:t>
            </a:r>
            <a:r>
              <a:rPr lang="it-IT" i="1">
                <a:solidFill>
                  <a:srgbClr val="4B4B4B"/>
                </a:solidFill>
                <a:latin typeface="VolvoSans" pitchFamily="2" charset="0"/>
              </a:rPr>
              <a:t>Premium</a:t>
            </a:r>
            <a:r>
              <a:rPr lang="it-IT">
                <a:solidFill>
                  <a:srgbClr val="4B4B4B"/>
                </a:solidFill>
                <a:latin typeface="VolvoSans" pitchFamily="2" charset="0"/>
              </a:rPr>
              <a:t> con modello quattro porte)</a:t>
            </a:r>
            <a:endParaRPr lang="it-IT" i="1">
              <a:solidFill>
                <a:srgbClr val="4B4B4B"/>
              </a:solidFill>
              <a:latin typeface="VolvoSans" pitchFamily="2" charset="0"/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Bildobjekt 2" descr="03 Richard Monturo header.png"/>
          <p:cNvPicPr preferRelativeResize="0">
            <a:picLocks noChangeAspect="1"/>
          </p:cNvPicPr>
          <p:nvPr/>
        </p:nvPicPr>
        <p:blipFill>
          <a:blip r:embed="rId3"/>
          <a:srcRect l="3288" t="4166" r="86113" b="77805"/>
          <a:stretch>
            <a:fillRect/>
          </a:stretch>
        </p:blipFill>
        <p:spPr bwMode="auto">
          <a:xfrm>
            <a:off x="7956550" y="260350"/>
            <a:ext cx="935038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0" name="TextBox 13"/>
          <p:cNvSpPr txBox="1">
            <a:spLocks noChangeArrowheads="1"/>
          </p:cNvSpPr>
          <p:nvPr/>
        </p:nvSpPr>
        <p:spPr bwMode="auto">
          <a:xfrm>
            <a:off x="298450" y="327025"/>
            <a:ext cx="669925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dirty="0">
                <a:solidFill>
                  <a:srgbClr val="4B4B4B"/>
                </a:solidFill>
                <a:latin typeface="Volvo Broad" pitchFamily="2" charset="0"/>
              </a:rPr>
              <a:t>CASE AUTOMOBILISTICHE NEL SEGMENTO C</a:t>
            </a:r>
          </a:p>
        </p:txBody>
      </p:sp>
      <p:pic>
        <p:nvPicPr>
          <p:cNvPr id="8" name="Picture 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633" b="-2"/>
          <a:stretch>
            <a:fillRect/>
          </a:stretch>
        </p:blipFill>
        <p:spPr bwMode="auto">
          <a:xfrm>
            <a:off x="71438" y="1628775"/>
            <a:ext cx="8964612" cy="501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2772" name="Gruppo 6"/>
          <p:cNvGrpSpPr>
            <a:grpSpLocks/>
          </p:cNvGrpSpPr>
          <p:nvPr/>
        </p:nvGrpSpPr>
        <p:grpSpPr bwMode="auto">
          <a:xfrm>
            <a:off x="7380288" y="1268413"/>
            <a:ext cx="1439862" cy="458787"/>
            <a:chOff x="4760284" y="836712"/>
            <a:chExt cx="1802729" cy="382543"/>
          </a:xfrm>
        </p:grpSpPr>
        <p:sp>
          <p:nvSpPr>
            <p:cNvPr id="32773" name="CasellaDiTesto 7"/>
            <p:cNvSpPr txBox="1">
              <a:spLocks noChangeArrowheads="1"/>
            </p:cNvSpPr>
            <p:nvPr/>
          </p:nvSpPr>
          <p:spPr bwMode="auto">
            <a:xfrm>
              <a:off x="4760284" y="836712"/>
              <a:ext cx="1802729" cy="3825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it-IT" sz="800">
                  <a:latin typeface="VolvoSans" pitchFamily="2" charset="0"/>
                </a:rPr>
                <a:t>NUOVA VOLVO V40 </a:t>
              </a:r>
            </a:p>
            <a:p>
              <a:pPr algn="ctr"/>
              <a:r>
                <a:rPr lang="it-IT" sz="800">
                  <a:latin typeface="VolvoSans" pitchFamily="2" charset="0"/>
                </a:rPr>
                <a:t>PRESENTAZIONE STAMPA NAZIONALE</a:t>
              </a:r>
            </a:p>
          </p:txBody>
        </p:sp>
        <p:cxnSp>
          <p:nvCxnSpPr>
            <p:cNvPr id="9" name="Connettore 1 8"/>
            <p:cNvCxnSpPr/>
            <p:nvPr/>
          </p:nvCxnSpPr>
          <p:spPr>
            <a:xfrm flipH="1">
              <a:off x="5076308" y="836712"/>
              <a:ext cx="1079253" cy="0"/>
            </a:xfrm>
            <a:prstGeom prst="line">
              <a:avLst/>
            </a:prstGeom>
            <a:ln w="31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ttore 1 9"/>
            <p:cNvCxnSpPr/>
            <p:nvPr/>
          </p:nvCxnSpPr>
          <p:spPr>
            <a:xfrm flipH="1">
              <a:off x="5076308" y="1196753"/>
              <a:ext cx="1150806" cy="0"/>
            </a:xfrm>
            <a:prstGeom prst="line">
              <a:avLst/>
            </a:prstGeom>
            <a:ln w="31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Bildobjekt 2" descr="03 Richard Monturo header.png"/>
          <p:cNvPicPr preferRelativeResize="0">
            <a:picLocks noChangeAspect="1"/>
          </p:cNvPicPr>
          <p:nvPr/>
        </p:nvPicPr>
        <p:blipFill>
          <a:blip r:embed="rId3"/>
          <a:srcRect l="3288" t="4166" r="86113" b="77805"/>
          <a:stretch>
            <a:fillRect/>
          </a:stretch>
        </p:blipFill>
        <p:spPr bwMode="auto">
          <a:xfrm>
            <a:off x="7956550" y="260350"/>
            <a:ext cx="935038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8" name="TextBox 13"/>
          <p:cNvSpPr txBox="1">
            <a:spLocks noChangeArrowheads="1"/>
          </p:cNvSpPr>
          <p:nvPr/>
        </p:nvSpPr>
        <p:spPr bwMode="auto">
          <a:xfrm>
            <a:off x="298450" y="327025"/>
            <a:ext cx="66992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dirty="0">
                <a:solidFill>
                  <a:srgbClr val="4B4B4B"/>
                </a:solidFill>
                <a:latin typeface="Volvo Broad" pitchFamily="2" charset="0"/>
              </a:rPr>
              <a:t>MARCHI DI LUSSO NEL SEGMENTO C</a:t>
            </a:r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950" y="1624013"/>
            <a:ext cx="8929688" cy="508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4820" name="Gruppo 6"/>
          <p:cNvGrpSpPr>
            <a:grpSpLocks/>
          </p:cNvGrpSpPr>
          <p:nvPr/>
        </p:nvGrpSpPr>
        <p:grpSpPr bwMode="auto">
          <a:xfrm>
            <a:off x="7380288" y="1268413"/>
            <a:ext cx="1439862" cy="458787"/>
            <a:chOff x="4760284" y="836712"/>
            <a:chExt cx="1802729" cy="382543"/>
          </a:xfrm>
        </p:grpSpPr>
        <p:sp>
          <p:nvSpPr>
            <p:cNvPr id="34821" name="CasellaDiTesto 7"/>
            <p:cNvSpPr txBox="1">
              <a:spLocks noChangeArrowheads="1"/>
            </p:cNvSpPr>
            <p:nvPr/>
          </p:nvSpPr>
          <p:spPr bwMode="auto">
            <a:xfrm>
              <a:off x="4760284" y="836712"/>
              <a:ext cx="1802729" cy="3825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it-IT" sz="800">
                  <a:latin typeface="VolvoSans" pitchFamily="2" charset="0"/>
                </a:rPr>
                <a:t>NUOVA VOLVO V40 </a:t>
              </a:r>
            </a:p>
            <a:p>
              <a:pPr algn="ctr"/>
              <a:r>
                <a:rPr lang="it-IT" sz="800">
                  <a:latin typeface="VolvoSans" pitchFamily="2" charset="0"/>
                </a:rPr>
                <a:t>PRESENTAZIONE STAMPA NAZIONALE</a:t>
              </a:r>
            </a:p>
          </p:txBody>
        </p:sp>
        <p:cxnSp>
          <p:nvCxnSpPr>
            <p:cNvPr id="9" name="Connettore 1 8"/>
            <p:cNvCxnSpPr/>
            <p:nvPr/>
          </p:nvCxnSpPr>
          <p:spPr>
            <a:xfrm flipH="1">
              <a:off x="5076308" y="836712"/>
              <a:ext cx="1079253" cy="0"/>
            </a:xfrm>
            <a:prstGeom prst="line">
              <a:avLst/>
            </a:prstGeom>
            <a:ln w="31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ttore 1 9"/>
            <p:cNvCxnSpPr/>
            <p:nvPr/>
          </p:nvCxnSpPr>
          <p:spPr>
            <a:xfrm flipH="1">
              <a:off x="5076308" y="1196753"/>
              <a:ext cx="1150806" cy="0"/>
            </a:xfrm>
            <a:prstGeom prst="line">
              <a:avLst/>
            </a:prstGeom>
            <a:ln w="31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Bildobjekt 2" descr="03 Richard Monturo header.png"/>
          <p:cNvPicPr preferRelativeResize="0">
            <a:picLocks noChangeAspect="1"/>
          </p:cNvPicPr>
          <p:nvPr/>
        </p:nvPicPr>
        <p:blipFill>
          <a:blip r:embed="rId3"/>
          <a:srcRect l="3288" t="4166" r="86113" b="77805"/>
          <a:stretch>
            <a:fillRect/>
          </a:stretch>
        </p:blipFill>
        <p:spPr bwMode="auto">
          <a:xfrm>
            <a:off x="7956550" y="260350"/>
            <a:ext cx="935038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6" name="TextBox 13"/>
          <p:cNvSpPr txBox="1">
            <a:spLocks noChangeArrowheads="1"/>
          </p:cNvSpPr>
          <p:nvPr/>
        </p:nvSpPr>
        <p:spPr bwMode="auto">
          <a:xfrm>
            <a:off x="298450" y="327025"/>
            <a:ext cx="66992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>
                <a:solidFill>
                  <a:srgbClr val="4B4B4B"/>
                </a:solidFill>
                <a:latin typeface="Volvo Broad" pitchFamily="2" charset="0"/>
              </a:rPr>
              <a:t>obiettivi commerciali</a:t>
            </a:r>
          </a:p>
        </p:txBody>
      </p:sp>
      <p:cxnSp>
        <p:nvCxnSpPr>
          <p:cNvPr id="21" name="Connettore 1 20"/>
          <p:cNvCxnSpPr/>
          <p:nvPr/>
        </p:nvCxnSpPr>
        <p:spPr>
          <a:xfrm>
            <a:off x="439738" y="6543675"/>
            <a:ext cx="8308975" cy="0"/>
          </a:xfrm>
          <a:prstGeom prst="line">
            <a:avLst/>
          </a:prstGeom>
          <a:ln w="12700">
            <a:solidFill>
              <a:srgbClr val="4B4B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868" name="Gruppo 6"/>
          <p:cNvGrpSpPr>
            <a:grpSpLocks/>
          </p:cNvGrpSpPr>
          <p:nvPr/>
        </p:nvGrpSpPr>
        <p:grpSpPr bwMode="auto">
          <a:xfrm>
            <a:off x="7380288" y="1268413"/>
            <a:ext cx="1439862" cy="458787"/>
            <a:chOff x="4760284" y="836712"/>
            <a:chExt cx="1802729" cy="382543"/>
          </a:xfrm>
        </p:grpSpPr>
        <p:sp>
          <p:nvSpPr>
            <p:cNvPr id="36870" name="CasellaDiTesto 7"/>
            <p:cNvSpPr txBox="1">
              <a:spLocks noChangeArrowheads="1"/>
            </p:cNvSpPr>
            <p:nvPr/>
          </p:nvSpPr>
          <p:spPr bwMode="auto">
            <a:xfrm>
              <a:off x="4760284" y="836712"/>
              <a:ext cx="1802729" cy="3825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it-IT" sz="800">
                  <a:latin typeface="VolvoSans" pitchFamily="2" charset="0"/>
                </a:rPr>
                <a:t>NUOVA VOLVO V40 </a:t>
              </a:r>
            </a:p>
            <a:p>
              <a:pPr algn="ctr"/>
              <a:r>
                <a:rPr lang="it-IT" sz="800">
                  <a:latin typeface="VolvoSans" pitchFamily="2" charset="0"/>
                </a:rPr>
                <a:t>PRESENTAZIONE STAMPA NAZIONALE</a:t>
              </a:r>
            </a:p>
          </p:txBody>
        </p:sp>
        <p:cxnSp>
          <p:nvCxnSpPr>
            <p:cNvPr id="9" name="Connettore 1 8"/>
            <p:cNvCxnSpPr/>
            <p:nvPr/>
          </p:nvCxnSpPr>
          <p:spPr>
            <a:xfrm flipH="1">
              <a:off x="5076308" y="836712"/>
              <a:ext cx="1079253" cy="0"/>
            </a:xfrm>
            <a:prstGeom prst="line">
              <a:avLst/>
            </a:prstGeom>
            <a:ln w="31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ttore 1 9"/>
            <p:cNvCxnSpPr/>
            <p:nvPr/>
          </p:nvCxnSpPr>
          <p:spPr>
            <a:xfrm flipH="1">
              <a:off x="5076308" y="1196753"/>
              <a:ext cx="1150806" cy="0"/>
            </a:xfrm>
            <a:prstGeom prst="line">
              <a:avLst/>
            </a:prstGeom>
            <a:ln w="31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Content Placeholder 5"/>
          <p:cNvSpPr>
            <a:spLocks/>
          </p:cNvSpPr>
          <p:nvPr/>
        </p:nvSpPr>
        <p:spPr bwMode="auto">
          <a:xfrm>
            <a:off x="468313" y="1844675"/>
            <a:ext cx="6983412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381000" indent="-381000"/>
            <a:endParaRPr lang="it-IT">
              <a:solidFill>
                <a:srgbClr val="4B4B4B"/>
              </a:solidFill>
              <a:latin typeface="VolvoSans" pitchFamily="2" charset="0"/>
            </a:endParaRPr>
          </a:p>
          <a:p>
            <a:pPr marL="381000" indent="-381000">
              <a:buFontTx/>
              <a:buChar char="•"/>
            </a:pPr>
            <a:r>
              <a:rPr lang="it-IT">
                <a:solidFill>
                  <a:srgbClr val="4B4B4B"/>
                </a:solidFill>
                <a:latin typeface="VolvoSans" pitchFamily="2" charset="0"/>
              </a:rPr>
              <a:t>Produzione annua: 90 mila unità</a:t>
            </a:r>
          </a:p>
          <a:p>
            <a:pPr marL="381000" indent="-381000">
              <a:buFontTx/>
              <a:buChar char="•"/>
            </a:pPr>
            <a:endParaRPr lang="it-IT">
              <a:solidFill>
                <a:srgbClr val="4B4B4B"/>
              </a:solidFill>
              <a:latin typeface="VolvoSans" pitchFamily="2" charset="0"/>
            </a:endParaRPr>
          </a:p>
          <a:p>
            <a:pPr marL="381000" indent="-381000">
              <a:buFontTx/>
              <a:buChar char="•"/>
            </a:pPr>
            <a:r>
              <a:rPr lang="it-IT">
                <a:solidFill>
                  <a:srgbClr val="4B4B4B"/>
                </a:solidFill>
                <a:latin typeface="VolvoSans" pitchFamily="2" charset="0"/>
              </a:rPr>
              <a:t>Produzione nello stabilimento di Ghent in Belgio</a:t>
            </a:r>
          </a:p>
          <a:p>
            <a:pPr marL="381000" indent="-381000">
              <a:buFontTx/>
              <a:buChar char="•"/>
            </a:pPr>
            <a:endParaRPr lang="it-IT">
              <a:solidFill>
                <a:srgbClr val="4B4B4B"/>
              </a:solidFill>
              <a:latin typeface="VolvoSans" pitchFamily="2" charset="0"/>
            </a:endParaRPr>
          </a:p>
          <a:p>
            <a:pPr marL="381000" indent="-381000">
              <a:buFontTx/>
              <a:buChar char="•"/>
            </a:pPr>
            <a:r>
              <a:rPr lang="it-IT">
                <a:solidFill>
                  <a:srgbClr val="4B4B4B"/>
                </a:solidFill>
                <a:latin typeface="VolvoSans" pitchFamily="2" charset="0"/>
              </a:rPr>
              <a:t>Mercati principali: European Big Five (Germania, Gran Bretagna, Italia, Olanda, Svezia)</a:t>
            </a:r>
          </a:p>
          <a:p>
            <a:pPr marL="381000" indent="-381000">
              <a:buFontTx/>
              <a:buChar char="•"/>
            </a:pPr>
            <a:endParaRPr lang="it-IT">
              <a:solidFill>
                <a:srgbClr val="4B4B4B"/>
              </a:solidFill>
              <a:latin typeface="VolvoSans" pitchFamily="2" charset="0"/>
            </a:endParaRPr>
          </a:p>
          <a:p>
            <a:pPr marL="381000" indent="-381000">
              <a:buFontTx/>
              <a:buChar char="•"/>
            </a:pPr>
            <a:r>
              <a:rPr lang="it-IT">
                <a:solidFill>
                  <a:srgbClr val="4B4B4B"/>
                </a:solidFill>
                <a:latin typeface="VolvoSans" pitchFamily="2" charset="0"/>
              </a:rPr>
              <a:t>Volume annuo sul mercato italiano: 5500 unità</a:t>
            </a:r>
          </a:p>
          <a:p>
            <a:pPr marL="381000" indent="-381000">
              <a:buFontTx/>
              <a:buChar char="•"/>
            </a:pPr>
            <a:endParaRPr lang="it-IT">
              <a:solidFill>
                <a:srgbClr val="4B4B4B"/>
              </a:solidFill>
              <a:latin typeface="VolvoSans" pitchFamily="2" charset="0"/>
            </a:endParaRPr>
          </a:p>
          <a:p>
            <a:pPr marL="381000" indent="-381000">
              <a:buFontTx/>
              <a:buChar char="•"/>
            </a:pPr>
            <a:r>
              <a:rPr lang="it-IT">
                <a:solidFill>
                  <a:srgbClr val="4B4B4B"/>
                </a:solidFill>
                <a:latin typeface="VolvoSans" pitchFamily="2" charset="0"/>
              </a:rPr>
              <a:t>Principali concorrenti: Audi A3, BMW Serie 1; Mercedes Classe A; Alfa Romeo Giulietta (in Italia)</a:t>
            </a:r>
          </a:p>
          <a:p>
            <a:pPr marL="381000" indent="-381000">
              <a:buFontTx/>
              <a:buChar char="•"/>
            </a:pPr>
            <a:endParaRPr lang="it-IT">
              <a:solidFill>
                <a:srgbClr val="4B4B4B"/>
              </a:solidFill>
              <a:latin typeface="VolvoSans" pitchFamily="2" charset="0"/>
            </a:endParaRPr>
          </a:p>
          <a:p>
            <a:pPr marL="381000" indent="-381000">
              <a:buFontTx/>
              <a:buChar char="•"/>
            </a:pPr>
            <a:r>
              <a:rPr lang="it-IT">
                <a:solidFill>
                  <a:srgbClr val="4B4B4B"/>
                </a:solidFill>
                <a:latin typeface="VolvoSans" pitchFamily="2" charset="0"/>
              </a:rPr>
              <a:t>Obiettivo di clienti di conquista: 80% del volume di vendita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4" descr="V40 NOVA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612775" y="-26988"/>
            <a:ext cx="10693400" cy="6943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4" name="Rectangle 6"/>
          <p:cNvSpPr>
            <a:spLocks noChangeArrowheads="1"/>
          </p:cNvSpPr>
          <p:nvPr/>
        </p:nvSpPr>
        <p:spPr bwMode="auto">
          <a:xfrm>
            <a:off x="-34925" y="371475"/>
            <a:ext cx="9178925" cy="719138"/>
          </a:xfrm>
          <a:prstGeom prst="rect">
            <a:avLst/>
          </a:prstGeom>
          <a:solidFill>
            <a:schemeClr val="bg1">
              <a:alpha val="54901"/>
            </a:schemeClr>
          </a:solidFill>
          <a:ln w="9525">
            <a:noFill/>
            <a:miter lim="800000"/>
            <a:headEnd/>
            <a:tailEnd/>
          </a:ln>
        </p:spPr>
        <p:txBody>
          <a:bodyPr lIns="90000" anchor="b"/>
          <a:lstStyle/>
          <a:p>
            <a:pPr>
              <a:lnSpc>
                <a:spcPct val="70000"/>
              </a:lnSpc>
            </a:pPr>
            <a:r>
              <a:rPr lang="sv-SE" sz="4400" dirty="0">
                <a:solidFill>
                  <a:srgbClr val="383838"/>
                </a:solidFill>
                <a:latin typeface="Volvo Broad" pitchFamily="2" charset="0"/>
              </a:rPr>
              <a:t>   </a:t>
            </a:r>
            <a:r>
              <a:rPr lang="sv-SE" sz="3600" dirty="0">
                <a:solidFill>
                  <a:srgbClr val="383838"/>
                </a:solidFill>
                <a:latin typeface="Volvo Broad" pitchFamily="2" charset="0"/>
              </a:rPr>
              <a:t>4. NUOVA </a:t>
            </a:r>
            <a:r>
              <a:rPr lang="sv-SE" sz="3600" dirty="0" smtClean="0">
                <a:solidFill>
                  <a:srgbClr val="383838"/>
                </a:solidFill>
                <a:latin typeface="Volvo Broad" pitchFamily="2" charset="0"/>
              </a:rPr>
              <a:t>V40</a:t>
            </a:r>
            <a:r>
              <a:rPr lang="sv-SE" sz="3600" dirty="0">
                <a:solidFill>
                  <a:srgbClr val="383838"/>
                </a:solidFill>
                <a:latin typeface="Volvo Broad" pitchFamily="2" charset="0"/>
              </a:rPr>
              <a:t>: NOVA EDITION (PLUS)</a:t>
            </a:r>
            <a:endParaRPr lang="en-US" sz="3600" dirty="0">
              <a:solidFill>
                <a:srgbClr val="383838"/>
              </a:solidFill>
              <a:latin typeface="Volvo Broad" pitchFamily="2" charset="0"/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Bildobjekt 2" descr="03 Richard Monturo header.png"/>
          <p:cNvPicPr preferRelativeResize="0">
            <a:picLocks noChangeAspect="1"/>
          </p:cNvPicPr>
          <p:nvPr/>
        </p:nvPicPr>
        <p:blipFill>
          <a:blip r:embed="rId3"/>
          <a:srcRect l="3288" t="4166" r="86113" b="77805"/>
          <a:stretch>
            <a:fillRect/>
          </a:stretch>
        </p:blipFill>
        <p:spPr bwMode="auto">
          <a:xfrm>
            <a:off x="7956550" y="260350"/>
            <a:ext cx="935038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2" name="TextBox 13"/>
          <p:cNvSpPr txBox="1">
            <a:spLocks noChangeArrowheads="1"/>
          </p:cNvSpPr>
          <p:nvPr/>
        </p:nvSpPr>
        <p:spPr bwMode="auto">
          <a:xfrm>
            <a:off x="298450" y="327025"/>
            <a:ext cx="66992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3600" dirty="0">
                <a:solidFill>
                  <a:srgbClr val="4B4B4B"/>
                </a:solidFill>
                <a:latin typeface="Volvo Broad" pitchFamily="2" charset="0"/>
              </a:rPr>
              <a:t>La nova </a:t>
            </a:r>
            <a:r>
              <a:rPr lang="it-IT" sz="3600" dirty="0" err="1">
                <a:solidFill>
                  <a:srgbClr val="4B4B4B"/>
                </a:solidFill>
                <a:latin typeface="Volvo Broad" pitchFamily="2" charset="0"/>
              </a:rPr>
              <a:t>edition</a:t>
            </a:r>
            <a:r>
              <a:rPr lang="it-IT" sz="3600" dirty="0">
                <a:solidFill>
                  <a:srgbClr val="4B4B4B"/>
                </a:solidFill>
                <a:latin typeface="Volvo Broad" pitchFamily="2" charset="0"/>
              </a:rPr>
              <a:t> in sintesi</a:t>
            </a:r>
            <a:endParaRPr lang="en-US" sz="3600" dirty="0">
              <a:solidFill>
                <a:srgbClr val="4B4B4B"/>
              </a:solidFill>
              <a:latin typeface="Volvo Broad" pitchFamily="2" charset="0"/>
            </a:endParaRPr>
          </a:p>
        </p:txBody>
      </p:sp>
      <p:cxnSp>
        <p:nvCxnSpPr>
          <p:cNvPr id="21" name="Connettore 1 20"/>
          <p:cNvCxnSpPr/>
          <p:nvPr/>
        </p:nvCxnSpPr>
        <p:spPr>
          <a:xfrm>
            <a:off x="439738" y="6543675"/>
            <a:ext cx="8308975" cy="0"/>
          </a:xfrm>
          <a:prstGeom prst="line">
            <a:avLst/>
          </a:prstGeom>
          <a:ln w="12700">
            <a:solidFill>
              <a:srgbClr val="4B4B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9754" name="Picture 10" descr="V40 NOVA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3800" y="1844675"/>
            <a:ext cx="3382963" cy="2197100"/>
          </a:xfrm>
          <a:prstGeom prst="rect">
            <a:avLst/>
          </a:prstGeom>
          <a:noFill/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</p:pic>
      <p:pic>
        <p:nvPicPr>
          <p:cNvPr id="159755" name="Picture 11" descr="V40 NOVA PLUS VOLANT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3800" y="4221163"/>
            <a:ext cx="1851025" cy="1927225"/>
          </a:xfrm>
          <a:prstGeom prst="rect">
            <a:avLst/>
          </a:prstGeom>
          <a:noFill/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</p:pic>
      <p:grpSp>
        <p:nvGrpSpPr>
          <p:cNvPr id="40966" name="Gruppo 6"/>
          <p:cNvGrpSpPr>
            <a:grpSpLocks/>
          </p:cNvGrpSpPr>
          <p:nvPr/>
        </p:nvGrpSpPr>
        <p:grpSpPr bwMode="auto">
          <a:xfrm>
            <a:off x="7380288" y="1268413"/>
            <a:ext cx="1439862" cy="458787"/>
            <a:chOff x="4760284" y="836712"/>
            <a:chExt cx="1802729" cy="382543"/>
          </a:xfrm>
        </p:grpSpPr>
        <p:sp>
          <p:nvSpPr>
            <p:cNvPr id="40968" name="CasellaDiTesto 7"/>
            <p:cNvSpPr txBox="1">
              <a:spLocks noChangeArrowheads="1"/>
            </p:cNvSpPr>
            <p:nvPr/>
          </p:nvSpPr>
          <p:spPr bwMode="auto">
            <a:xfrm>
              <a:off x="4760284" y="836712"/>
              <a:ext cx="1802729" cy="3825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it-IT" sz="800">
                  <a:latin typeface="VolvoSans" pitchFamily="2" charset="0"/>
                </a:rPr>
                <a:t>NUOVA VOLVO V40 </a:t>
              </a:r>
            </a:p>
            <a:p>
              <a:pPr algn="ctr"/>
              <a:r>
                <a:rPr lang="it-IT" sz="800">
                  <a:latin typeface="VolvoSans" pitchFamily="2" charset="0"/>
                </a:rPr>
                <a:t>PRESENTAZIONE STAMPA NAZIONALE</a:t>
              </a:r>
            </a:p>
          </p:txBody>
        </p:sp>
        <p:cxnSp>
          <p:nvCxnSpPr>
            <p:cNvPr id="9" name="Connettore 1 8"/>
            <p:cNvCxnSpPr/>
            <p:nvPr/>
          </p:nvCxnSpPr>
          <p:spPr>
            <a:xfrm flipH="1">
              <a:off x="5076308" y="836712"/>
              <a:ext cx="1079253" cy="0"/>
            </a:xfrm>
            <a:prstGeom prst="line">
              <a:avLst/>
            </a:prstGeom>
            <a:ln w="31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ttore 1 9"/>
            <p:cNvCxnSpPr/>
            <p:nvPr/>
          </p:nvCxnSpPr>
          <p:spPr>
            <a:xfrm flipH="1">
              <a:off x="5076308" y="1196753"/>
              <a:ext cx="1150806" cy="0"/>
            </a:xfrm>
            <a:prstGeom prst="line">
              <a:avLst/>
            </a:prstGeom>
            <a:ln w="31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Content Placeholder 5"/>
          <p:cNvSpPr>
            <a:spLocks/>
          </p:cNvSpPr>
          <p:nvPr/>
        </p:nvSpPr>
        <p:spPr bwMode="auto">
          <a:xfrm>
            <a:off x="468313" y="1341438"/>
            <a:ext cx="3959225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381000" indent="-381000"/>
            <a:endParaRPr lang="it-IT">
              <a:solidFill>
                <a:srgbClr val="4B4B4B"/>
              </a:solidFill>
              <a:latin typeface="VolvoSans" pitchFamily="2" charset="0"/>
            </a:endParaRPr>
          </a:p>
          <a:p>
            <a:pPr marL="381000" indent="-381000">
              <a:buFontTx/>
              <a:buChar char="•"/>
            </a:pPr>
            <a:r>
              <a:rPr lang="it-IT">
                <a:solidFill>
                  <a:srgbClr val="4B4B4B"/>
                </a:solidFill>
                <a:latin typeface="VolvoSans" pitchFamily="2" charset="0"/>
              </a:rPr>
              <a:t>Edizione speciale solo per il mercato italiano in occasione del lancio del modello</a:t>
            </a:r>
          </a:p>
          <a:p>
            <a:pPr marL="381000" indent="-381000">
              <a:buFontTx/>
              <a:buChar char="•"/>
            </a:pPr>
            <a:endParaRPr lang="it-IT">
              <a:solidFill>
                <a:srgbClr val="4B4B4B"/>
              </a:solidFill>
              <a:latin typeface="VolvoSans" pitchFamily="2" charset="0"/>
            </a:endParaRPr>
          </a:p>
          <a:p>
            <a:pPr marL="381000" indent="-381000">
              <a:buFontTx/>
              <a:buChar char="•"/>
            </a:pPr>
            <a:r>
              <a:rPr lang="it-IT">
                <a:solidFill>
                  <a:srgbClr val="4B4B4B"/>
                </a:solidFill>
                <a:latin typeface="VolvoSans" pitchFamily="2" charset="0"/>
              </a:rPr>
              <a:t>Si rifà all’esperienza Polar, ma applicata al lancio del prodotto</a:t>
            </a:r>
          </a:p>
          <a:p>
            <a:pPr marL="381000" indent="-381000">
              <a:buFontTx/>
              <a:buChar char="•"/>
            </a:pPr>
            <a:endParaRPr lang="it-IT">
              <a:solidFill>
                <a:srgbClr val="4B4B4B"/>
              </a:solidFill>
              <a:latin typeface="VolvoSans" pitchFamily="2" charset="0"/>
            </a:endParaRPr>
          </a:p>
          <a:p>
            <a:pPr marL="381000" indent="-381000">
              <a:buFontTx/>
              <a:buChar char="•"/>
            </a:pPr>
            <a:r>
              <a:rPr lang="it-IT">
                <a:solidFill>
                  <a:srgbClr val="4B4B4B"/>
                </a:solidFill>
                <a:latin typeface="VolvoSans" pitchFamily="2" charset="0"/>
              </a:rPr>
              <a:t>Dotazione studiata per sottolineare le caratteristiche salienti del modello; punta su Sicurezza ed efficienza</a:t>
            </a:r>
          </a:p>
          <a:p>
            <a:pPr marL="381000" indent="-381000">
              <a:buFontTx/>
              <a:buChar char="•"/>
            </a:pPr>
            <a:endParaRPr lang="it-IT">
              <a:solidFill>
                <a:srgbClr val="4B4B4B"/>
              </a:solidFill>
              <a:latin typeface="VolvoSans" pitchFamily="2" charset="0"/>
            </a:endParaRPr>
          </a:p>
          <a:p>
            <a:pPr marL="381000" indent="-381000">
              <a:buFontTx/>
              <a:buChar char="•"/>
            </a:pPr>
            <a:r>
              <a:rPr lang="it-IT">
                <a:solidFill>
                  <a:srgbClr val="4B4B4B"/>
                </a:solidFill>
                <a:latin typeface="VolvoSans" pitchFamily="2" charset="0"/>
              </a:rPr>
              <a:t>Air-bag per i pedoni e Start &amp; Stop</a:t>
            </a:r>
          </a:p>
          <a:p>
            <a:pPr marL="381000" indent="-381000">
              <a:buFontTx/>
              <a:buChar char="•"/>
            </a:pPr>
            <a:endParaRPr lang="it-IT">
              <a:solidFill>
                <a:srgbClr val="4B4B4B"/>
              </a:solidFill>
              <a:latin typeface="VolvoSans" pitchFamily="2" charset="0"/>
            </a:endParaRPr>
          </a:p>
          <a:p>
            <a:pPr marL="381000" indent="-381000">
              <a:buFontTx/>
              <a:buChar char="•"/>
            </a:pPr>
            <a:r>
              <a:rPr lang="it-IT">
                <a:solidFill>
                  <a:srgbClr val="4B4B4B"/>
                </a:solidFill>
                <a:latin typeface="VolvoSans" pitchFamily="2" charset="0"/>
              </a:rPr>
              <a:t>Accesso al mondo Volvo</a:t>
            </a:r>
          </a:p>
          <a:p>
            <a:pPr marL="381000" indent="-381000">
              <a:buFontTx/>
              <a:buChar char="•"/>
            </a:pPr>
            <a:endParaRPr lang="it-IT">
              <a:solidFill>
                <a:srgbClr val="4B4B4B"/>
              </a:solidFill>
              <a:latin typeface="VolvoSans" pitchFamily="2" charset="0"/>
            </a:endParaRPr>
          </a:p>
          <a:p>
            <a:pPr marL="381000" indent="-381000">
              <a:buFontTx/>
              <a:buChar char="•"/>
            </a:pPr>
            <a:r>
              <a:rPr lang="it-IT">
                <a:solidFill>
                  <a:srgbClr val="4B4B4B"/>
                </a:solidFill>
                <a:latin typeface="VolvoSans" pitchFamily="2" charset="0"/>
              </a:rPr>
              <a:t>Strategia di Volvo Auto Italia anche per i futuri lanci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2"/>
          <p:cNvPicPr>
            <a:picLocks noChangeAspect="1"/>
          </p:cNvPicPr>
          <p:nvPr/>
        </p:nvPicPr>
        <p:blipFill>
          <a:blip r:embed="rId3"/>
          <a:srcRect l="21806" t="7390" r="3407" b="14523"/>
          <a:stretch>
            <a:fillRect/>
          </a:stretch>
        </p:blipFill>
        <p:spPr bwMode="auto">
          <a:xfrm>
            <a:off x="0" y="-26988"/>
            <a:ext cx="9263063" cy="6918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0" name="Rectangle 6"/>
          <p:cNvSpPr>
            <a:spLocks noChangeArrowheads="1"/>
          </p:cNvSpPr>
          <p:nvPr/>
        </p:nvSpPr>
        <p:spPr bwMode="auto">
          <a:xfrm>
            <a:off x="34029" y="404664"/>
            <a:ext cx="9178925" cy="719138"/>
          </a:xfrm>
          <a:prstGeom prst="rect">
            <a:avLst/>
          </a:prstGeom>
          <a:solidFill>
            <a:schemeClr val="bg1">
              <a:alpha val="54901"/>
            </a:schemeClr>
          </a:solidFill>
          <a:ln w="9525">
            <a:noFill/>
            <a:miter lim="800000"/>
            <a:headEnd/>
            <a:tailEnd/>
          </a:ln>
        </p:spPr>
        <p:txBody>
          <a:bodyPr lIns="90000" anchor="b"/>
          <a:lstStyle/>
          <a:p>
            <a:pPr>
              <a:lnSpc>
                <a:spcPct val="70000"/>
              </a:lnSpc>
            </a:pPr>
            <a:r>
              <a:rPr lang="sv-SE" sz="2800" dirty="0">
                <a:solidFill>
                  <a:srgbClr val="383838"/>
                </a:solidFill>
                <a:latin typeface="Volvo Broad" pitchFamily="2" charset="0"/>
              </a:rPr>
              <a:t>   3. NUONA VOLVO </a:t>
            </a:r>
            <a:r>
              <a:rPr lang="sv-SE" sz="2800" dirty="0" smtClean="0">
                <a:solidFill>
                  <a:srgbClr val="383838"/>
                </a:solidFill>
                <a:latin typeface="Volvo Broad" pitchFamily="2" charset="0"/>
              </a:rPr>
              <a:t>V40</a:t>
            </a:r>
            <a:r>
              <a:rPr lang="sv-SE" sz="2800" dirty="0">
                <a:solidFill>
                  <a:srgbClr val="383838"/>
                </a:solidFill>
                <a:latin typeface="Volvo Broad" pitchFamily="2" charset="0"/>
              </a:rPr>
              <a:t>: </a:t>
            </a:r>
            <a:r>
              <a:rPr lang="sv-SE" sz="2800" dirty="0" err="1">
                <a:solidFill>
                  <a:srgbClr val="383838"/>
                </a:solidFill>
                <a:latin typeface="Volvo Broad" pitchFamily="2" charset="0"/>
              </a:rPr>
              <a:t>Posizionamento</a:t>
            </a:r>
            <a:r>
              <a:rPr lang="sv-SE" sz="2800" dirty="0">
                <a:solidFill>
                  <a:srgbClr val="383838"/>
                </a:solidFill>
                <a:latin typeface="Volvo Broad" pitchFamily="2" charset="0"/>
              </a:rPr>
              <a:t> e </a:t>
            </a:r>
            <a:r>
              <a:rPr lang="sv-SE" sz="2800" dirty="0">
                <a:solidFill>
                  <a:srgbClr val="383838"/>
                </a:solidFill>
                <a:latin typeface="Volvo Broad" pitchFamily="2" charset="0"/>
              </a:rPr>
              <a:t>P</a:t>
            </a:r>
            <a:r>
              <a:rPr lang="sv-SE" sz="2800" dirty="0" smtClean="0">
                <a:solidFill>
                  <a:srgbClr val="383838"/>
                </a:solidFill>
                <a:latin typeface="Volvo Broad" pitchFamily="2" charset="0"/>
              </a:rPr>
              <a:t>REZZI</a:t>
            </a:r>
            <a:endParaRPr lang="en-US" sz="2800" dirty="0">
              <a:solidFill>
                <a:srgbClr val="383838"/>
              </a:solidFill>
              <a:latin typeface="Volvo Broad" pitchFamily="2" charset="0"/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Bildobjekt 2" descr="03 Richard Monturo header.png"/>
          <p:cNvPicPr preferRelativeResize="0">
            <a:picLocks noChangeAspect="1"/>
          </p:cNvPicPr>
          <p:nvPr/>
        </p:nvPicPr>
        <p:blipFill>
          <a:blip r:embed="rId3"/>
          <a:srcRect l="3288" t="4166" r="86113" b="77805"/>
          <a:stretch>
            <a:fillRect/>
          </a:stretch>
        </p:blipFill>
        <p:spPr bwMode="auto">
          <a:xfrm>
            <a:off x="7956550" y="260350"/>
            <a:ext cx="935038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8" name="TextBox 13"/>
          <p:cNvSpPr txBox="1">
            <a:spLocks noChangeArrowheads="1"/>
          </p:cNvSpPr>
          <p:nvPr/>
        </p:nvSpPr>
        <p:spPr bwMode="auto">
          <a:xfrm>
            <a:off x="298450" y="327025"/>
            <a:ext cx="708186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600" dirty="0" err="1">
                <a:solidFill>
                  <a:srgbClr val="4B4B4B"/>
                </a:solidFill>
                <a:latin typeface="Volvo Broad" pitchFamily="2" charset="0"/>
              </a:rPr>
              <a:t>Forbice</a:t>
            </a:r>
            <a:r>
              <a:rPr lang="en-US" sz="3600" dirty="0">
                <a:solidFill>
                  <a:srgbClr val="4B4B4B"/>
                </a:solidFill>
                <a:latin typeface="Volvo Broad" pitchFamily="2" charset="0"/>
              </a:rPr>
              <a:t> </a:t>
            </a:r>
            <a:r>
              <a:rPr lang="en-US" sz="3600" dirty="0" err="1">
                <a:solidFill>
                  <a:srgbClr val="4B4B4B"/>
                </a:solidFill>
                <a:latin typeface="Volvo Broad" pitchFamily="2" charset="0"/>
              </a:rPr>
              <a:t>Prezzi</a:t>
            </a:r>
            <a:r>
              <a:rPr lang="en-US" sz="3600" dirty="0">
                <a:solidFill>
                  <a:srgbClr val="4B4B4B"/>
                </a:solidFill>
                <a:latin typeface="Volvo Broad" pitchFamily="2" charset="0"/>
              </a:rPr>
              <a:t> gamma </a:t>
            </a:r>
            <a:r>
              <a:rPr lang="en-US" sz="3600" dirty="0" smtClean="0">
                <a:solidFill>
                  <a:srgbClr val="4B4B4B"/>
                </a:solidFill>
                <a:latin typeface="Volvo Broad" pitchFamily="2" charset="0"/>
              </a:rPr>
              <a:t>V40</a:t>
            </a:r>
            <a:endParaRPr lang="en-US" sz="3600" dirty="0">
              <a:solidFill>
                <a:srgbClr val="4B4B4B"/>
              </a:solidFill>
              <a:latin typeface="Volvo Broad" pitchFamily="2" charset="0"/>
            </a:endParaRPr>
          </a:p>
        </p:txBody>
      </p:sp>
      <p:cxnSp>
        <p:nvCxnSpPr>
          <p:cNvPr id="21" name="Connettore 1 20"/>
          <p:cNvCxnSpPr/>
          <p:nvPr/>
        </p:nvCxnSpPr>
        <p:spPr>
          <a:xfrm>
            <a:off x="439738" y="6543675"/>
            <a:ext cx="8308975" cy="0"/>
          </a:xfrm>
          <a:prstGeom prst="line">
            <a:avLst/>
          </a:prstGeom>
          <a:ln w="12700">
            <a:solidFill>
              <a:srgbClr val="4B4B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ontent Placeholder 5"/>
          <p:cNvSpPr>
            <a:spLocks/>
          </p:cNvSpPr>
          <p:nvPr/>
        </p:nvSpPr>
        <p:spPr bwMode="auto">
          <a:xfrm>
            <a:off x="395288" y="1412875"/>
            <a:ext cx="8424862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381000" indent="-381000">
              <a:lnSpc>
                <a:spcPts val="4175"/>
              </a:lnSpc>
            </a:pPr>
            <a:r>
              <a:rPr lang="en-GB" i="1" u="sng">
                <a:solidFill>
                  <a:schemeClr val="tx2"/>
                </a:solidFill>
                <a:latin typeface="VolvoSans" pitchFamily="2" charset="0"/>
              </a:rPr>
              <a:t>T3  NOVA Ed. 1.6 benzina 150 CV			23.450 Euro</a:t>
            </a:r>
          </a:p>
          <a:p>
            <a:pPr marL="381000" indent="-381000">
              <a:lnSpc>
                <a:spcPts val="4175"/>
              </a:lnSpc>
            </a:pPr>
            <a:r>
              <a:rPr lang="en-GB" i="1" u="sng">
                <a:solidFill>
                  <a:schemeClr val="tx2"/>
                </a:solidFill>
                <a:latin typeface="VolvoSans" pitchFamily="2" charset="0"/>
              </a:rPr>
              <a:t>D2 NOVA Ed. 1.6 td 115 CV			23.950</a:t>
            </a:r>
          </a:p>
          <a:p>
            <a:pPr marL="381000" indent="-381000">
              <a:lnSpc>
                <a:spcPts val="4175"/>
              </a:lnSpc>
            </a:pPr>
            <a:r>
              <a:rPr lang="en-GB" i="1" u="sng">
                <a:solidFill>
                  <a:schemeClr val="tx2"/>
                </a:solidFill>
                <a:latin typeface="VolvoSans" pitchFamily="2" charset="0"/>
              </a:rPr>
              <a:t>D3 NOVA Ed. 2.0 td 150 CV			26.250</a:t>
            </a:r>
          </a:p>
          <a:p>
            <a:pPr marL="381000" indent="-381000">
              <a:lnSpc>
                <a:spcPts val="4175"/>
              </a:lnSpc>
            </a:pPr>
            <a:r>
              <a:rPr lang="en-GB" sz="1600">
                <a:solidFill>
                  <a:srgbClr val="4B4B4B"/>
                </a:solidFill>
                <a:latin typeface="VolvoSans" pitchFamily="2" charset="0"/>
              </a:rPr>
              <a:t>						</a:t>
            </a:r>
            <a:r>
              <a:rPr lang="en-GB" sz="1600" i="1">
                <a:solidFill>
                  <a:schemeClr val="tx2"/>
                </a:solidFill>
                <a:latin typeface="VolvoSans" pitchFamily="2" charset="0"/>
              </a:rPr>
              <a:t>* Versioni NOVA PLUS: + 850 Euro</a:t>
            </a:r>
            <a:endParaRPr lang="en-GB" sz="800" i="1">
              <a:solidFill>
                <a:schemeClr val="tx2"/>
              </a:solidFill>
              <a:latin typeface="VolvoSans" pitchFamily="2" charset="0"/>
            </a:endParaRPr>
          </a:p>
          <a:p>
            <a:pPr marL="381000" indent="-381000">
              <a:lnSpc>
                <a:spcPts val="4175"/>
              </a:lnSpc>
            </a:pPr>
            <a:r>
              <a:rPr lang="en-GB">
                <a:solidFill>
                  <a:srgbClr val="4B4B4B"/>
                </a:solidFill>
                <a:latin typeface="VolvoSans" pitchFamily="2" charset="0"/>
              </a:rPr>
              <a:t>T3 Kinetic	1.6 benzina 150 CV		25.800</a:t>
            </a:r>
          </a:p>
          <a:p>
            <a:pPr marL="381000" indent="-381000">
              <a:lnSpc>
                <a:spcPts val="4175"/>
              </a:lnSpc>
            </a:pPr>
            <a:r>
              <a:rPr lang="en-GB">
                <a:solidFill>
                  <a:srgbClr val="4B4B4B"/>
                </a:solidFill>
                <a:latin typeface="VolvoSans" pitchFamily="2" charset="0"/>
              </a:rPr>
              <a:t>D2 Kinetic	1.6 td 115 CV			26.300</a:t>
            </a:r>
          </a:p>
          <a:p>
            <a:pPr marL="381000" indent="-381000">
              <a:lnSpc>
                <a:spcPts val="4175"/>
              </a:lnSpc>
            </a:pPr>
            <a:r>
              <a:rPr lang="en-GB">
                <a:solidFill>
                  <a:srgbClr val="4B4B4B"/>
                </a:solidFill>
                <a:latin typeface="VolvoSans" pitchFamily="2" charset="0"/>
              </a:rPr>
              <a:t>D3 Kinetic	2.0 td 150 CV			28.600</a:t>
            </a:r>
          </a:p>
          <a:p>
            <a:pPr marL="381000" indent="-381000">
              <a:lnSpc>
                <a:spcPts val="4175"/>
              </a:lnSpc>
            </a:pPr>
            <a:r>
              <a:rPr lang="en-GB">
                <a:solidFill>
                  <a:srgbClr val="4B4B4B"/>
                </a:solidFill>
                <a:latin typeface="VolvoSans" pitchFamily="2" charset="0"/>
              </a:rPr>
              <a:t>D3 Momentum 2.0 td 150 cv			30.350</a:t>
            </a:r>
          </a:p>
          <a:p>
            <a:pPr marL="381000" indent="-381000">
              <a:lnSpc>
                <a:spcPts val="4175"/>
              </a:lnSpc>
            </a:pPr>
            <a:r>
              <a:rPr lang="en-GB">
                <a:solidFill>
                  <a:srgbClr val="4B4B4B"/>
                </a:solidFill>
                <a:latin typeface="VolvoSans" pitchFamily="2" charset="0"/>
              </a:rPr>
              <a:t>D4 Geartronic Summum 2.0 td 177 CV		35.995 Euro</a:t>
            </a:r>
          </a:p>
        </p:txBody>
      </p:sp>
      <p:grpSp>
        <p:nvGrpSpPr>
          <p:cNvPr id="45061" name="Gruppo 6"/>
          <p:cNvGrpSpPr>
            <a:grpSpLocks/>
          </p:cNvGrpSpPr>
          <p:nvPr/>
        </p:nvGrpSpPr>
        <p:grpSpPr bwMode="auto">
          <a:xfrm>
            <a:off x="7380288" y="1268413"/>
            <a:ext cx="1439862" cy="458787"/>
            <a:chOff x="4760284" y="836712"/>
            <a:chExt cx="1802729" cy="382543"/>
          </a:xfrm>
        </p:grpSpPr>
        <p:sp>
          <p:nvSpPr>
            <p:cNvPr id="45062" name="CasellaDiTesto 7"/>
            <p:cNvSpPr txBox="1">
              <a:spLocks noChangeArrowheads="1"/>
            </p:cNvSpPr>
            <p:nvPr/>
          </p:nvSpPr>
          <p:spPr bwMode="auto">
            <a:xfrm>
              <a:off x="4760284" y="836712"/>
              <a:ext cx="1802729" cy="3825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it-IT" sz="800">
                  <a:latin typeface="VolvoSans" pitchFamily="2" charset="0"/>
                </a:rPr>
                <a:t>NUOVA VOLVO V40 </a:t>
              </a:r>
            </a:p>
            <a:p>
              <a:pPr algn="ctr"/>
              <a:r>
                <a:rPr lang="it-IT" sz="800">
                  <a:latin typeface="VolvoSans" pitchFamily="2" charset="0"/>
                </a:rPr>
                <a:t>PRESENTAZIONE STAMPA NAZIONALE</a:t>
              </a:r>
            </a:p>
          </p:txBody>
        </p:sp>
        <p:cxnSp>
          <p:nvCxnSpPr>
            <p:cNvPr id="9" name="Connettore 1 8"/>
            <p:cNvCxnSpPr/>
            <p:nvPr/>
          </p:nvCxnSpPr>
          <p:spPr>
            <a:xfrm flipH="1">
              <a:off x="5076308" y="836712"/>
              <a:ext cx="1079253" cy="0"/>
            </a:xfrm>
            <a:prstGeom prst="line">
              <a:avLst/>
            </a:prstGeom>
            <a:ln w="31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ttore 1 9"/>
            <p:cNvCxnSpPr/>
            <p:nvPr/>
          </p:nvCxnSpPr>
          <p:spPr>
            <a:xfrm flipH="1">
              <a:off x="5076308" y="1196753"/>
              <a:ext cx="1150806" cy="0"/>
            </a:xfrm>
            <a:prstGeom prst="line">
              <a:avLst/>
            </a:prstGeom>
            <a:ln w="31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6" descr="images45515_1_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80975" y="-26988"/>
            <a:ext cx="10656888" cy="6918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6" name="Rectangle 6"/>
          <p:cNvSpPr>
            <a:spLocks noChangeArrowheads="1"/>
          </p:cNvSpPr>
          <p:nvPr/>
        </p:nvSpPr>
        <p:spPr bwMode="auto">
          <a:xfrm>
            <a:off x="34925" y="371475"/>
            <a:ext cx="10081691" cy="719138"/>
          </a:xfrm>
          <a:prstGeom prst="rect">
            <a:avLst/>
          </a:prstGeom>
          <a:solidFill>
            <a:schemeClr val="bg1">
              <a:alpha val="54901"/>
            </a:schemeClr>
          </a:solidFill>
          <a:ln w="9525">
            <a:noFill/>
            <a:miter lim="800000"/>
            <a:headEnd/>
            <a:tailEnd/>
          </a:ln>
        </p:spPr>
        <p:txBody>
          <a:bodyPr lIns="90000" anchor="b"/>
          <a:lstStyle/>
          <a:p>
            <a:pPr>
              <a:lnSpc>
                <a:spcPct val="70000"/>
              </a:lnSpc>
            </a:pPr>
            <a:r>
              <a:rPr lang="sv-SE" sz="4400" dirty="0">
                <a:solidFill>
                  <a:srgbClr val="383838"/>
                </a:solidFill>
                <a:latin typeface="Volvo Broad" pitchFamily="2" charset="0"/>
              </a:rPr>
              <a:t>   </a:t>
            </a:r>
            <a:r>
              <a:rPr lang="sv-SE" sz="3600" dirty="0">
                <a:solidFill>
                  <a:srgbClr val="383838"/>
                </a:solidFill>
                <a:latin typeface="Volvo Broad" pitchFamily="2" charset="0"/>
              </a:rPr>
              <a:t>5. NUOVA </a:t>
            </a:r>
            <a:r>
              <a:rPr lang="sv-SE" sz="3600" dirty="0">
                <a:solidFill>
                  <a:srgbClr val="383838"/>
                </a:solidFill>
                <a:latin typeface="Volvo Broad" pitchFamily="2" charset="0"/>
              </a:rPr>
              <a:t>V</a:t>
            </a:r>
            <a:r>
              <a:rPr lang="sv-SE" sz="3600" dirty="0" smtClean="0">
                <a:solidFill>
                  <a:srgbClr val="383838"/>
                </a:solidFill>
                <a:latin typeface="Volvo Broad" pitchFamily="2" charset="0"/>
              </a:rPr>
              <a:t>40</a:t>
            </a:r>
            <a:r>
              <a:rPr lang="sv-SE" sz="3600" dirty="0">
                <a:solidFill>
                  <a:srgbClr val="383838"/>
                </a:solidFill>
                <a:latin typeface="Volvo Broad" pitchFamily="2" charset="0"/>
              </a:rPr>
              <a:t>: le </a:t>
            </a:r>
            <a:r>
              <a:rPr lang="sv-SE" sz="3600" dirty="0" err="1">
                <a:solidFill>
                  <a:srgbClr val="383838"/>
                </a:solidFill>
                <a:latin typeface="Volvo Broad" pitchFamily="2" charset="0"/>
              </a:rPr>
              <a:t>versioni</a:t>
            </a:r>
            <a:r>
              <a:rPr lang="sv-SE" sz="3600" dirty="0">
                <a:solidFill>
                  <a:srgbClr val="383838"/>
                </a:solidFill>
                <a:latin typeface="Volvo Broad" pitchFamily="2" charset="0"/>
              </a:rPr>
              <a:t> </a:t>
            </a:r>
            <a:r>
              <a:rPr lang="sv-SE" sz="3600" dirty="0" smtClean="0">
                <a:solidFill>
                  <a:srgbClr val="383838"/>
                </a:solidFill>
                <a:latin typeface="Volvo Broad" pitchFamily="2" charset="0"/>
              </a:rPr>
              <a:t>R-</a:t>
            </a:r>
            <a:r>
              <a:rPr lang="sv-SE" sz="3600" dirty="0">
                <a:solidFill>
                  <a:srgbClr val="383838"/>
                </a:solidFill>
                <a:latin typeface="Volvo Broad" pitchFamily="2" charset="0"/>
              </a:rPr>
              <a:t>design</a:t>
            </a:r>
            <a:endParaRPr lang="en-US" sz="3600" dirty="0">
              <a:solidFill>
                <a:srgbClr val="383838"/>
              </a:solidFill>
              <a:latin typeface="Volvo Broad" pitchFamily="2" charset="0"/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12" descr="images45516_1_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4437063"/>
            <a:ext cx="2447925" cy="183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4" name="Bildobjekt 2" descr="03 Richard Monturo header.png"/>
          <p:cNvPicPr preferRelativeResize="0">
            <a:picLocks noChangeAspect="1"/>
          </p:cNvPicPr>
          <p:nvPr/>
        </p:nvPicPr>
        <p:blipFill>
          <a:blip r:embed="rId4"/>
          <a:srcRect l="3288" t="4166" r="86113" b="77805"/>
          <a:stretch>
            <a:fillRect/>
          </a:stretch>
        </p:blipFill>
        <p:spPr bwMode="auto">
          <a:xfrm>
            <a:off x="7956550" y="260350"/>
            <a:ext cx="935038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5" name="TextBox 13"/>
          <p:cNvSpPr txBox="1">
            <a:spLocks noChangeArrowheads="1"/>
          </p:cNvSpPr>
          <p:nvPr/>
        </p:nvSpPr>
        <p:spPr bwMode="auto">
          <a:xfrm>
            <a:off x="298450" y="327025"/>
            <a:ext cx="758591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4B4B4B"/>
                </a:solidFill>
                <a:latin typeface="Volvo Broad" pitchFamily="2" charset="0"/>
              </a:rPr>
              <a:t>R-design: per chi </a:t>
            </a:r>
            <a:r>
              <a:rPr lang="en-US" sz="3600" dirty="0" err="1">
                <a:solidFill>
                  <a:srgbClr val="4B4B4B"/>
                </a:solidFill>
                <a:latin typeface="Volvo Broad" pitchFamily="2" charset="0"/>
              </a:rPr>
              <a:t>ama</a:t>
            </a:r>
            <a:r>
              <a:rPr lang="en-US" sz="3600" dirty="0">
                <a:solidFill>
                  <a:srgbClr val="4B4B4B"/>
                </a:solidFill>
                <a:latin typeface="Volvo Broad" pitchFamily="2" charset="0"/>
              </a:rPr>
              <a:t> la </a:t>
            </a:r>
            <a:r>
              <a:rPr lang="en-US" sz="3600" dirty="0" err="1">
                <a:solidFill>
                  <a:srgbClr val="4B4B4B"/>
                </a:solidFill>
                <a:latin typeface="Volvo Broad" pitchFamily="2" charset="0"/>
              </a:rPr>
              <a:t>guida</a:t>
            </a:r>
            <a:r>
              <a:rPr lang="en-US" sz="3600" dirty="0">
                <a:solidFill>
                  <a:srgbClr val="4B4B4B"/>
                </a:solidFill>
                <a:latin typeface="Volvo Broad" pitchFamily="2" charset="0"/>
              </a:rPr>
              <a:t> </a:t>
            </a:r>
          </a:p>
        </p:txBody>
      </p:sp>
      <p:cxnSp>
        <p:nvCxnSpPr>
          <p:cNvPr id="21" name="Connettore 1 20"/>
          <p:cNvCxnSpPr/>
          <p:nvPr/>
        </p:nvCxnSpPr>
        <p:spPr>
          <a:xfrm>
            <a:off x="439738" y="6543675"/>
            <a:ext cx="8308975" cy="0"/>
          </a:xfrm>
          <a:prstGeom prst="line">
            <a:avLst/>
          </a:prstGeom>
          <a:ln w="12700">
            <a:solidFill>
              <a:srgbClr val="4B4B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157" name="Gruppo 6"/>
          <p:cNvGrpSpPr>
            <a:grpSpLocks/>
          </p:cNvGrpSpPr>
          <p:nvPr/>
        </p:nvGrpSpPr>
        <p:grpSpPr bwMode="auto">
          <a:xfrm>
            <a:off x="7380288" y="1241425"/>
            <a:ext cx="1439862" cy="458788"/>
            <a:chOff x="4760284" y="836712"/>
            <a:chExt cx="1802729" cy="382543"/>
          </a:xfrm>
        </p:grpSpPr>
        <p:sp>
          <p:nvSpPr>
            <p:cNvPr id="49161" name="CasellaDiTesto 7"/>
            <p:cNvSpPr txBox="1">
              <a:spLocks noChangeArrowheads="1"/>
            </p:cNvSpPr>
            <p:nvPr/>
          </p:nvSpPr>
          <p:spPr bwMode="auto">
            <a:xfrm>
              <a:off x="4760284" y="836712"/>
              <a:ext cx="1802729" cy="3825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it-IT" sz="800">
                  <a:latin typeface="VolvoSans" pitchFamily="2" charset="0"/>
                </a:rPr>
                <a:t>NUOVA VOLVO V40 </a:t>
              </a:r>
            </a:p>
            <a:p>
              <a:pPr algn="ctr"/>
              <a:r>
                <a:rPr lang="it-IT" sz="800">
                  <a:latin typeface="VolvoSans" pitchFamily="2" charset="0"/>
                </a:rPr>
                <a:t>PRESENTAZIONE STAMPA NAZIONALE</a:t>
              </a:r>
            </a:p>
          </p:txBody>
        </p:sp>
        <p:cxnSp>
          <p:nvCxnSpPr>
            <p:cNvPr id="9" name="Connettore 1 8"/>
            <p:cNvCxnSpPr/>
            <p:nvPr/>
          </p:nvCxnSpPr>
          <p:spPr>
            <a:xfrm flipH="1">
              <a:off x="5076308" y="836712"/>
              <a:ext cx="1079253" cy="0"/>
            </a:xfrm>
            <a:prstGeom prst="line">
              <a:avLst/>
            </a:prstGeom>
            <a:ln w="31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ttore 1 9"/>
            <p:cNvCxnSpPr/>
            <p:nvPr/>
          </p:nvCxnSpPr>
          <p:spPr>
            <a:xfrm flipH="1">
              <a:off x="5076308" y="1196752"/>
              <a:ext cx="1150806" cy="0"/>
            </a:xfrm>
            <a:prstGeom prst="line">
              <a:avLst/>
            </a:prstGeom>
            <a:ln w="31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Content Placeholder 5"/>
          <p:cNvSpPr>
            <a:spLocks/>
          </p:cNvSpPr>
          <p:nvPr/>
        </p:nvSpPr>
        <p:spPr bwMode="auto">
          <a:xfrm>
            <a:off x="3059113" y="1268413"/>
            <a:ext cx="5616575" cy="489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381000" indent="-381000"/>
            <a:endParaRPr lang="it-IT">
              <a:solidFill>
                <a:srgbClr val="4B4B4B"/>
              </a:solidFill>
              <a:latin typeface="VolvoSans" pitchFamily="2" charset="0"/>
            </a:endParaRPr>
          </a:p>
          <a:p>
            <a:pPr marL="381000" indent="-381000">
              <a:buFontTx/>
              <a:buChar char="•"/>
            </a:pPr>
            <a:r>
              <a:rPr lang="it-IT">
                <a:solidFill>
                  <a:srgbClr val="4B4B4B"/>
                </a:solidFill>
                <a:latin typeface="VolvoSans" pitchFamily="2" charset="0"/>
              </a:rPr>
              <a:t>Presentazione al Salone di Parigi</a:t>
            </a:r>
          </a:p>
          <a:p>
            <a:pPr marL="381000" indent="-381000">
              <a:buFontTx/>
              <a:buChar char="•"/>
            </a:pPr>
            <a:endParaRPr lang="it-IT">
              <a:solidFill>
                <a:srgbClr val="4B4B4B"/>
              </a:solidFill>
              <a:latin typeface="VolvoSans" pitchFamily="2" charset="0"/>
            </a:endParaRPr>
          </a:p>
          <a:p>
            <a:pPr marL="381000" indent="-381000">
              <a:buFontTx/>
              <a:buChar char="•"/>
            </a:pPr>
            <a:r>
              <a:rPr lang="it-IT">
                <a:solidFill>
                  <a:srgbClr val="4B4B4B"/>
                </a:solidFill>
                <a:latin typeface="VolvoSans" pitchFamily="2" charset="0"/>
              </a:rPr>
              <a:t>Sottolinea le ottime doti del telaio V40</a:t>
            </a:r>
          </a:p>
          <a:p>
            <a:pPr marL="381000" indent="-381000">
              <a:buFontTx/>
              <a:buChar char="•"/>
            </a:pPr>
            <a:endParaRPr lang="it-IT">
              <a:solidFill>
                <a:srgbClr val="4B4B4B"/>
              </a:solidFill>
              <a:latin typeface="VolvoSans" pitchFamily="2" charset="0"/>
            </a:endParaRPr>
          </a:p>
          <a:p>
            <a:pPr marL="381000" indent="-381000">
              <a:buFontTx/>
              <a:buChar char="•"/>
            </a:pPr>
            <a:r>
              <a:rPr lang="it-IT">
                <a:solidFill>
                  <a:srgbClr val="4B4B4B"/>
                </a:solidFill>
                <a:latin typeface="VolvoSans" pitchFamily="2" charset="0"/>
              </a:rPr>
              <a:t>Disponibile in abbinamento con tutte le motorizzazioni della gamma V40</a:t>
            </a:r>
          </a:p>
          <a:p>
            <a:pPr marL="381000" indent="-381000">
              <a:buFontTx/>
              <a:buChar char="•"/>
            </a:pPr>
            <a:endParaRPr lang="it-IT">
              <a:solidFill>
                <a:srgbClr val="4B4B4B"/>
              </a:solidFill>
              <a:latin typeface="VolvoSans" pitchFamily="2" charset="0"/>
            </a:endParaRPr>
          </a:p>
          <a:p>
            <a:pPr marL="381000" indent="-381000">
              <a:buFontTx/>
              <a:buChar char="•"/>
            </a:pPr>
            <a:r>
              <a:rPr lang="it-IT">
                <a:solidFill>
                  <a:srgbClr val="4B4B4B"/>
                </a:solidFill>
                <a:latin typeface="VolvoSans" pitchFamily="2" charset="0"/>
              </a:rPr>
              <a:t>Elementi estetici di taglio sportivo (griglia frontale, diffusore e scarichi posteriori, cerchi </a:t>
            </a:r>
            <a:r>
              <a:rPr lang="it-IT" i="1">
                <a:solidFill>
                  <a:srgbClr val="4B4B4B"/>
                </a:solidFill>
                <a:latin typeface="VolvoSans" pitchFamily="2" charset="0"/>
              </a:rPr>
              <a:t>diamond cut</a:t>
            </a:r>
            <a:r>
              <a:rPr lang="it-IT">
                <a:solidFill>
                  <a:srgbClr val="4B4B4B"/>
                </a:solidFill>
                <a:latin typeface="VolvoSans" pitchFamily="2" charset="0"/>
              </a:rPr>
              <a:t>)</a:t>
            </a:r>
          </a:p>
          <a:p>
            <a:pPr marL="381000" indent="-381000">
              <a:buFontTx/>
              <a:buChar char="•"/>
            </a:pPr>
            <a:endParaRPr lang="it-IT">
              <a:solidFill>
                <a:srgbClr val="4B4B4B"/>
              </a:solidFill>
              <a:latin typeface="VolvoSans" pitchFamily="2" charset="0"/>
            </a:endParaRPr>
          </a:p>
          <a:p>
            <a:pPr marL="381000" indent="-381000">
              <a:buFontTx/>
              <a:buChar char="•"/>
            </a:pPr>
            <a:r>
              <a:rPr lang="it-IT">
                <a:solidFill>
                  <a:srgbClr val="4B4B4B"/>
                </a:solidFill>
                <a:latin typeface="VolvoSans" pitchFamily="2" charset="0"/>
              </a:rPr>
              <a:t>Nuovo quadro strumenti interattivo</a:t>
            </a:r>
          </a:p>
          <a:p>
            <a:pPr marL="381000" indent="-381000">
              <a:buFontTx/>
              <a:buChar char="•"/>
            </a:pPr>
            <a:endParaRPr lang="it-IT">
              <a:solidFill>
                <a:srgbClr val="4B4B4B"/>
              </a:solidFill>
              <a:latin typeface="VolvoSans" pitchFamily="2" charset="0"/>
            </a:endParaRPr>
          </a:p>
          <a:p>
            <a:pPr marL="381000" indent="-381000">
              <a:buFontTx/>
              <a:buChar char="•"/>
            </a:pPr>
            <a:r>
              <a:rPr lang="it-IT">
                <a:solidFill>
                  <a:srgbClr val="4B4B4B"/>
                </a:solidFill>
                <a:latin typeface="VolvoSans" pitchFamily="2" charset="0"/>
              </a:rPr>
              <a:t>Chassis sportivo più rigido e 10 mm più basso del telaio Dynamic</a:t>
            </a:r>
          </a:p>
          <a:p>
            <a:pPr marL="381000" indent="-381000">
              <a:buFontTx/>
              <a:buChar char="•"/>
            </a:pPr>
            <a:endParaRPr lang="it-IT">
              <a:solidFill>
                <a:srgbClr val="4B4B4B"/>
              </a:solidFill>
              <a:latin typeface="VolvoSans" pitchFamily="2" charset="0"/>
            </a:endParaRPr>
          </a:p>
          <a:p>
            <a:pPr marL="381000" indent="-381000">
              <a:buFontTx/>
              <a:buChar char="•"/>
            </a:pPr>
            <a:r>
              <a:rPr lang="it-IT">
                <a:solidFill>
                  <a:srgbClr val="4B4B4B"/>
                </a:solidFill>
                <a:latin typeface="VolvoSans" pitchFamily="2" charset="0"/>
              </a:rPr>
              <a:t>Esperienza delle corse: collaborazione con il pilota Robert Dahlgren / Team Polestar</a:t>
            </a:r>
          </a:p>
        </p:txBody>
      </p:sp>
      <p:pic>
        <p:nvPicPr>
          <p:cNvPr id="49159" name="Picture 10" descr="images45509_1_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5288" y="2781300"/>
            <a:ext cx="2447925" cy="183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60" name="Picture 11" descr="images45615_1_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95288" y="1196975"/>
            <a:ext cx="2447925" cy="183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Picture 4"/>
          <p:cNvPicPr>
            <a:picLocks noChangeAspect="1"/>
          </p:cNvPicPr>
          <p:nvPr/>
        </p:nvPicPr>
        <p:blipFill>
          <a:blip r:embed="rId3"/>
          <a:srcRect l="24406" t="20377" b="4152"/>
          <a:stretch>
            <a:fillRect/>
          </a:stretch>
        </p:blipFill>
        <p:spPr bwMode="auto">
          <a:xfrm>
            <a:off x="0" y="26988"/>
            <a:ext cx="92519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2" name="Rectangle 6"/>
          <p:cNvSpPr>
            <a:spLocks noChangeArrowheads="1"/>
          </p:cNvSpPr>
          <p:nvPr/>
        </p:nvSpPr>
        <p:spPr bwMode="auto">
          <a:xfrm>
            <a:off x="-34925" y="371475"/>
            <a:ext cx="9178925" cy="719138"/>
          </a:xfrm>
          <a:prstGeom prst="rect">
            <a:avLst/>
          </a:prstGeom>
          <a:solidFill>
            <a:schemeClr val="bg1">
              <a:alpha val="54901"/>
            </a:schemeClr>
          </a:solidFill>
          <a:ln w="9525">
            <a:noFill/>
            <a:miter lim="800000"/>
            <a:headEnd/>
            <a:tailEnd/>
          </a:ln>
        </p:spPr>
        <p:txBody>
          <a:bodyPr lIns="90000" anchor="b"/>
          <a:lstStyle/>
          <a:p>
            <a:pPr>
              <a:lnSpc>
                <a:spcPct val="70000"/>
              </a:lnSpc>
            </a:pPr>
            <a:r>
              <a:rPr lang="sv-SE" sz="4400" dirty="0">
                <a:solidFill>
                  <a:srgbClr val="383838"/>
                </a:solidFill>
                <a:latin typeface="Volvo Broad" pitchFamily="2" charset="0"/>
              </a:rPr>
              <a:t>   </a:t>
            </a:r>
            <a:r>
              <a:rPr lang="sv-SE" sz="2800" dirty="0">
                <a:solidFill>
                  <a:srgbClr val="383838"/>
                </a:solidFill>
                <a:latin typeface="Volvo Broad" pitchFamily="2" charset="0"/>
              </a:rPr>
              <a:t>6. IL MERCATO / VCC E VOLVO AUTO ITALIA</a:t>
            </a:r>
            <a:endParaRPr lang="en-US" sz="2800" dirty="0">
              <a:solidFill>
                <a:srgbClr val="383838"/>
              </a:solidFill>
              <a:latin typeface="Volvo Broad" pitchFamily="2" charset="0"/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67" name="Bildobjekt 2" descr="03 Richard Monturo header.png"/>
          <p:cNvPicPr preferRelativeResize="0">
            <a:picLocks noChangeAspect="1"/>
          </p:cNvPicPr>
          <p:nvPr/>
        </p:nvPicPr>
        <p:blipFill>
          <a:blip r:embed="rId4"/>
          <a:srcRect l="3288" t="4166" r="86113" b="77805"/>
          <a:stretch>
            <a:fillRect/>
          </a:stretch>
        </p:blipFill>
        <p:spPr bwMode="auto">
          <a:xfrm>
            <a:off x="7956550" y="260350"/>
            <a:ext cx="935038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1" name="Connettore 1 20"/>
          <p:cNvCxnSpPr/>
          <p:nvPr/>
        </p:nvCxnSpPr>
        <p:spPr>
          <a:xfrm>
            <a:off x="439738" y="6543675"/>
            <a:ext cx="8308975" cy="0"/>
          </a:xfrm>
          <a:prstGeom prst="line">
            <a:avLst/>
          </a:prstGeom>
          <a:ln w="12700">
            <a:solidFill>
              <a:srgbClr val="4B4B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569" name="Gruppo 6"/>
          <p:cNvGrpSpPr>
            <a:grpSpLocks/>
          </p:cNvGrpSpPr>
          <p:nvPr/>
        </p:nvGrpSpPr>
        <p:grpSpPr bwMode="auto">
          <a:xfrm>
            <a:off x="7380288" y="1268413"/>
            <a:ext cx="1439862" cy="458787"/>
            <a:chOff x="4760284" y="836712"/>
            <a:chExt cx="1802729" cy="382543"/>
          </a:xfrm>
        </p:grpSpPr>
        <p:sp>
          <p:nvSpPr>
            <p:cNvPr id="151573" name="CasellaDiTesto 7"/>
            <p:cNvSpPr txBox="1">
              <a:spLocks noChangeArrowheads="1"/>
            </p:cNvSpPr>
            <p:nvPr/>
          </p:nvSpPr>
          <p:spPr bwMode="auto">
            <a:xfrm>
              <a:off x="4760284" y="836712"/>
              <a:ext cx="1802729" cy="3825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it-IT" sz="800">
                  <a:latin typeface="VolvoSans" pitchFamily="2" charset="0"/>
                </a:rPr>
                <a:t>NUOVA VOLVO V40 </a:t>
              </a:r>
            </a:p>
            <a:p>
              <a:pPr algn="ctr"/>
              <a:r>
                <a:rPr lang="it-IT" sz="800">
                  <a:latin typeface="VolvoSans" pitchFamily="2" charset="0"/>
                </a:rPr>
                <a:t>PRESENTAZIONE STAMPA NAZIONALE</a:t>
              </a:r>
            </a:p>
          </p:txBody>
        </p:sp>
        <p:cxnSp>
          <p:nvCxnSpPr>
            <p:cNvPr id="9" name="Connettore 1 8"/>
            <p:cNvCxnSpPr/>
            <p:nvPr/>
          </p:nvCxnSpPr>
          <p:spPr>
            <a:xfrm flipH="1">
              <a:off x="5076308" y="836712"/>
              <a:ext cx="1079253" cy="0"/>
            </a:xfrm>
            <a:prstGeom prst="line">
              <a:avLst/>
            </a:prstGeom>
            <a:ln w="31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ttore 1 9"/>
            <p:cNvCxnSpPr/>
            <p:nvPr/>
          </p:nvCxnSpPr>
          <p:spPr>
            <a:xfrm flipH="1">
              <a:off x="5076308" y="1196753"/>
              <a:ext cx="1150806" cy="0"/>
            </a:xfrm>
            <a:prstGeom prst="line">
              <a:avLst/>
            </a:prstGeom>
            <a:ln w="31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51566" name="Object 14"/>
          <p:cNvGraphicFramePr>
            <a:graphicFrameLocks noChangeAspect="1"/>
          </p:cNvGraphicFramePr>
          <p:nvPr/>
        </p:nvGraphicFramePr>
        <p:xfrm>
          <a:off x="539750" y="1125538"/>
          <a:ext cx="3611563" cy="5110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574" name="Acrobat Document" r:id="rId5" imgW="5355000" imgH="7578000" progId="AcroExch.Document.7">
                  <p:embed/>
                </p:oleObj>
              </mc:Choice>
              <mc:Fallback>
                <p:oleObj name="Acrobat Document" r:id="rId5" imgW="5355000" imgH="7578000" progId="AcroExch.Document.7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1125538"/>
                        <a:ext cx="3611563" cy="5110162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>
                        <a:outerShdw blurRad="63500" dist="107763" dir="2700000" algn="ctr" rotWithShape="0">
                          <a:schemeClr val="tx1">
                            <a:alpha val="50000"/>
                          </a:scheme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1570" name="Oval 15"/>
          <p:cNvSpPr>
            <a:spLocks noChangeArrowheads="1"/>
          </p:cNvSpPr>
          <p:nvPr/>
        </p:nvSpPr>
        <p:spPr bwMode="auto">
          <a:xfrm>
            <a:off x="395288" y="2997200"/>
            <a:ext cx="4176712" cy="792163"/>
          </a:xfrm>
          <a:prstGeom prst="ellipse">
            <a:avLst/>
          </a:prstGeom>
          <a:solidFill>
            <a:srgbClr val="99CCFF">
              <a:alpha val="52156"/>
            </a:srgbClr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1571" name="TextBox 13"/>
          <p:cNvSpPr txBox="1">
            <a:spLocks noChangeArrowheads="1"/>
          </p:cNvSpPr>
          <p:nvPr/>
        </p:nvSpPr>
        <p:spPr bwMode="auto">
          <a:xfrm>
            <a:off x="298450" y="327025"/>
            <a:ext cx="66992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 dirty="0" err="1">
                <a:solidFill>
                  <a:srgbClr val="4B4B4B"/>
                </a:solidFill>
                <a:latin typeface="Volvo Broad" pitchFamily="2" charset="0"/>
              </a:rPr>
              <a:t>Risultati</a:t>
            </a:r>
            <a:r>
              <a:rPr lang="en-US" sz="3600" dirty="0">
                <a:solidFill>
                  <a:srgbClr val="4B4B4B"/>
                </a:solidFill>
                <a:latin typeface="Volvo Broad" pitchFamily="2" charset="0"/>
              </a:rPr>
              <a:t> </a:t>
            </a:r>
            <a:r>
              <a:rPr lang="en-US" sz="3600" dirty="0" err="1">
                <a:solidFill>
                  <a:srgbClr val="4B4B4B"/>
                </a:solidFill>
                <a:latin typeface="Volvo Broad" pitchFamily="2" charset="0"/>
              </a:rPr>
              <a:t>volvo</a:t>
            </a:r>
            <a:r>
              <a:rPr lang="en-US" sz="3600" dirty="0">
                <a:solidFill>
                  <a:srgbClr val="4B4B4B"/>
                </a:solidFill>
                <a:latin typeface="Volvo Broad" pitchFamily="2" charset="0"/>
              </a:rPr>
              <a:t> auto </a:t>
            </a:r>
            <a:r>
              <a:rPr lang="en-US" sz="3600" dirty="0" err="1">
                <a:solidFill>
                  <a:srgbClr val="4B4B4B"/>
                </a:solidFill>
                <a:latin typeface="Volvo Broad" pitchFamily="2" charset="0"/>
              </a:rPr>
              <a:t>italia</a:t>
            </a:r>
            <a:endParaRPr lang="en-US" sz="3600" dirty="0">
              <a:solidFill>
                <a:srgbClr val="4B4B4B"/>
              </a:solidFill>
              <a:latin typeface="Volvo Broad" pitchFamily="2" charset="0"/>
            </a:endParaRPr>
          </a:p>
        </p:txBody>
      </p:sp>
      <p:sp>
        <p:nvSpPr>
          <p:cNvPr id="25" name="Content Placeholder 5"/>
          <p:cNvSpPr>
            <a:spLocks/>
          </p:cNvSpPr>
          <p:nvPr/>
        </p:nvSpPr>
        <p:spPr bwMode="auto">
          <a:xfrm>
            <a:off x="4859338" y="1773238"/>
            <a:ext cx="381635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381000" indent="-381000"/>
            <a:endParaRPr lang="it-IT">
              <a:solidFill>
                <a:srgbClr val="4B4B4B"/>
              </a:solidFill>
              <a:latin typeface="VolvoSans" pitchFamily="2" charset="0"/>
            </a:endParaRPr>
          </a:p>
          <a:p>
            <a:pPr marL="381000" indent="-381000">
              <a:buFontTx/>
              <a:buChar char="•"/>
            </a:pPr>
            <a:r>
              <a:rPr lang="it-IT">
                <a:solidFill>
                  <a:srgbClr val="4B4B4B"/>
                </a:solidFill>
                <a:latin typeface="VolvoSans" pitchFamily="2" charset="0"/>
              </a:rPr>
              <a:t>Mercato YTD in calo del 20%</a:t>
            </a:r>
          </a:p>
          <a:p>
            <a:pPr marL="381000" indent="-381000">
              <a:buFontTx/>
              <a:buChar char="•"/>
            </a:pPr>
            <a:endParaRPr lang="it-IT">
              <a:solidFill>
                <a:srgbClr val="4B4B4B"/>
              </a:solidFill>
              <a:latin typeface="VolvoSans" pitchFamily="2" charset="0"/>
            </a:endParaRPr>
          </a:p>
          <a:p>
            <a:pPr marL="381000" indent="-381000">
              <a:buFontTx/>
              <a:buChar char="•"/>
            </a:pPr>
            <a:r>
              <a:rPr lang="it-IT">
                <a:solidFill>
                  <a:srgbClr val="4B4B4B"/>
                </a:solidFill>
                <a:latin typeface="VolvoSans" pitchFamily="2" charset="0"/>
              </a:rPr>
              <a:t>Volvo cala in maniera analoga in termini assoluti, ma mantiene la quota di mercato (1,0%) e aumenta la quota di segmenti serviti (da 8,9 a 9,0%).</a:t>
            </a:r>
          </a:p>
          <a:p>
            <a:pPr marL="381000" indent="-381000">
              <a:buFontTx/>
              <a:buChar char="•"/>
            </a:pPr>
            <a:endParaRPr lang="it-IT">
              <a:solidFill>
                <a:srgbClr val="4B4B4B"/>
              </a:solidFill>
              <a:latin typeface="VolvoSans" pitchFamily="2" charset="0"/>
            </a:endParaRPr>
          </a:p>
          <a:p>
            <a:pPr marL="381000" indent="-381000">
              <a:buFontTx/>
              <a:buChar char="•"/>
            </a:pPr>
            <a:r>
              <a:rPr lang="it-IT">
                <a:solidFill>
                  <a:srgbClr val="4B4B4B"/>
                </a:solidFill>
                <a:latin typeface="VolvoSans" pitchFamily="2" charset="0"/>
              </a:rPr>
              <a:t>Modelli best seller:</a:t>
            </a:r>
          </a:p>
          <a:p>
            <a:pPr marL="381000" indent="-381000"/>
            <a:r>
              <a:rPr lang="it-IT">
                <a:solidFill>
                  <a:srgbClr val="4B4B4B"/>
                </a:solidFill>
                <a:latin typeface="VolvoSans" pitchFamily="2" charset="0"/>
              </a:rPr>
              <a:t>	1) V50	2.814 unità</a:t>
            </a:r>
          </a:p>
          <a:p>
            <a:pPr marL="381000" indent="-381000"/>
            <a:r>
              <a:rPr lang="it-IT">
                <a:solidFill>
                  <a:srgbClr val="4B4B4B"/>
                </a:solidFill>
                <a:latin typeface="VolvoSans" pitchFamily="2" charset="0"/>
              </a:rPr>
              <a:t>	2) XC60	2.556 unità</a:t>
            </a:r>
          </a:p>
          <a:p>
            <a:pPr marL="381000" indent="-381000"/>
            <a:r>
              <a:rPr lang="it-IT">
                <a:solidFill>
                  <a:srgbClr val="4B4B4B"/>
                </a:solidFill>
                <a:latin typeface="VolvoSans" pitchFamily="2" charset="0"/>
              </a:rPr>
              <a:t>	3) V60	2.301 unità</a:t>
            </a:r>
          </a:p>
          <a:p>
            <a:pPr marL="381000" indent="-381000">
              <a:buFontTx/>
              <a:buChar char="•"/>
            </a:pPr>
            <a:endParaRPr lang="it-IT">
              <a:solidFill>
                <a:srgbClr val="4B4B4B"/>
              </a:solidFill>
              <a:latin typeface="VolvoSans" pitchFamily="2" charset="0"/>
            </a:endParaRPr>
          </a:p>
          <a:p>
            <a:pPr marL="381000" indent="-381000">
              <a:buFontTx/>
              <a:buChar char="•"/>
            </a:pPr>
            <a:r>
              <a:rPr lang="it-IT">
                <a:solidFill>
                  <a:srgbClr val="4B4B4B"/>
                </a:solidFill>
                <a:latin typeface="VolvoSans" pitchFamily="2" charset="0"/>
              </a:rPr>
              <a:t>Lancio nuova V40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1" name="Bildobjekt 2" descr="03 Richard Monturo header.png"/>
          <p:cNvPicPr preferRelativeResize="0">
            <a:picLocks noChangeAspect="1"/>
          </p:cNvPicPr>
          <p:nvPr/>
        </p:nvPicPr>
        <p:blipFill>
          <a:blip r:embed="rId3"/>
          <a:srcRect l="3288" t="4166" r="86113" b="77805"/>
          <a:stretch>
            <a:fillRect/>
          </a:stretch>
        </p:blipFill>
        <p:spPr bwMode="auto">
          <a:xfrm>
            <a:off x="7956550" y="260350"/>
            <a:ext cx="935038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02" name="TextBox 13"/>
          <p:cNvSpPr txBox="1">
            <a:spLocks noChangeArrowheads="1"/>
          </p:cNvSpPr>
          <p:nvPr/>
        </p:nvSpPr>
        <p:spPr bwMode="auto">
          <a:xfrm>
            <a:off x="298450" y="327025"/>
            <a:ext cx="66992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 dirty="0" err="1">
                <a:solidFill>
                  <a:srgbClr val="4B4B4B"/>
                </a:solidFill>
                <a:latin typeface="Volvo Broad" pitchFamily="2" charset="0"/>
              </a:rPr>
              <a:t>Lancio</a:t>
            </a:r>
            <a:r>
              <a:rPr lang="en-US" sz="3600" dirty="0">
                <a:solidFill>
                  <a:srgbClr val="4B4B4B"/>
                </a:solidFill>
                <a:latin typeface="Volvo Broad" pitchFamily="2" charset="0"/>
              </a:rPr>
              <a:t> </a:t>
            </a:r>
            <a:r>
              <a:rPr lang="en-US" sz="3600" dirty="0" err="1">
                <a:solidFill>
                  <a:srgbClr val="4B4B4B"/>
                </a:solidFill>
                <a:latin typeface="Volvo Broad" pitchFamily="2" charset="0"/>
              </a:rPr>
              <a:t>nuova</a:t>
            </a:r>
            <a:r>
              <a:rPr lang="en-US" sz="3600" dirty="0">
                <a:solidFill>
                  <a:srgbClr val="4B4B4B"/>
                </a:solidFill>
                <a:latin typeface="Volvo Broad" pitchFamily="2" charset="0"/>
              </a:rPr>
              <a:t> </a:t>
            </a:r>
            <a:r>
              <a:rPr lang="en-US" sz="3600" dirty="0" err="1">
                <a:solidFill>
                  <a:srgbClr val="4B4B4B"/>
                </a:solidFill>
                <a:latin typeface="Volvo Broad" pitchFamily="2" charset="0"/>
              </a:rPr>
              <a:t>volvo</a:t>
            </a:r>
            <a:r>
              <a:rPr lang="en-US" sz="3600" dirty="0">
                <a:solidFill>
                  <a:srgbClr val="4B4B4B"/>
                </a:solidFill>
                <a:latin typeface="Volvo Broad" pitchFamily="2" charset="0"/>
              </a:rPr>
              <a:t> </a:t>
            </a:r>
            <a:r>
              <a:rPr lang="en-US" sz="3600" dirty="0" smtClean="0">
                <a:solidFill>
                  <a:srgbClr val="4B4B4B"/>
                </a:solidFill>
                <a:latin typeface="Volvo Broad" pitchFamily="2" charset="0"/>
              </a:rPr>
              <a:t>V40 </a:t>
            </a:r>
            <a:endParaRPr lang="en-US" sz="3600" dirty="0">
              <a:solidFill>
                <a:srgbClr val="4B4B4B"/>
              </a:solidFill>
              <a:latin typeface="Volvo Broad" pitchFamily="2" charset="0"/>
            </a:endParaRPr>
          </a:p>
        </p:txBody>
      </p:sp>
      <p:cxnSp>
        <p:nvCxnSpPr>
          <p:cNvPr id="21" name="Connettore 1 20"/>
          <p:cNvCxnSpPr/>
          <p:nvPr/>
        </p:nvCxnSpPr>
        <p:spPr>
          <a:xfrm>
            <a:off x="439738" y="6543675"/>
            <a:ext cx="8308975" cy="0"/>
          </a:xfrm>
          <a:prstGeom prst="line">
            <a:avLst/>
          </a:prstGeom>
          <a:ln w="12700">
            <a:solidFill>
              <a:srgbClr val="4B4B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ontent Placeholder 5"/>
          <p:cNvSpPr>
            <a:spLocks/>
          </p:cNvSpPr>
          <p:nvPr/>
        </p:nvSpPr>
        <p:spPr bwMode="auto">
          <a:xfrm>
            <a:off x="376238" y="2100263"/>
            <a:ext cx="7796212" cy="413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381000" indent="-381000">
              <a:lnSpc>
                <a:spcPts val="4175"/>
              </a:lnSpc>
              <a:buFontTx/>
              <a:buAutoNum type="arabicPeriod"/>
            </a:pPr>
            <a:r>
              <a:rPr lang="en-GB">
                <a:solidFill>
                  <a:srgbClr val="4B4B4B"/>
                </a:solidFill>
                <a:latin typeface="VolvoSans" pitchFamily="2" charset="0"/>
              </a:rPr>
              <a:t>Estremamente soddisfatti del numero e del mix degli ordini                  (vetture più “ricche” di quanto previsto)</a:t>
            </a:r>
          </a:p>
          <a:p>
            <a:pPr marL="381000" indent="-381000">
              <a:lnSpc>
                <a:spcPts val="4175"/>
              </a:lnSpc>
              <a:buFontTx/>
              <a:buAutoNum type="arabicPeriod"/>
            </a:pPr>
            <a:r>
              <a:rPr lang="en-GB">
                <a:solidFill>
                  <a:srgbClr val="4B4B4B"/>
                </a:solidFill>
                <a:latin typeface="VolvoSans" pitchFamily="2" charset="0"/>
              </a:rPr>
              <a:t>Motorizzazioni D3 per il 40% (previsione 20%)</a:t>
            </a:r>
          </a:p>
          <a:p>
            <a:pPr marL="381000" indent="-381000">
              <a:lnSpc>
                <a:spcPts val="4175"/>
              </a:lnSpc>
              <a:buFontTx/>
              <a:buAutoNum type="arabicPeriod"/>
            </a:pPr>
            <a:r>
              <a:rPr lang="en-GB">
                <a:solidFill>
                  <a:srgbClr val="4B4B4B"/>
                </a:solidFill>
                <a:latin typeface="VolvoSans" pitchFamily="2" charset="0"/>
              </a:rPr>
              <a:t>Allestimenti Momentum 40% (previsione 20%)</a:t>
            </a:r>
          </a:p>
          <a:p>
            <a:pPr marL="381000" indent="-381000">
              <a:lnSpc>
                <a:spcPts val="4175"/>
              </a:lnSpc>
              <a:buFontTx/>
              <a:buAutoNum type="arabicPeriod"/>
            </a:pPr>
            <a:r>
              <a:rPr lang="en-GB">
                <a:solidFill>
                  <a:srgbClr val="4B4B4B"/>
                </a:solidFill>
                <a:latin typeface="VolvoSans" pitchFamily="2" charset="0"/>
              </a:rPr>
              <a:t>60% clienti di conquista (obiettivo 80%)</a:t>
            </a:r>
          </a:p>
          <a:p>
            <a:pPr marL="381000" indent="-381000">
              <a:lnSpc>
                <a:spcPts val="4175"/>
              </a:lnSpc>
              <a:buFontTx/>
              <a:buAutoNum type="arabicPeriod"/>
            </a:pPr>
            <a:r>
              <a:rPr lang="en-GB">
                <a:solidFill>
                  <a:srgbClr val="4B4B4B"/>
                </a:solidFill>
                <a:latin typeface="VolvoSans" pitchFamily="2" charset="0"/>
              </a:rPr>
              <a:t>Audi A3 macchina più ritirata in permuta</a:t>
            </a:r>
          </a:p>
          <a:p>
            <a:pPr marL="381000" indent="-381000">
              <a:lnSpc>
                <a:spcPts val="4175"/>
              </a:lnSpc>
              <a:buFontTx/>
              <a:buAutoNum type="arabicPeriod"/>
            </a:pPr>
            <a:r>
              <a:rPr lang="en-GB">
                <a:solidFill>
                  <a:srgbClr val="4B4B4B"/>
                </a:solidFill>
                <a:latin typeface="VolvoSans" pitchFamily="2" charset="0"/>
              </a:rPr>
              <a:t>V50 macchina più ritirata da clienti Volvo</a:t>
            </a:r>
          </a:p>
        </p:txBody>
      </p:sp>
      <p:grpSp>
        <p:nvGrpSpPr>
          <p:cNvPr id="153605" name="Gruppo 6"/>
          <p:cNvGrpSpPr>
            <a:grpSpLocks/>
          </p:cNvGrpSpPr>
          <p:nvPr/>
        </p:nvGrpSpPr>
        <p:grpSpPr bwMode="auto">
          <a:xfrm>
            <a:off x="7380288" y="1268413"/>
            <a:ext cx="1439862" cy="458787"/>
            <a:chOff x="4760284" y="836712"/>
            <a:chExt cx="1802729" cy="382543"/>
          </a:xfrm>
        </p:grpSpPr>
        <p:sp>
          <p:nvSpPr>
            <p:cNvPr id="153606" name="CasellaDiTesto 7"/>
            <p:cNvSpPr txBox="1">
              <a:spLocks noChangeArrowheads="1"/>
            </p:cNvSpPr>
            <p:nvPr/>
          </p:nvSpPr>
          <p:spPr bwMode="auto">
            <a:xfrm>
              <a:off x="4760284" y="836712"/>
              <a:ext cx="1802729" cy="3825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it-IT" sz="800">
                  <a:latin typeface="VolvoSans" pitchFamily="2" charset="0"/>
                </a:rPr>
                <a:t>NUOVA VOLVO V40 </a:t>
              </a:r>
            </a:p>
            <a:p>
              <a:pPr algn="ctr"/>
              <a:r>
                <a:rPr lang="it-IT" sz="800">
                  <a:latin typeface="VolvoSans" pitchFamily="2" charset="0"/>
                </a:rPr>
                <a:t>PRESENTAZIONE STAMPA NAZIONALE</a:t>
              </a:r>
            </a:p>
          </p:txBody>
        </p:sp>
        <p:cxnSp>
          <p:nvCxnSpPr>
            <p:cNvPr id="9" name="Connettore 1 8"/>
            <p:cNvCxnSpPr/>
            <p:nvPr/>
          </p:nvCxnSpPr>
          <p:spPr>
            <a:xfrm flipH="1">
              <a:off x="5076308" y="836712"/>
              <a:ext cx="1079253" cy="0"/>
            </a:xfrm>
            <a:prstGeom prst="line">
              <a:avLst/>
            </a:prstGeom>
            <a:ln w="31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ttore 1 9"/>
            <p:cNvCxnSpPr/>
            <p:nvPr/>
          </p:nvCxnSpPr>
          <p:spPr>
            <a:xfrm flipH="1">
              <a:off x="5076308" y="1196753"/>
              <a:ext cx="1150806" cy="0"/>
            </a:xfrm>
            <a:prstGeom prst="line">
              <a:avLst/>
            </a:prstGeom>
            <a:ln w="31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49" name="Bildobjekt 2" descr="03 Richard Monturo header.png"/>
          <p:cNvPicPr preferRelativeResize="0">
            <a:picLocks noChangeAspect="1"/>
          </p:cNvPicPr>
          <p:nvPr/>
        </p:nvPicPr>
        <p:blipFill>
          <a:blip r:embed="rId3"/>
          <a:srcRect l="3288" t="4166" r="86113" b="77805"/>
          <a:stretch>
            <a:fillRect/>
          </a:stretch>
        </p:blipFill>
        <p:spPr bwMode="auto">
          <a:xfrm>
            <a:off x="7956550" y="260350"/>
            <a:ext cx="935038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5650" name="TextBox 13"/>
          <p:cNvSpPr txBox="1">
            <a:spLocks noChangeArrowheads="1"/>
          </p:cNvSpPr>
          <p:nvPr/>
        </p:nvSpPr>
        <p:spPr bwMode="auto">
          <a:xfrm>
            <a:off x="298450" y="327025"/>
            <a:ext cx="669925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000" dirty="0" err="1">
                <a:solidFill>
                  <a:srgbClr val="4B4B4B"/>
                </a:solidFill>
                <a:latin typeface="Volvo Broad" pitchFamily="2" charset="0"/>
              </a:rPr>
              <a:t>Risultati</a:t>
            </a:r>
            <a:r>
              <a:rPr lang="en-US" sz="3000" dirty="0">
                <a:solidFill>
                  <a:srgbClr val="4B4B4B"/>
                </a:solidFill>
                <a:latin typeface="Volvo Broad" pitchFamily="2" charset="0"/>
              </a:rPr>
              <a:t> </a:t>
            </a:r>
            <a:r>
              <a:rPr lang="en-US" sz="3000" dirty="0" err="1">
                <a:solidFill>
                  <a:srgbClr val="4B4B4B"/>
                </a:solidFill>
                <a:latin typeface="Volvo Broad" pitchFamily="2" charset="0"/>
              </a:rPr>
              <a:t>globali</a:t>
            </a:r>
            <a:r>
              <a:rPr lang="en-US" sz="3000" dirty="0">
                <a:solidFill>
                  <a:srgbClr val="4B4B4B"/>
                </a:solidFill>
                <a:latin typeface="Volvo Broad" pitchFamily="2" charset="0"/>
              </a:rPr>
              <a:t> Primo </a:t>
            </a:r>
            <a:r>
              <a:rPr lang="en-US" sz="3000" dirty="0" err="1">
                <a:solidFill>
                  <a:srgbClr val="4B4B4B"/>
                </a:solidFill>
                <a:latin typeface="Volvo Broad" pitchFamily="2" charset="0"/>
              </a:rPr>
              <a:t>semestre</a:t>
            </a:r>
            <a:r>
              <a:rPr lang="en-US" sz="3000" dirty="0">
                <a:solidFill>
                  <a:srgbClr val="4B4B4B"/>
                </a:solidFill>
                <a:latin typeface="Volvo Broad" pitchFamily="2" charset="0"/>
              </a:rPr>
              <a:t> 2012 </a:t>
            </a:r>
          </a:p>
        </p:txBody>
      </p:sp>
      <p:cxnSp>
        <p:nvCxnSpPr>
          <p:cNvPr id="21" name="Connettore 1 20"/>
          <p:cNvCxnSpPr/>
          <p:nvPr/>
        </p:nvCxnSpPr>
        <p:spPr>
          <a:xfrm>
            <a:off x="439738" y="6543675"/>
            <a:ext cx="8308975" cy="0"/>
          </a:xfrm>
          <a:prstGeom prst="line">
            <a:avLst/>
          </a:prstGeom>
          <a:ln w="12700">
            <a:solidFill>
              <a:srgbClr val="4B4B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ontent Placeholder 5"/>
          <p:cNvSpPr>
            <a:spLocks/>
          </p:cNvSpPr>
          <p:nvPr/>
        </p:nvSpPr>
        <p:spPr bwMode="auto">
          <a:xfrm>
            <a:off x="468313" y="1700213"/>
            <a:ext cx="7920037" cy="446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381000" indent="-381000"/>
            <a:endParaRPr lang="it-IT">
              <a:solidFill>
                <a:srgbClr val="4B4B4B"/>
              </a:solidFill>
              <a:latin typeface="VolvoSans" pitchFamily="2" charset="0"/>
            </a:endParaRPr>
          </a:p>
          <a:p>
            <a:pPr marL="381000" indent="-381000">
              <a:buFontTx/>
              <a:buChar char="•"/>
            </a:pPr>
            <a:r>
              <a:rPr lang="it-IT">
                <a:solidFill>
                  <a:srgbClr val="4B4B4B"/>
                </a:solidFill>
                <a:latin typeface="VolvoSans" pitchFamily="2" charset="0"/>
              </a:rPr>
              <a:t>Utile di 239 milioni di SEK</a:t>
            </a:r>
          </a:p>
          <a:p>
            <a:pPr marL="381000" indent="-381000">
              <a:buFontTx/>
              <a:buChar char="•"/>
            </a:pPr>
            <a:endParaRPr lang="it-IT">
              <a:solidFill>
                <a:srgbClr val="4B4B4B"/>
              </a:solidFill>
              <a:latin typeface="VolvoSans" pitchFamily="2" charset="0"/>
            </a:endParaRPr>
          </a:p>
          <a:p>
            <a:pPr marL="381000" indent="-381000">
              <a:buFontTx/>
              <a:buChar char="•"/>
            </a:pPr>
            <a:r>
              <a:rPr lang="it-IT">
                <a:solidFill>
                  <a:srgbClr val="4B4B4B"/>
                </a:solidFill>
                <a:latin typeface="VolvoSans" pitchFamily="2" charset="0"/>
              </a:rPr>
              <a:t>Utile in calo rispetto allo stesso periodo del 2011 (1.529 milioni)</a:t>
            </a:r>
          </a:p>
          <a:p>
            <a:pPr marL="381000" indent="-381000">
              <a:buFontTx/>
              <a:buChar char="•"/>
            </a:pPr>
            <a:endParaRPr lang="it-IT">
              <a:solidFill>
                <a:srgbClr val="4B4B4B"/>
              </a:solidFill>
              <a:latin typeface="VolvoSans" pitchFamily="2" charset="0"/>
            </a:endParaRPr>
          </a:p>
          <a:p>
            <a:pPr marL="381000" indent="-381000">
              <a:buFontTx/>
              <a:buChar char="•"/>
            </a:pPr>
            <a:r>
              <a:rPr lang="it-IT">
                <a:solidFill>
                  <a:srgbClr val="4B4B4B"/>
                </a:solidFill>
                <a:latin typeface="VolvoSans" pitchFamily="2" charset="0"/>
              </a:rPr>
              <a:t>Ricavi pari a 65,3 miliardi di SEK, cresciuti del 3,9% rispetto al primo semestre 2011</a:t>
            </a:r>
          </a:p>
          <a:p>
            <a:pPr marL="381000" indent="-381000">
              <a:buFontTx/>
              <a:buChar char="•"/>
            </a:pPr>
            <a:endParaRPr lang="it-IT">
              <a:solidFill>
                <a:srgbClr val="4B4B4B"/>
              </a:solidFill>
              <a:latin typeface="VolvoSans" pitchFamily="2" charset="0"/>
            </a:endParaRPr>
          </a:p>
          <a:p>
            <a:pPr marL="381000" indent="-381000">
              <a:buFontTx/>
              <a:buChar char="•"/>
            </a:pPr>
            <a:r>
              <a:rPr lang="it-IT">
                <a:solidFill>
                  <a:srgbClr val="4B4B4B"/>
                </a:solidFill>
                <a:latin typeface="VolvoSans" pitchFamily="2" charset="0"/>
              </a:rPr>
              <a:t>Vendite complessive pari a 221.309 unità, (- 4,1% rispetto allo stesso periodo 2011)</a:t>
            </a:r>
          </a:p>
          <a:p>
            <a:pPr marL="381000" indent="-381000">
              <a:buFontTx/>
              <a:buChar char="•"/>
            </a:pPr>
            <a:endParaRPr lang="it-IT">
              <a:solidFill>
                <a:srgbClr val="4B4B4B"/>
              </a:solidFill>
              <a:latin typeface="VolvoSans" pitchFamily="2" charset="0"/>
            </a:endParaRPr>
          </a:p>
          <a:p>
            <a:pPr marL="381000" indent="-381000">
              <a:buFontTx/>
              <a:buChar char="•"/>
            </a:pPr>
            <a:r>
              <a:rPr lang="it-IT">
                <a:solidFill>
                  <a:srgbClr val="4B4B4B"/>
                </a:solidFill>
                <a:latin typeface="VolvoSans" pitchFamily="2" charset="0"/>
              </a:rPr>
              <a:t>Ottimo risultato alla luce degli ingenti investimenti per la realizzazione delle fabbriche in Cina</a:t>
            </a:r>
            <a:r>
              <a:rPr lang="it-IT">
                <a:latin typeface="VolvoSans" pitchFamily="2" charset="0"/>
              </a:rPr>
              <a:t> </a:t>
            </a:r>
          </a:p>
          <a:p>
            <a:pPr marL="381000" indent="-381000">
              <a:buFontTx/>
              <a:buChar char="•"/>
            </a:pPr>
            <a:endParaRPr lang="it-IT">
              <a:latin typeface="VolvoSans" pitchFamily="2" charset="0"/>
            </a:endParaRPr>
          </a:p>
          <a:p>
            <a:pPr marL="381000" indent="-381000">
              <a:buFontTx/>
              <a:buChar char="•"/>
            </a:pPr>
            <a:r>
              <a:rPr lang="it-IT">
                <a:solidFill>
                  <a:srgbClr val="4B4B4B"/>
                </a:solidFill>
                <a:latin typeface="VolvoSans" pitchFamily="2" charset="0"/>
              </a:rPr>
              <a:t>Capacità di Volvo di gestire le difficili condizioni di mercato</a:t>
            </a:r>
          </a:p>
          <a:p>
            <a:pPr marL="381000" indent="-381000">
              <a:buFontTx/>
              <a:buChar char="•"/>
            </a:pPr>
            <a:endParaRPr lang="it-IT">
              <a:solidFill>
                <a:srgbClr val="4B4B4B"/>
              </a:solidFill>
              <a:latin typeface="VolvoSans" pitchFamily="2" charset="0"/>
            </a:endParaRPr>
          </a:p>
          <a:p>
            <a:pPr marL="381000" indent="-381000">
              <a:buFontTx/>
              <a:buChar char="•"/>
            </a:pPr>
            <a:endParaRPr lang="it-IT">
              <a:solidFill>
                <a:srgbClr val="4B4B4B"/>
              </a:solidFill>
              <a:latin typeface="VolvoSans" pitchFamily="2" charset="0"/>
            </a:endParaRPr>
          </a:p>
        </p:txBody>
      </p:sp>
      <p:grpSp>
        <p:nvGrpSpPr>
          <p:cNvPr id="155653" name="Gruppo 6"/>
          <p:cNvGrpSpPr>
            <a:grpSpLocks/>
          </p:cNvGrpSpPr>
          <p:nvPr/>
        </p:nvGrpSpPr>
        <p:grpSpPr bwMode="auto">
          <a:xfrm>
            <a:off x="7380288" y="1268413"/>
            <a:ext cx="1439862" cy="458787"/>
            <a:chOff x="4760284" y="836712"/>
            <a:chExt cx="1802729" cy="382543"/>
          </a:xfrm>
        </p:grpSpPr>
        <p:sp>
          <p:nvSpPr>
            <p:cNvPr id="155654" name="CasellaDiTesto 7"/>
            <p:cNvSpPr txBox="1">
              <a:spLocks noChangeArrowheads="1"/>
            </p:cNvSpPr>
            <p:nvPr/>
          </p:nvSpPr>
          <p:spPr bwMode="auto">
            <a:xfrm>
              <a:off x="4760284" y="836712"/>
              <a:ext cx="1802729" cy="3825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it-IT" sz="800">
                  <a:latin typeface="VolvoSans" pitchFamily="2" charset="0"/>
                </a:rPr>
                <a:t>NUOVA VOLVO V40 </a:t>
              </a:r>
            </a:p>
            <a:p>
              <a:pPr algn="ctr"/>
              <a:r>
                <a:rPr lang="it-IT" sz="800">
                  <a:latin typeface="VolvoSans" pitchFamily="2" charset="0"/>
                </a:rPr>
                <a:t>PRESENTAZIONE STAMPA NAZIONALE</a:t>
              </a:r>
            </a:p>
          </p:txBody>
        </p:sp>
        <p:cxnSp>
          <p:nvCxnSpPr>
            <p:cNvPr id="9" name="Connettore 1 8"/>
            <p:cNvCxnSpPr/>
            <p:nvPr/>
          </p:nvCxnSpPr>
          <p:spPr>
            <a:xfrm flipH="1">
              <a:off x="5076308" y="836712"/>
              <a:ext cx="1079253" cy="0"/>
            </a:xfrm>
            <a:prstGeom prst="line">
              <a:avLst/>
            </a:prstGeom>
            <a:ln w="31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ttore 1 9"/>
            <p:cNvCxnSpPr/>
            <p:nvPr/>
          </p:nvCxnSpPr>
          <p:spPr>
            <a:xfrm flipH="1">
              <a:off x="5076308" y="1196753"/>
              <a:ext cx="1150806" cy="0"/>
            </a:xfrm>
            <a:prstGeom prst="line">
              <a:avLst/>
            </a:prstGeom>
            <a:ln w="31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6"/>
          <p:cNvSpPr>
            <a:spLocks noChangeArrowheads="1"/>
          </p:cNvSpPr>
          <p:nvPr/>
        </p:nvSpPr>
        <p:spPr bwMode="auto">
          <a:xfrm>
            <a:off x="-34925" y="371475"/>
            <a:ext cx="9178925" cy="719138"/>
          </a:xfrm>
          <a:prstGeom prst="rect">
            <a:avLst/>
          </a:prstGeom>
          <a:solidFill>
            <a:schemeClr val="bg1">
              <a:alpha val="54901"/>
            </a:schemeClr>
          </a:solidFill>
          <a:ln w="9525">
            <a:noFill/>
            <a:miter lim="800000"/>
            <a:headEnd/>
            <a:tailEnd/>
          </a:ln>
        </p:spPr>
        <p:txBody>
          <a:bodyPr lIns="90000" anchor="b"/>
          <a:lstStyle/>
          <a:p>
            <a:pPr>
              <a:lnSpc>
                <a:spcPct val="70000"/>
              </a:lnSpc>
            </a:pPr>
            <a:r>
              <a:rPr lang="sv-SE" sz="4400" dirty="0">
                <a:solidFill>
                  <a:srgbClr val="383838"/>
                </a:solidFill>
                <a:latin typeface="Volvo Broad" pitchFamily="2" charset="0"/>
              </a:rPr>
              <a:t>   </a:t>
            </a:r>
            <a:r>
              <a:rPr lang="sv-SE" sz="2400" dirty="0">
                <a:solidFill>
                  <a:srgbClr val="383838"/>
                </a:solidFill>
                <a:latin typeface="Volvo Broad" pitchFamily="2" charset="0"/>
              </a:rPr>
              <a:t>6. NUOVA </a:t>
            </a:r>
            <a:r>
              <a:rPr lang="sv-SE" sz="2400" dirty="0" smtClean="0">
                <a:solidFill>
                  <a:srgbClr val="383838"/>
                </a:solidFill>
                <a:latin typeface="Volvo Broad" pitchFamily="2" charset="0"/>
              </a:rPr>
              <a:t>V40</a:t>
            </a:r>
            <a:r>
              <a:rPr lang="sv-SE" sz="2400" dirty="0">
                <a:solidFill>
                  <a:srgbClr val="383838"/>
                </a:solidFill>
                <a:latin typeface="Volvo Broad" pitchFamily="2" charset="0"/>
              </a:rPr>
              <a:t>: VOLVO E IL PRIMATO NELLA SICUREZZA</a:t>
            </a:r>
            <a:endParaRPr lang="en-US" sz="2400" dirty="0">
              <a:solidFill>
                <a:srgbClr val="383838"/>
              </a:solidFill>
              <a:latin typeface="Volvo Broad" pitchFamily="2" charset="0"/>
            </a:endParaRPr>
          </a:p>
        </p:txBody>
      </p:sp>
      <p:pic>
        <p:nvPicPr>
          <p:cNvPr id="157700" name="CrashTest.wmv">
            <a:hlinkClick r:id="" action="ppaction://media"/>
          </p:cNvPr>
          <p:cNvPicPr>
            <a:picLocks noRot="1"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539750" y="1557338"/>
            <a:ext cx="8116888" cy="456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77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577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700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57700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1" name="Picture 2"/>
          <p:cNvPicPr>
            <a:picLocks/>
          </p:cNvPicPr>
          <p:nvPr/>
        </p:nvPicPr>
        <p:blipFill>
          <a:blip r:embed="rId2"/>
          <a:srcRect l="2689"/>
          <a:stretch>
            <a:fillRect/>
          </a:stretch>
        </p:blipFill>
        <p:spPr bwMode="auto">
          <a:xfrm>
            <a:off x="0" y="0"/>
            <a:ext cx="118792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111750" y="5876925"/>
            <a:ext cx="4032250" cy="792163"/>
          </a:xfrm>
        </p:spPr>
        <p:txBody>
          <a:bodyPr/>
          <a:lstStyle/>
          <a:p>
            <a:pPr eaLnBrk="1" hangingPunct="1"/>
            <a:r>
              <a:rPr lang="en-US" sz="3200" smtClean="0">
                <a:solidFill>
                  <a:schemeClr val="bg1"/>
                </a:solidFill>
                <a:latin typeface="Volvo Broad" pitchFamily="2" charset="0"/>
                <a:ea typeface="ＭＳ Ｐゴシック"/>
                <a:cs typeface="ＭＳ Ｐゴシック"/>
              </a:rPr>
              <a:t>Grazie per l’attenzione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4934</TotalTime>
  <Words>1100</Words>
  <Application>Microsoft Macintosh PowerPoint</Application>
  <PresentationFormat>Presentazione su schermo (4:3)</PresentationFormat>
  <Paragraphs>207</Paragraphs>
  <Slides>23</Slides>
  <Notes>21</Notes>
  <HiddenSlides>0</HiddenSlides>
  <MMClips>2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25" baseType="lpstr">
      <vt:lpstr>Tema di Office</vt:lpstr>
      <vt:lpstr>Acrobat Document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 DESIGNED AROUND YOU  Volvo Creates Scandinavian Luxury Cars  that Understand People 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Grazie per l’attenzione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cp:lastModifiedBy>Federica Bruno</cp:lastModifiedBy>
  <cp:revision>163</cp:revision>
  <dcterms:modified xsi:type="dcterms:W3CDTF">2012-09-14T21:07:52Z</dcterms:modified>
</cp:coreProperties>
</file>