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782" r:id="rId2"/>
    <p:sldId id="80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4BD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54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72933670816861"/>
          <c:y val="9.3163384653818307E-2"/>
          <c:w val="0.82439825359577024"/>
          <c:h val="0.7234605174692559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Erittäin todennäköisesti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(n=1009)</c:v>
                </c:pt>
                <c:pt idx="1">
                  <c:v>Mies (n=580)</c:v>
                </c:pt>
                <c:pt idx="2">
                  <c:v>Nainen (n=429)</c:v>
                </c:pt>
                <c:pt idx="3">
                  <c:v>18-24 v. (n=82)</c:v>
                </c:pt>
                <c:pt idx="4">
                  <c:v>25-34 v. (n=174)</c:v>
                </c:pt>
                <c:pt idx="5">
                  <c:v>35-44 v. (n=182)</c:v>
                </c:pt>
                <c:pt idx="6">
                  <c:v>45-54 v. (n=219)</c:v>
                </c:pt>
                <c:pt idx="7">
                  <c:v>55-64 v. (n=223)</c:v>
                </c:pt>
                <c:pt idx="8">
                  <c:v>65-70 v. (n=129)</c:v>
                </c:pt>
              </c:strCache>
            </c:strRef>
          </c:cat>
          <c:val>
            <c:numRef>
              <c:f>Taul1!$B$2:$J$2</c:f>
              <c:numCache>
                <c:formatCode>###0%</c:formatCode>
                <c:ptCount val="9"/>
                <c:pt idx="0">
                  <c:v>8.3850702788808407E-2</c:v>
                </c:pt>
                <c:pt idx="1">
                  <c:v>8.1892393402834121E-2</c:v>
                </c:pt>
                <c:pt idx="2">
                  <c:v>8.6500961173436752E-2</c:v>
                </c:pt>
                <c:pt idx="3">
                  <c:v>7.1016363762942541E-2</c:v>
                </c:pt>
                <c:pt idx="4">
                  <c:v>0.10778519449813767</c:v>
                </c:pt>
                <c:pt idx="5">
                  <c:v>8.9927889985630657E-2</c:v>
                </c:pt>
                <c:pt idx="6">
                  <c:v>4.9535712700933619E-2</c:v>
                </c:pt>
                <c:pt idx="7">
                  <c:v>9.7755054252722448E-2</c:v>
                </c:pt>
                <c:pt idx="8">
                  <c:v>8.5242631855394102E-2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31-4BB4-8C12-E5DE80BE485C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Melko todennäköisesti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(n=1009)</c:v>
                </c:pt>
                <c:pt idx="1">
                  <c:v>Mies (n=580)</c:v>
                </c:pt>
                <c:pt idx="2">
                  <c:v>Nainen (n=429)</c:v>
                </c:pt>
                <c:pt idx="3">
                  <c:v>18-24 v. (n=82)</c:v>
                </c:pt>
                <c:pt idx="4">
                  <c:v>25-34 v. (n=174)</c:v>
                </c:pt>
                <c:pt idx="5">
                  <c:v>35-44 v. (n=182)</c:v>
                </c:pt>
                <c:pt idx="6">
                  <c:v>45-54 v. (n=219)</c:v>
                </c:pt>
                <c:pt idx="7">
                  <c:v>55-64 v. (n=223)</c:v>
                </c:pt>
                <c:pt idx="8">
                  <c:v>65-70 v. (n=129)</c:v>
                </c:pt>
              </c:strCache>
            </c:strRef>
          </c:cat>
          <c:val>
            <c:numRef>
              <c:f>Taul1!$B$3:$J$3</c:f>
              <c:numCache>
                <c:formatCode>###0%</c:formatCode>
                <c:ptCount val="9"/>
                <c:pt idx="0">
                  <c:v>0.226920938193931</c:v>
                </c:pt>
                <c:pt idx="1">
                  <c:v>0.25968516028019667</c:v>
                </c:pt>
                <c:pt idx="2">
                  <c:v>0.18257980654135889</c:v>
                </c:pt>
                <c:pt idx="3">
                  <c:v>0.22518996356895607</c:v>
                </c:pt>
                <c:pt idx="4">
                  <c:v>0.30443806263114676</c:v>
                </c:pt>
                <c:pt idx="5">
                  <c:v>0.24762062203799207</c:v>
                </c:pt>
                <c:pt idx="6">
                  <c:v>0.16201660823208885</c:v>
                </c:pt>
                <c:pt idx="7">
                  <c:v>0.20925083854060653</c:v>
                </c:pt>
                <c:pt idx="8">
                  <c:v>0.23492836346358456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31-4BB4-8C12-E5DE80BE485C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En kovin todennäköisesti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(n=1009)</c:v>
                </c:pt>
                <c:pt idx="1">
                  <c:v>Mies (n=580)</c:v>
                </c:pt>
                <c:pt idx="2">
                  <c:v>Nainen (n=429)</c:v>
                </c:pt>
                <c:pt idx="3">
                  <c:v>18-24 v. (n=82)</c:v>
                </c:pt>
                <c:pt idx="4">
                  <c:v>25-34 v. (n=174)</c:v>
                </c:pt>
                <c:pt idx="5">
                  <c:v>35-44 v. (n=182)</c:v>
                </c:pt>
                <c:pt idx="6">
                  <c:v>45-54 v. (n=219)</c:v>
                </c:pt>
                <c:pt idx="7">
                  <c:v>55-64 v. (n=223)</c:v>
                </c:pt>
                <c:pt idx="8">
                  <c:v>65-70 v. (n=129)</c:v>
                </c:pt>
              </c:strCache>
            </c:strRef>
          </c:cat>
          <c:val>
            <c:numRef>
              <c:f>Taul1!$B$4:$J$4</c:f>
              <c:numCache>
                <c:formatCode>###0%</c:formatCode>
                <c:ptCount val="9"/>
                <c:pt idx="0">
                  <c:v>0.34403626103298918</c:v>
                </c:pt>
                <c:pt idx="1">
                  <c:v>0.34701205250991357</c:v>
                </c:pt>
                <c:pt idx="2">
                  <c:v>0.34000900345606616</c:v>
                </c:pt>
                <c:pt idx="3">
                  <c:v>0.35060779505031692</c:v>
                </c:pt>
                <c:pt idx="4">
                  <c:v>0.33035740996480933</c:v>
                </c:pt>
                <c:pt idx="5">
                  <c:v>0.31378214265057047</c:v>
                </c:pt>
                <c:pt idx="6">
                  <c:v>0.39026766759923581</c:v>
                </c:pt>
                <c:pt idx="7">
                  <c:v>0.32615758298356423</c:v>
                </c:pt>
                <c:pt idx="8">
                  <c:v>0.35365508550167024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31-4BB4-8C12-E5DE80BE485C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En lainkaan todennäköisesti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(n=1009)</c:v>
                </c:pt>
                <c:pt idx="1">
                  <c:v>Mies (n=580)</c:v>
                </c:pt>
                <c:pt idx="2">
                  <c:v>Nainen (n=429)</c:v>
                </c:pt>
                <c:pt idx="3">
                  <c:v>18-24 v. (n=82)</c:v>
                </c:pt>
                <c:pt idx="4">
                  <c:v>25-34 v. (n=174)</c:v>
                </c:pt>
                <c:pt idx="5">
                  <c:v>35-44 v. (n=182)</c:v>
                </c:pt>
                <c:pt idx="6">
                  <c:v>45-54 v. (n=219)</c:v>
                </c:pt>
                <c:pt idx="7">
                  <c:v>55-64 v. (n=223)</c:v>
                </c:pt>
                <c:pt idx="8">
                  <c:v>65-70 v. (n=129)</c:v>
                </c:pt>
              </c:strCache>
            </c:strRef>
          </c:cat>
          <c:val>
            <c:numRef>
              <c:f>Taul1!$B$5:$J$5</c:f>
              <c:numCache>
                <c:formatCode>###0%</c:formatCode>
                <c:ptCount val="9"/>
                <c:pt idx="0">
                  <c:v>0.26305807092797523</c:v>
                </c:pt>
                <c:pt idx="1">
                  <c:v>0.24726141696360882</c:v>
                </c:pt>
                <c:pt idx="2">
                  <c:v>0.28443631428317812</c:v>
                </c:pt>
                <c:pt idx="3">
                  <c:v>0.27024388484614414</c:v>
                </c:pt>
                <c:pt idx="4">
                  <c:v>0.184183984881582</c:v>
                </c:pt>
                <c:pt idx="5">
                  <c:v>0.27632705869467195</c:v>
                </c:pt>
                <c:pt idx="6">
                  <c:v>0.30439085383569942</c:v>
                </c:pt>
                <c:pt idx="7">
                  <c:v>0.2694088932630252</c:v>
                </c:pt>
                <c:pt idx="8">
                  <c:v>0.26503288045017637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22-4027-81E4-A5F787449F77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(n=1009)</c:v>
                </c:pt>
                <c:pt idx="1">
                  <c:v>Mies (n=580)</c:v>
                </c:pt>
                <c:pt idx="2">
                  <c:v>Nainen (n=429)</c:v>
                </c:pt>
                <c:pt idx="3">
                  <c:v>18-24 v. (n=82)</c:v>
                </c:pt>
                <c:pt idx="4">
                  <c:v>25-34 v. (n=174)</c:v>
                </c:pt>
                <c:pt idx="5">
                  <c:v>35-44 v. (n=182)</c:v>
                </c:pt>
                <c:pt idx="6">
                  <c:v>45-54 v. (n=219)</c:v>
                </c:pt>
                <c:pt idx="7">
                  <c:v>55-64 v. (n=223)</c:v>
                </c:pt>
                <c:pt idx="8">
                  <c:v>65-70 v. (n=129)</c:v>
                </c:pt>
              </c:strCache>
            </c:strRef>
          </c:cat>
          <c:val>
            <c:numRef>
              <c:f>Taul1!$B$6:$J$6</c:f>
              <c:numCache>
                <c:formatCode>###0%</c:formatCode>
                <c:ptCount val="9"/>
                <c:pt idx="0">
                  <c:v>8.2134027056296327E-2</c:v>
                </c:pt>
                <c:pt idx="1">
                  <c:v>6.4148976843447267E-2</c:v>
                </c:pt>
                <c:pt idx="2">
                  <c:v>0.10647391454596011</c:v>
                </c:pt>
                <c:pt idx="3">
                  <c:v>8.2941992771640244E-2</c:v>
                </c:pt>
                <c:pt idx="4">
                  <c:v>7.3235348024321661E-2</c:v>
                </c:pt>
                <c:pt idx="5">
                  <c:v>7.2342286631134733E-2</c:v>
                </c:pt>
                <c:pt idx="6">
                  <c:v>9.3789157632042097E-2</c:v>
                </c:pt>
                <c:pt idx="7">
                  <c:v>9.7427630960080835E-2</c:v>
                </c:pt>
                <c:pt idx="8">
                  <c:v>6.1141038729174084E-2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97-4EAF-869B-75C94CCAAF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5"/>
        <c:overlap val="100"/>
        <c:axId val="524049472"/>
        <c:axId val="524053080"/>
      </c:barChart>
      <c:catAx>
        <c:axId val="5240494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53080"/>
        <c:crosses val="autoZero"/>
        <c:auto val="1"/>
        <c:lblAlgn val="ctr"/>
        <c:lblOffset val="100"/>
        <c:noMultiLvlLbl val="0"/>
      </c:catAx>
      <c:valAx>
        <c:axId val="52405308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4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714629125623425E-2"/>
          <c:y val="0.82561729479819745"/>
          <c:w val="0.84654248219425299"/>
          <c:h val="0.17438275175747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72933670816861"/>
          <c:y val="9.3163384653818307E-2"/>
          <c:w val="0.82439825359577024"/>
          <c:h val="0.7234605174692559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Erittäin todennäköisesti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(n=1023)</c:v>
                </c:pt>
                <c:pt idx="1">
                  <c:v>Mies (n=555)</c:v>
                </c:pt>
                <c:pt idx="2">
                  <c:v>Nainen (n=457)</c:v>
                </c:pt>
                <c:pt idx="3">
                  <c:v>18-24 v. (n=96)</c:v>
                </c:pt>
                <c:pt idx="4">
                  <c:v>25-34 v. (n=191)</c:v>
                </c:pt>
                <c:pt idx="5">
                  <c:v>35-44 v. (n=188)</c:v>
                </c:pt>
                <c:pt idx="6">
                  <c:v>45-54 v. (n=215)</c:v>
                </c:pt>
                <c:pt idx="7">
                  <c:v>55-64 v. (n=207)</c:v>
                </c:pt>
                <c:pt idx="8">
                  <c:v>65-70 v. (n=126)</c:v>
                </c:pt>
              </c:strCache>
            </c:strRef>
          </c:cat>
          <c:val>
            <c:numRef>
              <c:f>Taul1!$B$2:$J$2</c:f>
              <c:numCache>
                <c:formatCode>####%</c:formatCode>
                <c:ptCount val="9"/>
                <c:pt idx="0">
                  <c:v>3.9443382538492153E-2</c:v>
                </c:pt>
                <c:pt idx="1">
                  <c:v>4.6247864180241696E-2</c:v>
                </c:pt>
                <c:pt idx="2">
                  <c:v>3.102456820899107E-2</c:v>
                </c:pt>
                <c:pt idx="3">
                  <c:v>6.1357817307735783E-2</c:v>
                </c:pt>
                <c:pt idx="4">
                  <c:v>2.5345244391692376E-2</c:v>
                </c:pt>
                <c:pt idx="5">
                  <c:v>4.7507117390041917E-2</c:v>
                </c:pt>
                <c:pt idx="6">
                  <c:v>2.7292039014323404E-2</c:v>
                </c:pt>
                <c:pt idx="7">
                  <c:v>4.1208326476955194E-2</c:v>
                </c:pt>
                <c:pt idx="8">
                  <c:v>4.9860924985992622E-2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4-4D3C-B79B-98A356F882E3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Melko todennäköisesti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(n=1023)</c:v>
                </c:pt>
                <c:pt idx="1">
                  <c:v>Mies (n=555)</c:v>
                </c:pt>
                <c:pt idx="2">
                  <c:v>Nainen (n=457)</c:v>
                </c:pt>
                <c:pt idx="3">
                  <c:v>18-24 v. (n=96)</c:v>
                </c:pt>
                <c:pt idx="4">
                  <c:v>25-34 v. (n=191)</c:v>
                </c:pt>
                <c:pt idx="5">
                  <c:v>35-44 v. (n=188)</c:v>
                </c:pt>
                <c:pt idx="6">
                  <c:v>45-54 v. (n=215)</c:v>
                </c:pt>
                <c:pt idx="7">
                  <c:v>55-64 v. (n=207)</c:v>
                </c:pt>
                <c:pt idx="8">
                  <c:v>65-70 v. (n=126)</c:v>
                </c:pt>
              </c:strCache>
            </c:strRef>
          </c:cat>
          <c:val>
            <c:numRef>
              <c:f>Taul1!$B$3:$J$3</c:f>
              <c:numCache>
                <c:formatCode>####%</c:formatCode>
                <c:ptCount val="9"/>
                <c:pt idx="0">
                  <c:v>0.17897686091311202</c:v>
                </c:pt>
                <c:pt idx="1">
                  <c:v>0.19103197104012692</c:v>
                </c:pt>
                <c:pt idx="2">
                  <c:v>0.16406173008840189</c:v>
                </c:pt>
                <c:pt idx="3">
                  <c:v>0.18351178206616847</c:v>
                </c:pt>
                <c:pt idx="4">
                  <c:v>0.19363914447644562</c:v>
                </c:pt>
                <c:pt idx="5">
                  <c:v>0.15781032008562051</c:v>
                </c:pt>
                <c:pt idx="6">
                  <c:v>0.14821922059342116</c:v>
                </c:pt>
                <c:pt idx="7">
                  <c:v>0.17519519614985662</c:v>
                </c:pt>
                <c:pt idx="8">
                  <c:v>0.24356150637973062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4-4D3C-B79B-98A356F882E3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En kovin todennäköisesti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(n=1023)</c:v>
                </c:pt>
                <c:pt idx="1">
                  <c:v>Mies (n=555)</c:v>
                </c:pt>
                <c:pt idx="2">
                  <c:v>Nainen (n=457)</c:v>
                </c:pt>
                <c:pt idx="3">
                  <c:v>18-24 v. (n=96)</c:v>
                </c:pt>
                <c:pt idx="4">
                  <c:v>25-34 v. (n=191)</c:v>
                </c:pt>
                <c:pt idx="5">
                  <c:v>35-44 v. (n=188)</c:v>
                </c:pt>
                <c:pt idx="6">
                  <c:v>45-54 v. (n=215)</c:v>
                </c:pt>
                <c:pt idx="7">
                  <c:v>55-64 v. (n=207)</c:v>
                </c:pt>
                <c:pt idx="8">
                  <c:v>65-70 v. (n=126)</c:v>
                </c:pt>
              </c:strCache>
            </c:strRef>
          </c:cat>
          <c:val>
            <c:numRef>
              <c:f>Taul1!$B$4:$J$4</c:f>
              <c:numCache>
                <c:formatCode>####%</c:formatCode>
                <c:ptCount val="9"/>
                <c:pt idx="0">
                  <c:v>0.37018333494109212</c:v>
                </c:pt>
                <c:pt idx="1">
                  <c:v>0.39737645201865091</c:v>
                </c:pt>
                <c:pt idx="2">
                  <c:v>0.33653877305239155</c:v>
                </c:pt>
                <c:pt idx="3">
                  <c:v>0.43201148359417213</c:v>
                </c:pt>
                <c:pt idx="4">
                  <c:v>0.36628900281969129</c:v>
                </c:pt>
                <c:pt idx="5">
                  <c:v>0.36885217593482034</c:v>
                </c:pt>
                <c:pt idx="6">
                  <c:v>0.33167786365225999</c:v>
                </c:pt>
                <c:pt idx="7">
                  <c:v>0.41273687786643526</c:v>
                </c:pt>
                <c:pt idx="8">
                  <c:v>0.32706545075464272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A4-4D3C-B79B-98A356F882E3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En lainkaan todennäköisesti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(n=1023)</c:v>
                </c:pt>
                <c:pt idx="1">
                  <c:v>Mies (n=555)</c:v>
                </c:pt>
                <c:pt idx="2">
                  <c:v>Nainen (n=457)</c:v>
                </c:pt>
                <c:pt idx="3">
                  <c:v>18-24 v. (n=96)</c:v>
                </c:pt>
                <c:pt idx="4">
                  <c:v>25-34 v. (n=191)</c:v>
                </c:pt>
                <c:pt idx="5">
                  <c:v>35-44 v. (n=188)</c:v>
                </c:pt>
                <c:pt idx="6">
                  <c:v>45-54 v. (n=215)</c:v>
                </c:pt>
                <c:pt idx="7">
                  <c:v>55-64 v. (n=207)</c:v>
                </c:pt>
                <c:pt idx="8">
                  <c:v>65-70 v. (n=126)</c:v>
                </c:pt>
              </c:strCache>
            </c:strRef>
          </c:cat>
          <c:val>
            <c:numRef>
              <c:f>Taul1!$B$5:$J$5</c:f>
              <c:numCache>
                <c:formatCode>####%</c:formatCode>
                <c:ptCount val="9"/>
                <c:pt idx="0">
                  <c:v>0.30238182225801141</c:v>
                </c:pt>
                <c:pt idx="1">
                  <c:v>0.26099592263791677</c:v>
                </c:pt>
                <c:pt idx="2">
                  <c:v>0.35358634056005939</c:v>
                </c:pt>
                <c:pt idx="3">
                  <c:v>0.23023923617937772</c:v>
                </c:pt>
                <c:pt idx="4">
                  <c:v>0.32293752865282377</c:v>
                </c:pt>
                <c:pt idx="5">
                  <c:v>0.29567218498154824</c:v>
                </c:pt>
                <c:pt idx="6">
                  <c:v>0.39308905689925744</c:v>
                </c:pt>
                <c:pt idx="7">
                  <c:v>0.24142265256881984</c:v>
                </c:pt>
                <c:pt idx="8">
                  <c:v>0.28131656895031515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7E-421C-9A6B-05072CC63B1D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(n=1023)</c:v>
                </c:pt>
                <c:pt idx="1">
                  <c:v>Mies (n=555)</c:v>
                </c:pt>
                <c:pt idx="2">
                  <c:v>Nainen (n=457)</c:v>
                </c:pt>
                <c:pt idx="3">
                  <c:v>18-24 v. (n=96)</c:v>
                </c:pt>
                <c:pt idx="4">
                  <c:v>25-34 v. (n=191)</c:v>
                </c:pt>
                <c:pt idx="5">
                  <c:v>35-44 v. (n=188)</c:v>
                </c:pt>
                <c:pt idx="6">
                  <c:v>45-54 v. (n=215)</c:v>
                </c:pt>
                <c:pt idx="7">
                  <c:v>55-64 v. (n=207)</c:v>
                </c:pt>
                <c:pt idx="8">
                  <c:v>65-70 v. (n=126)</c:v>
                </c:pt>
              </c:strCache>
            </c:strRef>
          </c:cat>
          <c:val>
            <c:numRef>
              <c:f>Taul1!$B$6:$J$6</c:f>
              <c:numCache>
                <c:formatCode>####%</c:formatCode>
                <c:ptCount val="9"/>
                <c:pt idx="0">
                  <c:v>0.10901459934929666</c:v>
                </c:pt>
                <c:pt idx="1">
                  <c:v>0.10434779012306702</c:v>
                </c:pt>
                <c:pt idx="2">
                  <c:v>0.11478858809015263</c:v>
                </c:pt>
                <c:pt idx="3">
                  <c:v>9.2879680852546012E-2</c:v>
                </c:pt>
                <c:pt idx="4">
                  <c:v>9.1789079659348669E-2</c:v>
                </c:pt>
                <c:pt idx="5">
                  <c:v>0.13015820160796915</c:v>
                </c:pt>
                <c:pt idx="6">
                  <c:v>9.9721819840737191E-2</c:v>
                </c:pt>
                <c:pt idx="7">
                  <c:v>0.12943694693793195</c:v>
                </c:pt>
                <c:pt idx="8">
                  <c:v>9.8195548929319615E-2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A-4D84-AAE1-867709AC517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5"/>
        <c:overlap val="100"/>
        <c:axId val="524049472"/>
        <c:axId val="524053080"/>
      </c:barChart>
      <c:catAx>
        <c:axId val="5240494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53080"/>
        <c:crosses val="autoZero"/>
        <c:auto val="1"/>
        <c:lblAlgn val="ctr"/>
        <c:lblOffset val="100"/>
        <c:noMultiLvlLbl val="0"/>
      </c:catAx>
      <c:valAx>
        <c:axId val="52405308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4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710951321079315"/>
          <c:y val="0.82561729479819745"/>
          <c:w val="0.84654248219425299"/>
          <c:h val="0.17438275175747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72933670816861"/>
          <c:y val="9.3163384653818307E-2"/>
          <c:w val="0.82439825359577024"/>
          <c:h val="0.7234605174692559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Erittäin todennäköisesti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(n=1005)</c:v>
                </c:pt>
                <c:pt idx="1">
                  <c:v>Mies (n=590)</c:v>
                </c:pt>
                <c:pt idx="2">
                  <c:v>Nainen (n=415)</c:v>
                </c:pt>
                <c:pt idx="3">
                  <c:v>18-24 v. (n=94)</c:v>
                </c:pt>
                <c:pt idx="4">
                  <c:v>25-34 v. (n=203)</c:v>
                </c:pt>
                <c:pt idx="5">
                  <c:v>35-44 v. (n=203)</c:v>
                </c:pt>
                <c:pt idx="6">
                  <c:v>45-54 v. (n=187)</c:v>
                </c:pt>
                <c:pt idx="7">
                  <c:v>55-64 v. (n=196)</c:v>
                </c:pt>
                <c:pt idx="8">
                  <c:v>65-70 v. (n=122)</c:v>
                </c:pt>
              </c:strCache>
            </c:strRef>
          </c:cat>
          <c:val>
            <c:numRef>
              <c:f>Taul1!$B$2:$J$2</c:f>
              <c:numCache>
                <c:formatCode>###0%</c:formatCode>
                <c:ptCount val="9"/>
                <c:pt idx="0">
                  <c:v>0.10430392118153611</c:v>
                </c:pt>
                <c:pt idx="1">
                  <c:v>0.1145722248144187</c:v>
                </c:pt>
                <c:pt idx="2">
                  <c:v>8.9729209377741939E-2</c:v>
                </c:pt>
                <c:pt idx="3">
                  <c:v>0.13802292036154282</c:v>
                </c:pt>
                <c:pt idx="4">
                  <c:v>0.13843502383558454</c:v>
                </c:pt>
                <c:pt idx="5">
                  <c:v>9.439395090916633E-2</c:v>
                </c:pt>
                <c:pt idx="6">
                  <c:v>6.014526963564433E-2</c:v>
                </c:pt>
                <c:pt idx="7">
                  <c:v>0.11910684253496941</c:v>
                </c:pt>
                <c:pt idx="8">
                  <c:v>8.1908531352993072E-2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C0-4F3A-BB60-B543FFC2D0BE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Melko todennäköisesti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(n=1005)</c:v>
                </c:pt>
                <c:pt idx="1">
                  <c:v>Mies (n=590)</c:v>
                </c:pt>
                <c:pt idx="2">
                  <c:v>Nainen (n=415)</c:v>
                </c:pt>
                <c:pt idx="3">
                  <c:v>18-24 v. (n=94)</c:v>
                </c:pt>
                <c:pt idx="4">
                  <c:v>25-34 v. (n=203)</c:v>
                </c:pt>
                <c:pt idx="5">
                  <c:v>35-44 v. (n=203)</c:v>
                </c:pt>
                <c:pt idx="6">
                  <c:v>45-54 v. (n=187)</c:v>
                </c:pt>
                <c:pt idx="7">
                  <c:v>55-64 v. (n=196)</c:v>
                </c:pt>
                <c:pt idx="8">
                  <c:v>65-70 v. (n=122)</c:v>
                </c:pt>
              </c:strCache>
            </c:strRef>
          </c:cat>
          <c:val>
            <c:numRef>
              <c:f>Taul1!$B$3:$J$3</c:f>
              <c:numCache>
                <c:formatCode>###0%</c:formatCode>
                <c:ptCount val="9"/>
                <c:pt idx="0">
                  <c:v>0.261830857551415</c:v>
                </c:pt>
                <c:pt idx="1">
                  <c:v>0.28840183131958336</c:v>
                </c:pt>
                <c:pt idx="2">
                  <c:v>0.22411632369432616</c:v>
                </c:pt>
                <c:pt idx="3">
                  <c:v>0.31209345463949933</c:v>
                </c:pt>
                <c:pt idx="4">
                  <c:v>0.34988322678756684</c:v>
                </c:pt>
                <c:pt idx="5">
                  <c:v>0.27468232968767475</c:v>
                </c:pt>
                <c:pt idx="6">
                  <c:v>0.18009957748897348</c:v>
                </c:pt>
                <c:pt idx="7">
                  <c:v>0.19308777114849099</c:v>
                </c:pt>
                <c:pt idx="8">
                  <c:v>0.29046814899625056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C0-4F3A-BB60-B543FFC2D0BE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En kovin todennäköisesti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(n=1005)</c:v>
                </c:pt>
                <c:pt idx="1">
                  <c:v>Mies (n=590)</c:v>
                </c:pt>
                <c:pt idx="2">
                  <c:v>Nainen (n=415)</c:v>
                </c:pt>
                <c:pt idx="3">
                  <c:v>18-24 v. (n=94)</c:v>
                </c:pt>
                <c:pt idx="4">
                  <c:v>25-34 v. (n=203)</c:v>
                </c:pt>
                <c:pt idx="5">
                  <c:v>35-44 v. (n=203)</c:v>
                </c:pt>
                <c:pt idx="6">
                  <c:v>45-54 v. (n=187)</c:v>
                </c:pt>
                <c:pt idx="7">
                  <c:v>55-64 v. (n=196)</c:v>
                </c:pt>
                <c:pt idx="8">
                  <c:v>65-70 v. (n=122)</c:v>
                </c:pt>
              </c:strCache>
            </c:strRef>
          </c:cat>
          <c:val>
            <c:numRef>
              <c:f>Taul1!$B$4:$J$4</c:f>
              <c:numCache>
                <c:formatCode>###0%</c:formatCode>
                <c:ptCount val="9"/>
                <c:pt idx="0">
                  <c:v>0.32205369085183444</c:v>
                </c:pt>
                <c:pt idx="1">
                  <c:v>0.30646800171808825</c:v>
                </c:pt>
                <c:pt idx="2">
                  <c:v>0.3441758383368787</c:v>
                </c:pt>
                <c:pt idx="3">
                  <c:v>0.29455238636007536</c:v>
                </c:pt>
                <c:pt idx="4">
                  <c:v>0.29022524433237828</c:v>
                </c:pt>
                <c:pt idx="5">
                  <c:v>0.29119255260175314</c:v>
                </c:pt>
                <c:pt idx="6">
                  <c:v>0.38809902993716461</c:v>
                </c:pt>
                <c:pt idx="7">
                  <c:v>0.35148904069289016</c:v>
                </c:pt>
                <c:pt idx="8">
                  <c:v>0.29927469742205676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C0-4F3A-BB60-B543FFC2D0BE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En lainkaan todennäköisesti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(n=1005)</c:v>
                </c:pt>
                <c:pt idx="1">
                  <c:v>Mies (n=590)</c:v>
                </c:pt>
                <c:pt idx="2">
                  <c:v>Nainen (n=415)</c:v>
                </c:pt>
                <c:pt idx="3">
                  <c:v>18-24 v. (n=94)</c:v>
                </c:pt>
                <c:pt idx="4">
                  <c:v>25-34 v. (n=203)</c:v>
                </c:pt>
                <c:pt idx="5">
                  <c:v>35-44 v. (n=203)</c:v>
                </c:pt>
                <c:pt idx="6">
                  <c:v>45-54 v. (n=187)</c:v>
                </c:pt>
                <c:pt idx="7">
                  <c:v>55-64 v. (n=196)</c:v>
                </c:pt>
                <c:pt idx="8">
                  <c:v>65-70 v. (n=122)</c:v>
                </c:pt>
              </c:strCache>
            </c:strRef>
          </c:cat>
          <c:val>
            <c:numRef>
              <c:f>Taul1!$B$5:$J$5</c:f>
              <c:numCache>
                <c:formatCode>###0%</c:formatCode>
                <c:ptCount val="9"/>
                <c:pt idx="0">
                  <c:v>0.25169408138628679</c:v>
                </c:pt>
                <c:pt idx="1">
                  <c:v>0.23849330640800837</c:v>
                </c:pt>
                <c:pt idx="2">
                  <c:v>0.27043110921228641</c:v>
                </c:pt>
                <c:pt idx="3">
                  <c:v>0.21626646485714413</c:v>
                </c:pt>
                <c:pt idx="4">
                  <c:v>0.16276952834966305</c:v>
                </c:pt>
                <c:pt idx="5">
                  <c:v>0.26129619814691313</c:v>
                </c:pt>
                <c:pt idx="6">
                  <c:v>0.32797506305949758</c:v>
                </c:pt>
                <c:pt idx="7">
                  <c:v>0.28170829063872926</c:v>
                </c:pt>
                <c:pt idx="8">
                  <c:v>0.24618626216413542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C0-4F3A-BB60-B543FFC2D0BE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(n=1005)</c:v>
                </c:pt>
                <c:pt idx="1">
                  <c:v>Mies (n=590)</c:v>
                </c:pt>
                <c:pt idx="2">
                  <c:v>Nainen (n=415)</c:v>
                </c:pt>
                <c:pt idx="3">
                  <c:v>18-24 v. (n=94)</c:v>
                </c:pt>
                <c:pt idx="4">
                  <c:v>25-34 v. (n=203)</c:v>
                </c:pt>
                <c:pt idx="5">
                  <c:v>35-44 v. (n=203)</c:v>
                </c:pt>
                <c:pt idx="6">
                  <c:v>45-54 v. (n=187)</c:v>
                </c:pt>
                <c:pt idx="7">
                  <c:v>55-64 v. (n=196)</c:v>
                </c:pt>
                <c:pt idx="8">
                  <c:v>65-70 v. (n=122)</c:v>
                </c:pt>
              </c:strCache>
            </c:strRef>
          </c:cat>
          <c:val>
            <c:numRef>
              <c:f>Taul1!$B$6:$J$6</c:f>
              <c:numCache>
                <c:formatCode>###0%</c:formatCode>
                <c:ptCount val="9"/>
                <c:pt idx="0">
                  <c:v>6.0117449028927988E-2</c:v>
                </c:pt>
                <c:pt idx="1">
                  <c:v>5.2064635739899862E-2</c:v>
                </c:pt>
                <c:pt idx="2">
                  <c:v>7.1547519378765398E-2</c:v>
                </c:pt>
                <c:pt idx="3">
                  <c:v>3.906477378173865E-2</c:v>
                </c:pt>
                <c:pt idx="4">
                  <c:v>5.868697669480636E-2</c:v>
                </c:pt>
                <c:pt idx="5">
                  <c:v>7.8434968654496076E-2</c:v>
                </c:pt>
                <c:pt idx="6">
                  <c:v>4.3681059878720008E-2</c:v>
                </c:pt>
                <c:pt idx="7">
                  <c:v>5.4608054984921245E-2</c:v>
                </c:pt>
                <c:pt idx="8">
                  <c:v>8.2162360064565038E-2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F3-4143-BE17-B7758D39E6B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5"/>
        <c:overlap val="100"/>
        <c:axId val="524049472"/>
        <c:axId val="524053080"/>
      </c:barChart>
      <c:catAx>
        <c:axId val="5240494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53080"/>
        <c:crosses val="autoZero"/>
        <c:auto val="1"/>
        <c:lblAlgn val="ctr"/>
        <c:lblOffset val="100"/>
        <c:noMultiLvlLbl val="0"/>
      </c:catAx>
      <c:valAx>
        <c:axId val="524053080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4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710951321079315"/>
          <c:y val="0.82561729479819745"/>
          <c:w val="0.84654248219425299"/>
          <c:h val="0.17438275175747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304897649496507E-2"/>
          <c:y val="7.1141461015258645E-2"/>
          <c:w val="0.88241685833050298"/>
          <c:h val="0.66217838246409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Liian korkea hinta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Taul1!$B$2:$J$2</c:f>
              <c:numCache>
                <c:formatCode>###0%</c:formatCode>
                <c:ptCount val="9"/>
                <c:pt idx="0">
                  <c:v>0.60948195657121618</c:v>
                </c:pt>
                <c:pt idx="1">
                  <c:v>0.59090308669934255</c:v>
                </c:pt>
                <c:pt idx="2">
                  <c:v>0.63286433958066146</c:v>
                </c:pt>
                <c:pt idx="3">
                  <c:v>0.61529969133876961</c:v>
                </c:pt>
                <c:pt idx="4">
                  <c:v>0.62974575329045557</c:v>
                </c:pt>
                <c:pt idx="5">
                  <c:v>0.6507831213557127</c:v>
                </c:pt>
                <c:pt idx="6">
                  <c:v>0.68697845465750751</c:v>
                </c:pt>
                <c:pt idx="7">
                  <c:v>0.56342756777524594</c:v>
                </c:pt>
                <c:pt idx="8">
                  <c:v>0.43804331756250325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D5-4FD4-A265-3F19B0260649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Odotan hybridi/sähköautojen teknologian kehittymistä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Taul1!$B$3:$J$3</c:f>
              <c:numCache>
                <c:formatCode>###0%</c:formatCode>
                <c:ptCount val="9"/>
                <c:pt idx="0">
                  <c:v>0.35546029560169529</c:v>
                </c:pt>
                <c:pt idx="1">
                  <c:v>0.41854987141959371</c:v>
                </c:pt>
                <c:pt idx="2">
                  <c:v>0.27605909219961289</c:v>
                </c:pt>
                <c:pt idx="3">
                  <c:v>0.30674152518313946</c:v>
                </c:pt>
                <c:pt idx="4">
                  <c:v>0.30234839570295841</c:v>
                </c:pt>
                <c:pt idx="5">
                  <c:v>0.34957622138306094</c:v>
                </c:pt>
                <c:pt idx="6">
                  <c:v>0.38925777851446269</c:v>
                </c:pt>
                <c:pt idx="7">
                  <c:v>0.36710315227711754</c:v>
                </c:pt>
                <c:pt idx="8">
                  <c:v>0.38426162927898311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D5-4FD4-A265-3F19B0260649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Liian lyhyt toimintasäde tarpeisiini nähden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371623219706531E-2"/>
                  <c:y val="-2.39640174931037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D5-4FD4-A265-3F19B0260649}"/>
                </c:ext>
              </c:extLst>
            </c:dLbl>
            <c:dLbl>
              <c:idx val="3"/>
              <c:layout>
                <c:manualLayout>
                  <c:x val="3.9367764042228283E-3"/>
                  <c:y val="-5.85787094275870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2D5-4FD4-A265-3F19B0260649}"/>
                </c:ext>
              </c:extLst>
            </c:dLbl>
            <c:dLbl>
              <c:idx val="5"/>
              <c:layout>
                <c:manualLayout>
                  <c:x val="2.0996140822521655E-2"/>
                  <c:y val="-1.33133430517243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2D5-4FD4-A265-3F19B0260649}"/>
                </c:ext>
              </c:extLst>
            </c:dLbl>
            <c:dLbl>
              <c:idx val="7"/>
              <c:layout>
                <c:manualLayout>
                  <c:x val="1.1810329212668485E-2"/>
                  <c:y val="-1.86386802724140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2D5-4FD4-A265-3F19B02606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Taul1!$B$4:$J$4</c:f>
              <c:numCache>
                <c:formatCode>###0%</c:formatCode>
                <c:ptCount val="9"/>
                <c:pt idx="0">
                  <c:v>0.34471966913835372</c:v>
                </c:pt>
                <c:pt idx="1">
                  <c:v>0.36968927277915242</c:v>
                </c:pt>
                <c:pt idx="2">
                  <c:v>0.31329424660460597</c:v>
                </c:pt>
                <c:pt idx="3">
                  <c:v>0.30873247193828168</c:v>
                </c:pt>
                <c:pt idx="4">
                  <c:v>0.39483564260798815</c:v>
                </c:pt>
                <c:pt idx="5">
                  <c:v>0.33031221940409705</c:v>
                </c:pt>
                <c:pt idx="6">
                  <c:v>0.31313634001760621</c:v>
                </c:pt>
                <c:pt idx="7">
                  <c:v>0.39132836460604087</c:v>
                </c:pt>
                <c:pt idx="8">
                  <c:v>0.30230833327487544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D5-4FD4-A265-3F19B0260649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Pelkään hybridi/sähköautojen tekniikan vikaherkkyyttä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3122588014076094E-2"/>
                  <c:y val="-2.662668610344865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2D5-4FD4-A265-3F19B02606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Taul1!$B$5:$J$5</c:f>
              <c:numCache>
                <c:formatCode>###0%</c:formatCode>
                <c:ptCount val="9"/>
                <c:pt idx="0">
                  <c:v>0.25903274645562474</c:v>
                </c:pt>
                <c:pt idx="1">
                  <c:v>0.2619491316502422</c:v>
                </c:pt>
                <c:pt idx="2">
                  <c:v>0.25536233829334776</c:v>
                </c:pt>
                <c:pt idx="3">
                  <c:v>0.3444791426619494</c:v>
                </c:pt>
                <c:pt idx="4">
                  <c:v>0.30309421131370401</c:v>
                </c:pt>
                <c:pt idx="5">
                  <c:v>0.2553329537605058</c:v>
                </c:pt>
                <c:pt idx="6">
                  <c:v>0.21370674620741531</c:v>
                </c:pt>
                <c:pt idx="7">
                  <c:v>0.28153054133558075</c:v>
                </c:pt>
                <c:pt idx="8">
                  <c:v>0.19213363561003324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D5-4FD4-A265-3F19B0260649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Minua kiinnostavaa automallia ei saa hybridinä/sähköautona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Taul1!$B$6:$J$6</c:f>
              <c:numCache>
                <c:formatCode>###0%</c:formatCode>
                <c:ptCount val="9"/>
                <c:pt idx="0">
                  <c:v>9.3979929688698546E-2</c:v>
                </c:pt>
                <c:pt idx="1">
                  <c:v>0.10298296085125677</c:v>
                </c:pt>
                <c:pt idx="2">
                  <c:v>8.2649190825642413E-2</c:v>
                </c:pt>
                <c:pt idx="3">
                  <c:v>0.19275993710637571</c:v>
                </c:pt>
                <c:pt idx="4">
                  <c:v>0.13862396699011414</c:v>
                </c:pt>
                <c:pt idx="5">
                  <c:v>0.10364806358454065</c:v>
                </c:pt>
                <c:pt idx="6">
                  <c:v>6.1402398187584424E-2</c:v>
                </c:pt>
                <c:pt idx="7">
                  <c:v>7.7372200692866752E-2</c:v>
                </c:pt>
                <c:pt idx="8">
                  <c:v>4.1333892132399234E-2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D5-4FD4-A265-3F19B0260649}"/>
            </c:ext>
          </c:extLst>
        </c:ser>
        <c:ser>
          <c:idx val="5"/>
          <c:order val="5"/>
          <c:tx>
            <c:strRef>
              <c:f>Taul1!$A$7</c:f>
              <c:strCache>
                <c:ptCount val="1"/>
                <c:pt idx="0">
                  <c:v>Muu, mikä?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Taul1!$B$1:$J$1</c:f>
              <c:strCache>
                <c:ptCount val="9"/>
                <c:pt idx="0">
                  <c:v>Total (n=577)</c:v>
                </c:pt>
                <c:pt idx="1">
                  <c:v>Mies (n=321)</c:v>
                </c:pt>
                <c:pt idx="2">
                  <c:v>Nainen (n=255)</c:v>
                </c:pt>
                <c:pt idx="3">
                  <c:v>18 - 24 vuotta (n=48)</c:v>
                </c:pt>
                <c:pt idx="4">
                  <c:v>25 - 34 vuotta (n=92)</c:v>
                </c:pt>
                <c:pt idx="5">
                  <c:v>35 - 44 vuotta (n=112)</c:v>
                </c:pt>
                <c:pt idx="6">
                  <c:v>45 - 54 vuotta (n=134)</c:v>
                </c:pt>
                <c:pt idx="7">
                  <c:v>55 - 64 vuotta (n=124)</c:v>
                </c:pt>
                <c:pt idx="8">
                  <c:v>65 - 70 vuotta (n=67)</c:v>
                </c:pt>
              </c:strCache>
            </c:strRef>
          </c:cat>
          <c:val>
            <c:numRef>
              <c:f>Taul1!$B$7:$J$7</c:f>
              <c:numCache>
                <c:formatCode>###0%</c:formatCode>
                <c:ptCount val="9"/>
                <c:pt idx="0">
                  <c:v>6.5742360956103682E-2</c:v>
                </c:pt>
                <c:pt idx="1">
                  <c:v>7.1886756514286054E-2</c:v>
                </c:pt>
                <c:pt idx="2">
                  <c:v>5.8009349675344872E-2</c:v>
                </c:pt>
                <c:pt idx="3">
                  <c:v>9.6240133377605452E-2</c:v>
                </c:pt>
                <c:pt idx="4">
                  <c:v>7.046901105598069E-2</c:v>
                </c:pt>
                <c:pt idx="5">
                  <c:v>5.718685337132743E-2</c:v>
                </c:pt>
                <c:pt idx="6">
                  <c:v>6.0987059800708662E-2</c:v>
                </c:pt>
                <c:pt idx="7">
                  <c:v>5.4808714445242178E-2</c:v>
                </c:pt>
                <c:pt idx="8">
                  <c:v>8.155646895808602E-2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D5-4FD4-A265-3F19B02606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18"/>
        <c:axId val="524049472"/>
        <c:axId val="524053080"/>
      </c:barChart>
      <c:catAx>
        <c:axId val="52404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53080"/>
        <c:crosses val="autoZero"/>
        <c:auto val="1"/>
        <c:lblAlgn val="ctr"/>
        <c:lblOffset val="100"/>
        <c:noMultiLvlLbl val="0"/>
      </c:catAx>
      <c:valAx>
        <c:axId val="524053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04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062399895705292"/>
          <c:y val="0.83773709943315522"/>
          <c:w val="0.56087393377286099"/>
          <c:h val="0.160497643684281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4AEB6-5C87-41F6-8FAF-4C9CFC9B5408}" type="datetime1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10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A0FA4-CA54-4C99-B066-D613AC59A053}" type="datetime1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86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ECBB9-F81C-4B0D-86F7-AE92EC0217B0}" type="datetime1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84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D15C-F88C-4FF2-A60A-B55425E91248}" type="datetime1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85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4540-5C15-4CDC-A89A-3A9E608CC66D}" type="datetime1">
              <a:rPr lang="en-GB" smtClean="0"/>
              <a:t>15/04/2021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19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7E0A-7EA7-421E-8E47-4B4BDB4B1D90}" type="datetime1">
              <a:rPr lang="en-GB" smtClean="0"/>
              <a:t>15/04/2021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94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CB458-A25B-48B4-A863-10BCBE99E4D6}" type="datetime1">
              <a:rPr lang="en-GB" smtClean="0"/>
              <a:t>15/04/2021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6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CEE6-2C23-4AE4-834A-504E05691E78}" type="datetime1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73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51E3-7741-4448-AE85-A29E0E9E9D4F}" type="datetime1">
              <a:rPr lang="en-GB" smtClean="0"/>
              <a:t>15/04/2021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06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44C02-5B5A-4B06-BA7F-FB7253F4E2A6}" type="datetime1">
              <a:rPr lang="en-GB" smtClean="0"/>
              <a:t>15/04/2021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3ABB3-F747-45A2-826A-475646A52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1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7"/>
          <p:cNvSpPr txBox="1"/>
          <p:nvPr/>
        </p:nvSpPr>
        <p:spPr>
          <a:xfrm>
            <a:off x="355993" y="216916"/>
            <a:ext cx="4120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Kamux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–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Suomalaiset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autokaupoilla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2021</a:t>
            </a:r>
          </a:p>
        </p:txBody>
      </p:sp>
      <p:sp>
        <p:nvSpPr>
          <p:cNvPr id="57" name="Rectangle 56"/>
          <p:cNvSpPr/>
          <p:nvPr/>
        </p:nvSpPr>
        <p:spPr>
          <a:xfrm flipV="1">
            <a:off x="-5678" y="1057146"/>
            <a:ext cx="12197678" cy="58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B97BB74E-DEF4-48C1-B09E-87BCBD6155F1}"/>
              </a:ext>
            </a:extLst>
          </p:cNvPr>
          <p:cNvSpPr txBox="1"/>
          <p:nvPr/>
        </p:nvSpPr>
        <p:spPr>
          <a:xfrm>
            <a:off x="266758" y="531367"/>
            <a:ext cx="1146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fi-FI" sz="2000" dirty="0"/>
              <a:t>Jos olisit hankkimassa tai vaihtamassa autoa tänä vuonna, kuinka todennäköisesti päätyisit hybridi- tai sähköautoon?</a:t>
            </a:r>
            <a:endParaRPr lang="en-GB" sz="20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Kaavio 4">
            <a:extLst>
              <a:ext uri="{FF2B5EF4-FFF2-40B4-BE49-F238E27FC236}">
                <a16:creationId xmlns:a16="http://schemas.microsoft.com/office/drawing/2014/main" id="{BE352DB4-A78F-4198-836D-11FB416C4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4540370"/>
              </p:ext>
            </p:extLst>
          </p:nvPr>
        </p:nvGraphicFramePr>
        <p:xfrm>
          <a:off x="4171450" y="1388366"/>
          <a:ext cx="3843422" cy="509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109C6B7-EC37-4A34-9001-2D5FE26AE450}"/>
              </a:ext>
            </a:extLst>
          </p:cNvPr>
          <p:cNvSpPr txBox="1"/>
          <p:nvPr/>
        </p:nvSpPr>
        <p:spPr>
          <a:xfrm>
            <a:off x="4695075" y="1154801"/>
            <a:ext cx="3700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Kaavio 4">
            <a:extLst>
              <a:ext uri="{FF2B5EF4-FFF2-40B4-BE49-F238E27FC236}">
                <a16:creationId xmlns:a16="http://schemas.microsoft.com/office/drawing/2014/main" id="{E1C32B93-F2FA-41FE-9AAF-D4FD39747E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3388204"/>
              </p:ext>
            </p:extLst>
          </p:nvPr>
        </p:nvGraphicFramePr>
        <p:xfrm>
          <a:off x="470737" y="1388366"/>
          <a:ext cx="3843422" cy="509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70C04BC-0596-4639-85F8-78CE52BEFC36}"/>
              </a:ext>
            </a:extLst>
          </p:cNvPr>
          <p:cNvSpPr txBox="1"/>
          <p:nvPr/>
        </p:nvSpPr>
        <p:spPr>
          <a:xfrm>
            <a:off x="8491287" y="1154801"/>
            <a:ext cx="3700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Kaavio 4">
            <a:extLst>
              <a:ext uri="{FF2B5EF4-FFF2-40B4-BE49-F238E27FC236}">
                <a16:creationId xmlns:a16="http://schemas.microsoft.com/office/drawing/2014/main" id="{EE5FBF5C-EDFF-488C-A1C3-305CEBBD81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940989"/>
              </p:ext>
            </p:extLst>
          </p:nvPr>
        </p:nvGraphicFramePr>
        <p:xfrm>
          <a:off x="8014872" y="1388366"/>
          <a:ext cx="3843422" cy="509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A051DFA-E14A-453C-A7EC-C2D3D39A3614}"/>
              </a:ext>
            </a:extLst>
          </p:cNvPr>
          <p:cNvSpPr txBox="1"/>
          <p:nvPr/>
        </p:nvSpPr>
        <p:spPr>
          <a:xfrm>
            <a:off x="851653" y="1188801"/>
            <a:ext cx="3700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70597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7"/>
          <p:cNvSpPr txBox="1"/>
          <p:nvPr/>
        </p:nvSpPr>
        <p:spPr>
          <a:xfrm>
            <a:off x="355993" y="216916"/>
            <a:ext cx="4120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Kamux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–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Suomalaiset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autokaupoilla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2021</a:t>
            </a:r>
          </a:p>
        </p:txBody>
      </p:sp>
      <p:sp>
        <p:nvSpPr>
          <p:cNvPr id="57" name="Rectangle 56"/>
          <p:cNvSpPr/>
          <p:nvPr/>
        </p:nvSpPr>
        <p:spPr>
          <a:xfrm flipV="1">
            <a:off x="-5678" y="1057146"/>
            <a:ext cx="12197678" cy="58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B97BB74E-DEF4-48C1-B09E-87BCBD6155F1}"/>
              </a:ext>
            </a:extLst>
          </p:cNvPr>
          <p:cNvSpPr txBox="1"/>
          <p:nvPr/>
        </p:nvSpPr>
        <p:spPr>
          <a:xfrm>
            <a:off x="266758" y="531367"/>
            <a:ext cx="11468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fi-FI" sz="2000" dirty="0"/>
              <a:t>Jos olisit hankkimassa tai vaihtamassa autoa tänä vuonna, mistä syistä et päätyisi hybridi/sähköautoon?</a:t>
            </a:r>
            <a:endParaRPr lang="en-GB" sz="20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87661F88-5839-44D8-BBC8-9AE0F8331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761" y="1112027"/>
          <a:ext cx="10738800" cy="549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77036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Bilendi 2021">
  <a:themeElements>
    <a:clrScheme name="5-postaine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4BDBF"/>
      </a:accent1>
      <a:accent2>
        <a:srgbClr val="FFC000"/>
      </a:accent2>
      <a:accent3>
        <a:srgbClr val="A5A5A5"/>
      </a:accent3>
      <a:accent4>
        <a:srgbClr val="7030A0"/>
      </a:accent4>
      <a:accent5>
        <a:srgbClr val="D91682"/>
      </a:accent5>
      <a:accent6>
        <a:srgbClr val="00206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lendi 2021" id="{AF0E7FC5-75E6-4A3B-82CA-B9B006384D52}" vid="{DD7F6D0C-CCE1-4C41-9B43-11A270B925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Bilendi 2021</Template>
  <TotalTime>23203</TotalTime>
  <Words>52</Words>
  <Application>Microsoft Office PowerPoint</Application>
  <PresentationFormat>Laajakuva</PresentationFormat>
  <Paragraphs>12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Garamond</vt:lpstr>
      <vt:lpstr>Bilendi 2021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 Sorri</dc:creator>
  <cp:lastModifiedBy>Essi Suomalainen</cp:lastModifiedBy>
  <cp:revision>159</cp:revision>
  <dcterms:created xsi:type="dcterms:W3CDTF">2021-02-01T12:27:42Z</dcterms:created>
  <dcterms:modified xsi:type="dcterms:W3CDTF">2021-04-15T04:09:54Z</dcterms:modified>
</cp:coreProperties>
</file>