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8298-1A95-4C88-A660-5A213AB59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13643-54A3-48AC-9084-F275914B0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9041C-EF00-4827-AD49-DE2DBFCE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B140-3DA0-4424-A9A6-5A7359AD0B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DC9E9-3BB3-4200-9CD3-03675376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0EC55-C46A-4F2C-8C64-94BA0FA0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AF31-409F-4CDB-B746-84547D5EA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5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5ECA-77E5-4D14-96BE-21438602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403FE-6A9A-4F9B-9F4F-7D33879B5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A6AE5-807F-4F6F-AA9C-CA997E943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B140-3DA0-4424-A9A6-5A7359AD0B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7EFA2-845B-4F11-9205-9D238067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36966-3E90-4087-8A60-451A6FE4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AF31-409F-4CDB-B746-84547D5EA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7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796B7-F35C-43B2-8733-56AA03DFE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FF35C-26F4-443D-BCF2-828A1BC87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EF0F2-765D-45F1-B1D5-AA285843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B140-3DA0-4424-A9A6-5A7359AD0B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71292-5E6F-4DFF-BD13-1DA608FC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42C36-7B70-42B9-A5D2-BFD8BD54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AF31-409F-4CDB-B746-84547D5EA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RRAS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0E4684-CE57-4799-B877-2148D138F1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320" y="6261413"/>
            <a:ext cx="780983" cy="321524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12AFA798-57AB-4378-BC95-8FB1AACFDE23}"/>
              </a:ext>
            </a:extLst>
          </p:cNvPr>
          <p:cNvSpPr txBox="1">
            <a:spLocks/>
          </p:cNvSpPr>
          <p:nvPr userDrawn="1"/>
        </p:nvSpPr>
        <p:spPr>
          <a:xfrm>
            <a:off x="511956" y="6443543"/>
            <a:ext cx="1796903" cy="501650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rial" charset="0"/>
                <a:cs typeface="Arial" charset="0"/>
              </a:rPr>
              <a:t>IRRAS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rial" charset="0"/>
                <a:cs typeface="Arial" charset="0"/>
              </a:rPr>
              <a:t>Q1 results 2019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AF656098-1748-46BC-AFDA-0C8F42C22FFC}"/>
              </a:ext>
            </a:extLst>
          </p:cNvPr>
          <p:cNvSpPr txBox="1">
            <a:spLocks/>
          </p:cNvSpPr>
          <p:nvPr userDrawn="1"/>
        </p:nvSpPr>
        <p:spPr>
          <a:xfrm>
            <a:off x="0" y="6443543"/>
            <a:ext cx="461423" cy="36859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3F75E-1D48-614E-96FA-1614DA1C360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Arial" charset="0"/>
              <a:cs typeface="Arial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B83A20-AB1F-4FD0-A534-8ADA944F7003}"/>
              </a:ext>
            </a:extLst>
          </p:cNvPr>
          <p:cNvCxnSpPr>
            <a:cxnSpLocks/>
          </p:cNvCxnSpPr>
          <p:nvPr userDrawn="1"/>
        </p:nvCxnSpPr>
        <p:spPr>
          <a:xfrm>
            <a:off x="486812" y="6514302"/>
            <a:ext cx="0" cy="34369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3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CECE-B3A6-480C-BBB6-23E79FA3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68C8C-CE55-41E6-A06D-C926BAC3A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9BB68-BD5C-467C-A755-78DC3475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B140-3DA0-4424-A9A6-5A7359AD0B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9225D-98BD-46A0-AAFA-67A5188AF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1E9DE-B8BC-418D-8A56-ACB041DB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AF31-409F-4CDB-B746-84547D5EA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9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CCFC-0E2F-4673-B249-D99FF895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14FFE-DC4F-40C6-931B-ED8DAE57A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7E758-98D8-40FF-9D3C-3860323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B140-3DA0-4424-A9A6-5A7359AD0B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8A030-FC71-4F69-92C7-26E8D069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FABA5-4D10-45EE-83D8-2208ED71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AF31-409F-4CDB-B746-84547D5EA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2865-4066-4465-A978-1CD6DB1F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5F73E-7652-4C9F-9849-126DB74E9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21995-09A7-4F55-A57C-8B2D1CE54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86B14-178F-4083-B004-A0D5EC99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B140-3DA0-4424-A9A6-5A7359AD0B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2BDA4-B265-4613-82F3-7580325C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E4FD0-0E6D-459F-930F-E78A2E6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AF31-409F-4CDB-B746-84547D5EA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8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B6C1-E612-4C3B-B91A-028431B8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8AB7F-A314-4820-BC40-812042DD3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FDBDE-A723-4787-B3E0-0CE1B1695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A9FF2-8C69-4A6C-AEBA-9912811EA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1B257-455C-4AEC-AF0B-2756A341C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824A3-5B69-4F3C-A912-5049286C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B140-3DA0-4424-A9A6-5A7359AD0B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9BE31-423D-4503-A0CD-387E5FFE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7FB3F-3864-4517-AC3E-E27BA974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AF31-409F-4CDB-B746-84547D5EA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9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0A6E-4172-4CEB-8EF5-E1C5469E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AA8C38-4B73-4670-B150-ACF0A48B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B140-3DA0-4424-A9A6-5A7359AD0B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578F5-E3D1-4972-913E-72EF149E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80FAF-DBE4-4F88-87E2-4E5250E7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AF31-409F-4CDB-B746-84547D5EA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5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04C13-7621-4481-90AB-E04445EE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B140-3DA0-4424-A9A6-5A7359AD0B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CA894-B53B-4A8F-861C-8CD84CCC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29D0-C16C-47D6-94FB-1A22CF12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AF31-409F-4CDB-B746-84547D5EA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4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D2AF-B70F-48CA-9F50-E09AA2B1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B7343-450D-47A6-A6E3-A9D7C7521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1CF3E-96FC-4E2E-9021-B3FB87E14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6EB23-F887-4F1D-8E73-36138BDB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B140-3DA0-4424-A9A6-5A7359AD0B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12618-2082-445B-A5F6-E62BD7FF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FA5E0-003B-44CD-BC75-A6148A8C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AF31-409F-4CDB-B746-84547D5EA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3021-74B1-4BF6-ADD7-87F21137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A934F-BBDA-4A37-A7FE-78C5A7364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1BBBE-83D4-4018-8A7B-2FF71814B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C8057-4452-48A2-9CF9-50C671113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B140-3DA0-4424-A9A6-5A7359AD0B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FF747-9183-4C26-87F3-766DFCDD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9A5F7-6A04-4F8F-B7C9-947E4D82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AF31-409F-4CDB-B746-84547D5EA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2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DD8EA-A543-4420-A78C-58EE4621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571F1-E748-4011-BE4F-7D05E2A37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A9666-E058-4DFF-8CDD-8A972CFB2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B140-3DA0-4424-A9A6-5A7359AD0B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763E0-56F2-42E7-84EF-90086FC04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F99EE-3B0D-428B-BAD1-78CC87BB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AF31-409F-4CDB-B746-84547D5EA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49473-E57F-4B02-9359-FA457C80F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100" cy="720842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6B4E6DED-4E50-430A-90C8-7745B5361D66}"/>
              </a:ext>
            </a:extLst>
          </p:cNvPr>
          <p:cNvSpPr/>
          <p:nvPr/>
        </p:nvSpPr>
        <p:spPr>
          <a:xfrm>
            <a:off x="905306" y="2833314"/>
            <a:ext cx="2131912" cy="1104693"/>
          </a:xfrm>
          <a:prstGeom prst="rect">
            <a:avLst/>
          </a:prstGeom>
          <a:gradFill>
            <a:gsLst>
              <a:gs pos="0">
                <a:srgbClr val="87ADC1">
                  <a:alpha val="0"/>
                </a:srgbClr>
              </a:gs>
              <a:gs pos="50000">
                <a:srgbClr val="628FA6"/>
              </a:gs>
              <a:gs pos="99000">
                <a:srgbClr val="3E72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DA44C8-B238-467C-B6EB-0481386D4C01}"/>
              </a:ext>
            </a:extLst>
          </p:cNvPr>
          <p:cNvSpPr/>
          <p:nvPr/>
        </p:nvSpPr>
        <p:spPr>
          <a:xfrm>
            <a:off x="834598" y="280286"/>
            <a:ext cx="8546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Your new leader in neurocritical care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85AB3D-CB8C-4A6F-86D0-1C3E0D150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9" y="259770"/>
            <a:ext cx="1383382" cy="5702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319DD87-2AF2-4D2F-9865-A0E4304B30BF}"/>
              </a:ext>
            </a:extLst>
          </p:cNvPr>
          <p:cNvSpPr/>
          <p:nvPr/>
        </p:nvSpPr>
        <p:spPr>
          <a:xfrm>
            <a:off x="86049" y="908220"/>
            <a:ext cx="1128667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chemeClr val="bg1"/>
                </a:solidFill>
              </a:rPr>
              <a:t>Offering a full product portfolio from the IRRAflow and Hummingbird product lines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1B10790-36D9-44F9-B000-9CBB68B68D8F}"/>
              </a:ext>
            </a:extLst>
          </p:cNvPr>
          <p:cNvSpPr/>
          <p:nvPr/>
        </p:nvSpPr>
        <p:spPr>
          <a:xfrm>
            <a:off x="6891855" y="2840642"/>
            <a:ext cx="2131912" cy="1097973"/>
          </a:xfrm>
          <a:prstGeom prst="rect">
            <a:avLst/>
          </a:prstGeom>
          <a:gradFill>
            <a:gsLst>
              <a:gs pos="0">
                <a:srgbClr val="87ADC1">
                  <a:alpha val="0"/>
                </a:srgbClr>
              </a:gs>
              <a:gs pos="50000">
                <a:srgbClr val="628FA6"/>
              </a:gs>
              <a:gs pos="99000">
                <a:srgbClr val="3E72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9F0F606-C314-4AFD-97E5-EF696C98F2B4}"/>
              </a:ext>
            </a:extLst>
          </p:cNvPr>
          <p:cNvSpPr/>
          <p:nvPr/>
        </p:nvSpPr>
        <p:spPr>
          <a:xfrm>
            <a:off x="3897348" y="2851190"/>
            <a:ext cx="2131912" cy="1104693"/>
          </a:xfrm>
          <a:prstGeom prst="rect">
            <a:avLst/>
          </a:prstGeom>
          <a:gradFill>
            <a:gsLst>
              <a:gs pos="0">
                <a:srgbClr val="87ADC1">
                  <a:alpha val="0"/>
                </a:srgbClr>
              </a:gs>
              <a:gs pos="50000">
                <a:srgbClr val="628FA6"/>
              </a:gs>
              <a:gs pos="99000">
                <a:srgbClr val="3E72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05D0080-F14E-476F-B263-9090E9E1BC30}"/>
              </a:ext>
            </a:extLst>
          </p:cNvPr>
          <p:cNvSpPr/>
          <p:nvPr/>
        </p:nvSpPr>
        <p:spPr>
          <a:xfrm>
            <a:off x="9892639" y="5573101"/>
            <a:ext cx="2131912" cy="993287"/>
          </a:xfrm>
          <a:prstGeom prst="rect">
            <a:avLst/>
          </a:prstGeom>
          <a:gradFill>
            <a:gsLst>
              <a:gs pos="0">
                <a:srgbClr val="87ADC1">
                  <a:alpha val="0"/>
                </a:srgbClr>
              </a:gs>
              <a:gs pos="50000">
                <a:srgbClr val="628FA6"/>
              </a:gs>
              <a:gs pos="99000">
                <a:srgbClr val="3E72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078C384-FBFE-4DC9-AFCA-932A6AABE8AA}"/>
              </a:ext>
            </a:extLst>
          </p:cNvPr>
          <p:cNvSpPr/>
          <p:nvPr/>
        </p:nvSpPr>
        <p:spPr>
          <a:xfrm>
            <a:off x="6910815" y="5573101"/>
            <a:ext cx="2131912" cy="1004979"/>
          </a:xfrm>
          <a:prstGeom prst="rect">
            <a:avLst/>
          </a:prstGeom>
          <a:gradFill>
            <a:gsLst>
              <a:gs pos="0">
                <a:srgbClr val="87ADC1">
                  <a:alpha val="0"/>
                </a:srgbClr>
              </a:gs>
              <a:gs pos="50000">
                <a:srgbClr val="628FA6"/>
              </a:gs>
              <a:gs pos="99000">
                <a:srgbClr val="3E72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E9C8883-2141-480B-A94B-795D324DA486}"/>
              </a:ext>
            </a:extLst>
          </p:cNvPr>
          <p:cNvSpPr/>
          <p:nvPr/>
        </p:nvSpPr>
        <p:spPr>
          <a:xfrm>
            <a:off x="3914975" y="5594174"/>
            <a:ext cx="2131912" cy="1041306"/>
          </a:xfrm>
          <a:prstGeom prst="rect">
            <a:avLst/>
          </a:prstGeom>
          <a:gradFill>
            <a:gsLst>
              <a:gs pos="0">
                <a:srgbClr val="87ADC1">
                  <a:alpha val="0"/>
                </a:srgbClr>
              </a:gs>
              <a:gs pos="50000">
                <a:srgbClr val="628FA6"/>
              </a:gs>
              <a:gs pos="99000">
                <a:srgbClr val="3E72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15E073A-3CED-46AB-AB65-C9130DD6151E}"/>
              </a:ext>
            </a:extLst>
          </p:cNvPr>
          <p:cNvGrpSpPr/>
          <p:nvPr/>
        </p:nvGrpSpPr>
        <p:grpSpPr>
          <a:xfrm>
            <a:off x="5853" y="3999016"/>
            <a:ext cx="12029894" cy="2620376"/>
            <a:chOff x="5852" y="992174"/>
            <a:chExt cx="12029894" cy="2620376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F832703-9898-44D5-B823-B129324928ED}"/>
                </a:ext>
              </a:extLst>
            </p:cNvPr>
            <p:cNvGrpSpPr/>
            <p:nvPr/>
          </p:nvGrpSpPr>
          <p:grpSpPr>
            <a:xfrm>
              <a:off x="271185" y="2012261"/>
              <a:ext cx="2833016" cy="1558979"/>
              <a:chOff x="861281" y="1353577"/>
              <a:chExt cx="3058026" cy="1682799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6BA9B25-B980-46A1-A61C-C644B39E8D97}"/>
                  </a:ext>
                </a:extLst>
              </p:cNvPr>
              <p:cNvSpPr/>
              <p:nvPr/>
            </p:nvSpPr>
            <p:spPr>
              <a:xfrm>
                <a:off x="1618070" y="1952048"/>
                <a:ext cx="2301237" cy="1084327"/>
              </a:xfrm>
              <a:prstGeom prst="rect">
                <a:avLst/>
              </a:prstGeom>
              <a:gradFill>
                <a:gsLst>
                  <a:gs pos="0">
                    <a:srgbClr val="87ADC1">
                      <a:alpha val="0"/>
                    </a:srgbClr>
                  </a:gs>
                  <a:gs pos="50000">
                    <a:srgbClr val="628FA6"/>
                  </a:gs>
                  <a:gs pos="99000">
                    <a:srgbClr val="3E728B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D3399C13-41A8-4BEB-9AEA-4B63B85A4B5C}"/>
                  </a:ext>
                </a:extLst>
              </p:cNvPr>
              <p:cNvSpPr/>
              <p:nvPr/>
            </p:nvSpPr>
            <p:spPr>
              <a:xfrm>
                <a:off x="1031016" y="1353577"/>
                <a:ext cx="2888290" cy="597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228554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Cranial Access Bolt </a:t>
                </a:r>
                <a:endPara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r" defTabSz="228554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with Monitoring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F06E297-B55F-440A-827E-B274511CEE0A}"/>
                  </a:ext>
                </a:extLst>
              </p:cNvPr>
              <p:cNvSpPr/>
              <p:nvPr/>
            </p:nvSpPr>
            <p:spPr>
              <a:xfrm>
                <a:off x="2049096" y="2054677"/>
                <a:ext cx="1822479" cy="881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228554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Combines brain access and parenchymal ICP measurement</a:t>
                </a:r>
                <a:endParaRPr kumimoji="0" lang="en-US" sz="15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C2D0D653-30DE-4F8D-B2C7-2DC55F488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1281" y="1653562"/>
                <a:ext cx="1382814" cy="1382814"/>
              </a:xfrm>
              <a:prstGeom prst="rect">
                <a:avLst/>
              </a:prstGeom>
              <a:ln>
                <a:noFill/>
              </a:ln>
              <a:effectLst>
                <a:outerShdw blurRad="266700" sx="102000" sy="102000" algn="tl" rotWithShape="0">
                  <a:srgbClr val="333333">
                    <a:alpha val="18000"/>
                  </a:srgbClr>
                </a:outerShdw>
              </a:effectLst>
            </p:spPr>
          </p:pic>
        </p:grp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D9C25C35-C6CC-44A4-BE31-B46116E72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" y="992174"/>
              <a:ext cx="1897818" cy="826377"/>
            </a:xfrm>
            <a:prstGeom prst="rect">
              <a:avLst/>
            </a:prstGeom>
          </p:spPr>
        </p:pic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5BBD5F9-003D-42AC-9D1F-98DA559B10A6}"/>
                </a:ext>
              </a:extLst>
            </p:cNvPr>
            <p:cNvGrpSpPr/>
            <p:nvPr/>
          </p:nvGrpSpPr>
          <p:grpSpPr>
            <a:xfrm>
              <a:off x="3248065" y="2012261"/>
              <a:ext cx="2833015" cy="1600289"/>
              <a:chOff x="861281" y="1353577"/>
              <a:chExt cx="3058025" cy="1727390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1D8E3C5-64D7-46FB-AAA7-4E20DB68F056}"/>
                  </a:ext>
                </a:extLst>
              </p:cNvPr>
              <p:cNvSpPr/>
              <p:nvPr/>
            </p:nvSpPr>
            <p:spPr>
              <a:xfrm>
                <a:off x="1618070" y="1353577"/>
                <a:ext cx="2301236" cy="597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800"/>
                  </a:lnSpc>
                </a:pPr>
                <a:r>
                  <a:rPr lang="en-US" sz="16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Parenchymal ICP Control Module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FFBDAA63-5D5A-4B0C-8505-971A6AF2BF06}"/>
                  </a:ext>
                </a:extLst>
              </p:cNvPr>
              <p:cNvSpPr/>
              <p:nvPr/>
            </p:nvSpPr>
            <p:spPr>
              <a:xfrm>
                <a:off x="2023842" y="1940202"/>
                <a:ext cx="1832804" cy="1140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2870" algn="r">
                  <a:lnSpc>
                    <a:spcPts val="1500"/>
                  </a:lnSpc>
                </a:pPr>
                <a:r>
                  <a:rPr lang="en-US" sz="15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Connects Hummingbird disposables to ~10 different Hospital Monitors</a:t>
                </a:r>
              </a:p>
            </p:txBody>
          </p:sp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8E05E0BE-4E16-4596-9776-36FFECFFD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1281" y="1653562"/>
                <a:ext cx="1382814" cy="1382813"/>
              </a:xfrm>
              <a:prstGeom prst="rect">
                <a:avLst/>
              </a:prstGeom>
              <a:ln>
                <a:noFill/>
              </a:ln>
              <a:effectLst>
                <a:outerShdw blurRad="266700" sx="102000" sy="102000" algn="tl" rotWithShape="0">
                  <a:srgbClr val="333333">
                    <a:alpha val="18000"/>
                  </a:srgbClr>
                </a:outerShdw>
              </a:effectLst>
            </p:spPr>
          </p:pic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9BC19C6-6C0F-4FDB-8203-CA789FA2F775}"/>
                </a:ext>
              </a:extLst>
            </p:cNvPr>
            <p:cNvGrpSpPr/>
            <p:nvPr/>
          </p:nvGrpSpPr>
          <p:grpSpPr>
            <a:xfrm>
              <a:off x="6224190" y="2011449"/>
              <a:ext cx="2839157" cy="1559791"/>
              <a:chOff x="860466" y="1352701"/>
              <a:chExt cx="3064654" cy="1683674"/>
            </a:xfrm>
          </p:grpSpPr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6F1AA96B-4F59-442E-9527-D9E25210B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1280" y="1653562"/>
                <a:ext cx="1382813" cy="1382813"/>
              </a:xfrm>
              <a:prstGeom prst="rect">
                <a:avLst/>
              </a:prstGeom>
              <a:ln>
                <a:noFill/>
              </a:ln>
              <a:effectLst>
                <a:outerShdw blurRad="266700" sx="102000" sy="102000" algn="tl" rotWithShape="0">
                  <a:srgbClr val="333333">
                    <a:alpha val="18000"/>
                  </a:srgbClr>
                </a:outerShdw>
              </a:effectLst>
            </p:spPr>
          </p:pic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433EEA6-4428-4464-99E3-46A219E0FC78}"/>
                  </a:ext>
                </a:extLst>
              </p:cNvPr>
              <p:cNvSpPr/>
              <p:nvPr/>
            </p:nvSpPr>
            <p:spPr>
              <a:xfrm>
                <a:off x="860466" y="1352701"/>
                <a:ext cx="3064654" cy="54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600"/>
                  </a:lnSpc>
                </a:pPr>
                <a:r>
                  <a:rPr lang="en-US" sz="15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Triple Lumen Bolt for Multimodal Monitoring (MMM)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FB567F5-B078-4A41-8078-524C362590FF}"/>
                  </a:ext>
                </a:extLst>
              </p:cNvPr>
              <p:cNvSpPr/>
              <p:nvPr/>
            </p:nvSpPr>
            <p:spPr>
              <a:xfrm>
                <a:off x="2072507" y="2011060"/>
                <a:ext cx="1846798" cy="1005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 defTabSz="228554">
                  <a:lnSpc>
                    <a:spcPts val="1300"/>
                  </a:lnSpc>
                  <a:defRPr/>
                </a:pP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Combines                       brain access, ICP measurement, drainage, and two additional lumens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56CC40C-B85F-4DF2-8513-39DBFFEAB148}"/>
                </a:ext>
              </a:extLst>
            </p:cNvPr>
            <p:cNvGrpSpPr/>
            <p:nvPr/>
          </p:nvGrpSpPr>
          <p:grpSpPr>
            <a:xfrm>
              <a:off x="9201825" y="2129489"/>
              <a:ext cx="2833921" cy="1441751"/>
              <a:chOff x="861281" y="1480115"/>
              <a:chExt cx="3059003" cy="1556260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24449E9A-8804-49CB-928F-8474CF1D1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1281" y="1653562"/>
                <a:ext cx="1382814" cy="1382813"/>
              </a:xfrm>
              <a:prstGeom prst="rect">
                <a:avLst/>
              </a:prstGeom>
              <a:ln>
                <a:noFill/>
              </a:ln>
              <a:effectLst>
                <a:outerShdw blurRad="266700" sx="102000" sy="102000" algn="tl" rotWithShape="0">
                  <a:srgbClr val="333333">
                    <a:alpha val="18000"/>
                  </a:srgbClr>
                </a:outerShdw>
              </a:effectLst>
            </p:spPr>
          </p:pic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7AF4C1CD-3944-47DB-814D-6B13AD58A2A0}"/>
                  </a:ext>
                </a:extLst>
              </p:cNvPr>
              <p:cNvSpPr/>
              <p:nvPr/>
            </p:nvSpPr>
            <p:spPr>
              <a:xfrm>
                <a:off x="954068" y="1480115"/>
                <a:ext cx="2965238" cy="348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228554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Cranial Access Kit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F97CB1D-0BAF-4E44-A4F4-0C90A02FCBA5}"/>
                  </a:ext>
                </a:extLst>
              </p:cNvPr>
              <p:cNvSpPr/>
              <p:nvPr/>
            </p:nvSpPr>
            <p:spPr>
              <a:xfrm>
                <a:off x="2028639" y="2022154"/>
                <a:ext cx="1891645" cy="1009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 defTabSz="228554">
                  <a:lnSpc>
                    <a:spcPts val="1300"/>
                  </a:lnSpc>
                  <a:defRPr/>
                </a:pP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Essential tools for cranial access,         used in almost       every neurosurgical operation</a:t>
                </a: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D89E9E5-CA26-4E13-9317-28472915C512}"/>
                </a:ext>
              </a:extLst>
            </p:cNvPr>
            <p:cNvSpPr/>
            <p:nvPr/>
          </p:nvSpPr>
          <p:spPr>
            <a:xfrm>
              <a:off x="1749204" y="1375772"/>
              <a:ext cx="45465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</a:rPr>
                <a:t>Product family acquired from InnerSpace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1A15FC1-5F1F-4ADE-B814-90051B2BC4C7}"/>
              </a:ext>
            </a:extLst>
          </p:cNvPr>
          <p:cNvGrpSpPr/>
          <p:nvPr/>
        </p:nvGrpSpPr>
        <p:grpSpPr>
          <a:xfrm>
            <a:off x="157296" y="1642289"/>
            <a:ext cx="8866472" cy="2267662"/>
            <a:chOff x="191490" y="3926278"/>
            <a:chExt cx="8866472" cy="2267662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7405554-B614-40F8-8495-F548BA4AD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90" y="3926278"/>
              <a:ext cx="1582574" cy="493908"/>
            </a:xfrm>
            <a:prstGeom prst="rect">
              <a:avLst/>
            </a:prstGeom>
          </p:spPr>
        </p:pic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9FF95A8-D828-4C2F-B4ED-EDFFC2469841}"/>
                </a:ext>
              </a:extLst>
            </p:cNvPr>
            <p:cNvGrpSpPr/>
            <p:nvPr/>
          </p:nvGrpSpPr>
          <p:grpSpPr>
            <a:xfrm>
              <a:off x="858524" y="4576222"/>
              <a:ext cx="2316962" cy="1617718"/>
              <a:chOff x="1495268" y="1353577"/>
              <a:chExt cx="2500985" cy="1746203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EE7E6DC0-96D4-4838-9597-CC745F1BE8A6}"/>
                  </a:ext>
                </a:extLst>
              </p:cNvPr>
              <p:cNvSpPr/>
              <p:nvPr/>
            </p:nvSpPr>
            <p:spPr>
              <a:xfrm>
                <a:off x="1495268" y="1353577"/>
                <a:ext cx="2500985" cy="545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600"/>
                  </a:lnSpc>
                </a:pPr>
                <a:r>
                  <a:rPr lang="en-US" sz="1600" b="1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IRRA</a:t>
                </a:r>
                <a:r>
                  <a:rPr lang="en-US" sz="1600" b="1" i="1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flow</a:t>
                </a:r>
                <a:r>
                  <a:rPr lang="en-US" sz="1600" b="1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 dual-lumen catheter probe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CDD6A61-3880-4D0E-BC44-C9005738549D}"/>
                  </a:ext>
                </a:extLst>
              </p:cNvPr>
              <p:cNvSpPr/>
              <p:nvPr/>
            </p:nvSpPr>
            <p:spPr>
              <a:xfrm>
                <a:off x="2281005" y="2024767"/>
                <a:ext cx="1590571" cy="1075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 defTabSz="228554">
                  <a:lnSpc>
                    <a:spcPts val="1400"/>
                  </a:lnSpc>
                  <a:defRPr/>
                </a:pP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“World’s first and only </a:t>
                </a:r>
                <a:r>
                  <a:rPr lang="en-US" sz="15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Irrigating Ventricular Drain” (IVD</a:t>
                </a: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3125B0D-F84B-476E-B85A-25849B380FA8}"/>
                </a:ext>
              </a:extLst>
            </p:cNvPr>
            <p:cNvGrpSpPr/>
            <p:nvPr/>
          </p:nvGrpSpPr>
          <p:grpSpPr>
            <a:xfrm>
              <a:off x="3403788" y="4685265"/>
              <a:ext cx="2648704" cy="1282961"/>
              <a:chOff x="1029372" y="1471286"/>
              <a:chExt cx="2859076" cy="138486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C536C59-79AC-4C15-B459-19683FED1B34}"/>
                  </a:ext>
                </a:extLst>
              </p:cNvPr>
              <p:cNvSpPr/>
              <p:nvPr/>
            </p:nvSpPr>
            <p:spPr>
              <a:xfrm>
                <a:off x="1029372" y="1471286"/>
                <a:ext cx="2842203" cy="348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800"/>
                  </a:lnSpc>
                </a:pPr>
                <a:r>
                  <a:rPr lang="en-US" sz="1600" b="1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IRRA</a:t>
                </a:r>
                <a:r>
                  <a:rPr lang="en-US" sz="1600" b="1" i="1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flow </a:t>
                </a:r>
                <a:r>
                  <a:rPr lang="en-US" sz="1600" b="1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Tube Set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73CBAF3-A1D1-4806-9C4E-99522488F37F}"/>
                  </a:ext>
                </a:extLst>
              </p:cNvPr>
              <p:cNvSpPr/>
              <p:nvPr/>
            </p:nvSpPr>
            <p:spPr>
              <a:xfrm>
                <a:off x="2243042" y="2026838"/>
                <a:ext cx="1645406" cy="829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228554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Enables interaction between control unit and probe</a:t>
                </a:r>
                <a:endParaRPr kumimoji="0" lang="en-US" sz="15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1CA0531-D2C9-40DE-B52E-91048ACFA488}"/>
                </a:ext>
              </a:extLst>
            </p:cNvPr>
            <p:cNvGrpSpPr/>
            <p:nvPr/>
          </p:nvGrpSpPr>
          <p:grpSpPr>
            <a:xfrm>
              <a:off x="6380668" y="4644037"/>
              <a:ext cx="2677294" cy="1477889"/>
              <a:chOff x="1029372" y="1426783"/>
              <a:chExt cx="2889936" cy="1595271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B894341C-467A-4536-866E-0F84F58A3884}"/>
                  </a:ext>
                </a:extLst>
              </p:cNvPr>
              <p:cNvSpPr/>
              <p:nvPr/>
            </p:nvSpPr>
            <p:spPr>
              <a:xfrm>
                <a:off x="1029372" y="1426783"/>
                <a:ext cx="2842203" cy="348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228554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IRRA</a:t>
                </a:r>
                <a:r>
                  <a: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flow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Control Unit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4F1D7CE-AD37-45E3-96BF-663DAD797B83}"/>
                  </a:ext>
                </a:extLst>
              </p:cNvPr>
              <p:cNvSpPr/>
              <p:nvPr/>
            </p:nvSpPr>
            <p:spPr>
              <a:xfrm>
                <a:off x="2281005" y="2012791"/>
                <a:ext cx="1638303" cy="1009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 defTabSz="228554">
                  <a:lnSpc>
                    <a:spcPts val="1300"/>
                  </a:lnSpc>
                  <a:defRPr/>
                </a:pP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Controlled management of ICP and drainage via touchscreen console</a:t>
                </a:r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6554660-06AF-4CBE-A301-B77C8EBFA407}"/>
                </a:ext>
              </a:extLst>
            </p:cNvPr>
            <p:cNvSpPr/>
            <p:nvPr/>
          </p:nvSpPr>
          <p:spPr>
            <a:xfrm>
              <a:off x="1745491" y="3985219"/>
              <a:ext cx="3484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</a:rPr>
                <a:t>Current product family portfolio</a:t>
              </a:r>
            </a:p>
          </p:txBody>
        </p:sp>
      </p:grp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42CB236-A52D-412C-BE7D-B6C801F24C79}"/>
              </a:ext>
            </a:extLst>
          </p:cNvPr>
          <p:cNvCxnSpPr>
            <a:cxnSpLocks/>
          </p:cNvCxnSpPr>
          <p:nvPr/>
        </p:nvCxnSpPr>
        <p:spPr>
          <a:xfrm>
            <a:off x="1033499" y="2802017"/>
            <a:ext cx="199228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B42C1A9-F778-4F30-B34E-533F1C2B4AF1}"/>
              </a:ext>
            </a:extLst>
          </p:cNvPr>
          <p:cNvSpPr/>
          <p:nvPr/>
        </p:nvSpPr>
        <p:spPr>
          <a:xfrm>
            <a:off x="-1555784" y="6755569"/>
            <a:ext cx="556616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sz="1300" dirty="0">
                <a:solidFill>
                  <a:schemeClr val="bg1"/>
                </a:solidFill>
                <a:cs typeface="Times New Roman" panose="02020603050405020304" pitchFamily="18" charset="0"/>
              </a:rPr>
              <a:t>		Parenchyma = Brian tissue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5A30E2D-1B38-4100-9087-D3D14215919F}"/>
              </a:ext>
            </a:extLst>
          </p:cNvPr>
          <p:cNvCxnSpPr>
            <a:cxnSpLocks/>
          </p:cNvCxnSpPr>
          <p:nvPr/>
        </p:nvCxnSpPr>
        <p:spPr>
          <a:xfrm>
            <a:off x="4010378" y="2822873"/>
            <a:ext cx="199228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CE63118-7027-42D2-BF47-680828CBB721}"/>
              </a:ext>
            </a:extLst>
          </p:cNvPr>
          <p:cNvCxnSpPr>
            <a:cxnSpLocks/>
          </p:cNvCxnSpPr>
          <p:nvPr/>
        </p:nvCxnSpPr>
        <p:spPr>
          <a:xfrm>
            <a:off x="7031478" y="2802547"/>
            <a:ext cx="199228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BADB8890-8259-4929-8BBF-76FF808CB21A}"/>
              </a:ext>
            </a:extLst>
          </p:cNvPr>
          <p:cNvCxnSpPr>
            <a:cxnSpLocks/>
          </p:cNvCxnSpPr>
          <p:nvPr/>
        </p:nvCxnSpPr>
        <p:spPr>
          <a:xfrm>
            <a:off x="1067693" y="5594174"/>
            <a:ext cx="199228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7BF79FC-E7E6-482B-98B9-7C061C0675FE}"/>
              </a:ext>
            </a:extLst>
          </p:cNvPr>
          <p:cNvCxnSpPr>
            <a:cxnSpLocks/>
          </p:cNvCxnSpPr>
          <p:nvPr/>
        </p:nvCxnSpPr>
        <p:spPr>
          <a:xfrm>
            <a:off x="4325086" y="5573101"/>
            <a:ext cx="1721801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A9F02CE-2DBA-4E3E-885E-645A99FF731B}"/>
              </a:ext>
            </a:extLst>
          </p:cNvPr>
          <p:cNvCxnSpPr>
            <a:cxnSpLocks/>
          </p:cNvCxnSpPr>
          <p:nvPr/>
        </p:nvCxnSpPr>
        <p:spPr>
          <a:xfrm>
            <a:off x="7031478" y="5574325"/>
            <a:ext cx="199228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2FA46E3-CE09-4269-9360-AA7FF89BD97C}"/>
              </a:ext>
            </a:extLst>
          </p:cNvPr>
          <p:cNvCxnSpPr>
            <a:cxnSpLocks/>
          </p:cNvCxnSpPr>
          <p:nvPr/>
        </p:nvCxnSpPr>
        <p:spPr>
          <a:xfrm>
            <a:off x="10032262" y="5584958"/>
            <a:ext cx="1992289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133">
            <a:extLst>
              <a:ext uri="{FF2B5EF4-FFF2-40B4-BE49-F238E27FC236}">
                <a16:creationId xmlns:a16="http://schemas.microsoft.com/office/drawing/2014/main" id="{20EE8BEF-E753-4040-A06B-67FC8BF67D2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632">
            <a:off x="298452" y="2634133"/>
            <a:ext cx="1279286" cy="1279286"/>
          </a:xfrm>
          <a:prstGeom prst="rect">
            <a:avLst/>
          </a:prstGeom>
          <a:ln>
            <a:noFill/>
          </a:ln>
          <a:effectLst>
            <a:outerShdw blurRad="266700" sx="102000" sy="102000" algn="ctr" rotWithShape="0">
              <a:prstClr val="black">
                <a:alpha val="18000"/>
              </a:prstClr>
            </a:outerShdw>
          </a:effectLst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D833D2F-6BC4-498D-B423-71ECD7A49F27}"/>
              </a:ext>
            </a:extLst>
          </p:cNvPr>
          <p:cNvGrpSpPr/>
          <p:nvPr/>
        </p:nvGrpSpPr>
        <p:grpSpPr>
          <a:xfrm>
            <a:off x="3294383" y="2620591"/>
            <a:ext cx="1297479" cy="1318025"/>
            <a:chOff x="9607560" y="2089838"/>
            <a:chExt cx="1297479" cy="1318025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B0D2AC98-73E9-43D2-A419-A56BD4191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560" y="2089838"/>
              <a:ext cx="1281066" cy="1281067"/>
            </a:xfrm>
            <a:prstGeom prst="rect">
              <a:avLst/>
            </a:prstGeom>
            <a:ln>
              <a:noFill/>
            </a:ln>
            <a:effectLst>
              <a:outerShdw blurRad="266700" sx="102000" sy="102000" algn="tl" rotWithShape="0">
                <a:srgbClr val="333333">
                  <a:alpha val="18000"/>
                </a:srgbClr>
              </a:outerShdw>
            </a:effectLst>
          </p:spPr>
        </p:pic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679465E5-D903-4A9C-BD7D-588BB94F98E0}"/>
                </a:ext>
              </a:extLst>
            </p:cNvPr>
            <p:cNvGrpSpPr/>
            <p:nvPr/>
          </p:nvGrpSpPr>
          <p:grpSpPr>
            <a:xfrm>
              <a:off x="9610544" y="2113368"/>
              <a:ext cx="1294495" cy="1294495"/>
              <a:chOff x="4896071" y="2521750"/>
              <a:chExt cx="736336" cy="736336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D755F87-CEC9-4B64-AA4B-1C6681556A29}"/>
                  </a:ext>
                </a:extLst>
              </p:cNvPr>
              <p:cNvSpPr/>
              <p:nvPr/>
            </p:nvSpPr>
            <p:spPr>
              <a:xfrm>
                <a:off x="4896071" y="2521750"/>
                <a:ext cx="736336" cy="736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E7D2EF81-F6E8-4E0D-B76A-3B624CF406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70189" y="2623428"/>
                <a:ext cx="628739" cy="577325"/>
              </a:xfrm>
              <a:prstGeom prst="rect">
                <a:avLst/>
              </a:prstGeom>
            </p:spPr>
          </p:pic>
        </p:grpSp>
      </p:grpSp>
      <p:pic>
        <p:nvPicPr>
          <p:cNvPr id="135" name="Picture 134">
            <a:extLst>
              <a:ext uri="{FF2B5EF4-FFF2-40B4-BE49-F238E27FC236}">
                <a16:creationId xmlns:a16="http://schemas.microsoft.com/office/drawing/2014/main" id="{3115B241-26F9-49B0-A3D5-9D73FD09EC2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049" y="2643785"/>
            <a:ext cx="1317745" cy="1317745"/>
          </a:xfrm>
          <a:prstGeom prst="rect">
            <a:avLst/>
          </a:prstGeom>
          <a:ln>
            <a:noFill/>
          </a:ln>
          <a:effectLst>
            <a:outerShdw blurRad="266700" sx="102000" sy="102000" algn="ctr" rotWithShape="0">
              <a:prstClr val="black">
                <a:alpha val="1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12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127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Wallace</dc:creator>
  <cp:lastModifiedBy>Fredrik Alpsten</cp:lastModifiedBy>
  <cp:revision>3</cp:revision>
  <dcterms:created xsi:type="dcterms:W3CDTF">2019-05-06T02:23:57Z</dcterms:created>
  <dcterms:modified xsi:type="dcterms:W3CDTF">2019-05-06T20:46:24Z</dcterms:modified>
</cp:coreProperties>
</file>