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notesSlides/notesSlide31.xml" ContentType="application/vnd.openxmlformats-officedocument.presentationml.notesSlide+xml"/>
  <Override PartName="/ppt/charts/chart10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4" r:id="rId6"/>
    <p:sldId id="260" r:id="rId7"/>
    <p:sldId id="267" r:id="rId8"/>
    <p:sldId id="261" r:id="rId9"/>
    <p:sldId id="262" r:id="rId10"/>
    <p:sldId id="263" r:id="rId11"/>
    <p:sldId id="265" r:id="rId12"/>
    <p:sldId id="266" r:id="rId13"/>
    <p:sldId id="290" r:id="rId14"/>
    <p:sldId id="268" r:id="rId15"/>
    <p:sldId id="279" r:id="rId16"/>
    <p:sldId id="291" r:id="rId17"/>
    <p:sldId id="269" r:id="rId18"/>
    <p:sldId id="280" r:id="rId19"/>
    <p:sldId id="292" r:id="rId20"/>
    <p:sldId id="270" r:id="rId21"/>
    <p:sldId id="281" r:id="rId22"/>
    <p:sldId id="293" r:id="rId23"/>
    <p:sldId id="271" r:id="rId24"/>
    <p:sldId id="282" r:id="rId25"/>
    <p:sldId id="294" r:id="rId26"/>
    <p:sldId id="272" r:id="rId27"/>
    <p:sldId id="283" r:id="rId28"/>
    <p:sldId id="295" r:id="rId29"/>
    <p:sldId id="273" r:id="rId30"/>
    <p:sldId id="284" r:id="rId31"/>
    <p:sldId id="296" r:id="rId32"/>
    <p:sldId id="274" r:id="rId33"/>
    <p:sldId id="285" r:id="rId34"/>
    <p:sldId id="297" r:id="rId35"/>
    <p:sldId id="275" r:id="rId36"/>
    <p:sldId id="286" r:id="rId37"/>
    <p:sldId id="298" r:id="rId38"/>
    <p:sldId id="276" r:id="rId39"/>
    <p:sldId id="287" r:id="rId40"/>
    <p:sldId id="299" r:id="rId41"/>
    <p:sldId id="277" r:id="rId42"/>
    <p:sldId id="288" r:id="rId43"/>
    <p:sldId id="300" r:id="rId44"/>
    <p:sldId id="278" r:id="rId45"/>
    <p:sldId id="289" r:id="rId46"/>
    <p:sldId id="301" r:id="rId4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606" autoAdjust="0"/>
    <p:restoredTop sz="94660"/>
  </p:normalViewPr>
  <p:slideViewPr>
    <p:cSldViewPr>
      <p:cViewPr>
        <p:scale>
          <a:sx n="110" d="100"/>
          <a:sy n="110" d="100"/>
        </p:scale>
        <p:origin x="-250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kalkylblad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Anser du att trafiksäkerheten påverkas om man använder mobilen när man kör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Delvis</c:v>
                </c:pt>
                <c:pt idx="2">
                  <c:v>Nej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0.63646922183507504</c:v>
                </c:pt>
                <c:pt idx="1">
                  <c:v>0.30081300813008122</c:v>
                </c:pt>
                <c:pt idx="2">
                  <c:v>6.2717770034843287E-2</c:v>
                </c:pt>
              </c:numCache>
            </c:numRef>
          </c:val>
        </c:ser>
        <c:gapWidth val="100"/>
        <c:axId val="98174848"/>
        <c:axId val="98173312"/>
      </c:barChart>
      <c:valAx>
        <c:axId val="98173312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98174848"/>
        <c:crosses val="autoZero"/>
        <c:crossBetween val="between"/>
      </c:valAx>
      <c:catAx>
        <c:axId val="9817484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98173312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Har du letat efter information på webben via din telefon under tiden som du har kört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Vet ej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0.23864959254947618</c:v>
                </c:pt>
                <c:pt idx="1">
                  <c:v>0.72293364377182801</c:v>
                </c:pt>
                <c:pt idx="2">
                  <c:v>3.841676367869621E-2</c:v>
                </c:pt>
              </c:numCache>
            </c:numRef>
          </c:val>
        </c:ser>
        <c:gapWidth val="100"/>
        <c:axId val="107520768"/>
        <c:axId val="107502592"/>
      </c:barChart>
      <c:valAx>
        <c:axId val="107502592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7520768"/>
        <c:crosses val="autoZero"/>
        <c:crossBetween val="between"/>
      </c:valAx>
      <c:catAx>
        <c:axId val="10752076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7502592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Har du någonsin varit nära att åka av vägen eller krocka på grund av att du använt din telefon under körning?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Ja, det har varit nära flera gånger</c:v>
                </c:pt>
                <c:pt idx="1">
                  <c:v>Ja, det har varit nära någon gång</c:v>
                </c:pt>
                <c:pt idx="2">
                  <c:v>Nej, det har aldrig hänt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3.1690140845070429E-2</c:v>
                </c:pt>
                <c:pt idx="1">
                  <c:v>0.20539906103286418</c:v>
                </c:pt>
                <c:pt idx="2">
                  <c:v>0.76291079812206597</c:v>
                </c:pt>
              </c:numCache>
            </c:numRef>
          </c:val>
        </c:ser>
        <c:gapWidth val="100"/>
        <c:axId val="107319680"/>
        <c:axId val="107313792"/>
      </c:barChart>
      <c:valAx>
        <c:axId val="107313792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7319680"/>
        <c:crosses val="autoZero"/>
        <c:crossBetween val="between"/>
      </c:valAx>
      <c:catAx>
        <c:axId val="10731968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7313792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Vad skulle få dig att låta bli att använda telefonen under tiden som du kör?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Rekommendation från myndigheter</c:v>
                </c:pt>
                <c:pt idx="1">
                  <c:v>Lagstiftning</c:v>
                </c:pt>
                <c:pt idx="2">
                  <c:v>Bevis för ökad olycksrisk</c:v>
                </c:pt>
                <c:pt idx="3">
                  <c:v>Jag kommer nog alltid att använda telefonen medan jag kör bil</c:v>
                </c:pt>
                <c:pt idx="4">
                  <c:v>Annat, nämligen:</c:v>
                </c:pt>
                <c:pt idx="5">
                  <c:v>Vet ej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8.0094228504122608E-2</c:v>
                </c:pt>
                <c:pt idx="1">
                  <c:v>0.36631330977620735</c:v>
                </c:pt>
                <c:pt idx="2">
                  <c:v>0.10247349823321605</c:v>
                </c:pt>
                <c:pt idx="3">
                  <c:v>0.29093050647821</c:v>
                </c:pt>
                <c:pt idx="4">
                  <c:v>0.12956419316843318</c:v>
                </c:pt>
                <c:pt idx="5">
                  <c:v>0.18492343934040026</c:v>
                </c:pt>
              </c:numCache>
            </c:numRef>
          </c:val>
        </c:ser>
        <c:gapWidth val="100"/>
        <c:axId val="109067264"/>
        <c:axId val="109065728"/>
      </c:barChart>
      <c:valAx>
        <c:axId val="109065728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9067264"/>
        <c:crosses val="autoZero"/>
        <c:crossBetween val="between"/>
      </c:valAx>
      <c:catAx>
        <c:axId val="10906726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9065728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Borde det finnas en lagstiftning mot att använda telefon när man kör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Vet ej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0.50641773628938203</c:v>
                </c:pt>
                <c:pt idx="1">
                  <c:v>0.36872812135355937</c:v>
                </c:pt>
                <c:pt idx="2">
                  <c:v>0.12485414235706002</c:v>
                </c:pt>
              </c:numCache>
            </c:numRef>
          </c:val>
        </c:ser>
        <c:gapWidth val="100"/>
        <c:axId val="109494656"/>
        <c:axId val="109472384"/>
      </c:barChart>
      <c:valAx>
        <c:axId val="109472384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9494656"/>
        <c:crosses val="autoZero"/>
        <c:crossBetween val="between"/>
      </c:valAx>
      <c:catAx>
        <c:axId val="10949465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9472384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Hur ofta pratar du i telefon när du kör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Alltid</c:v>
                </c:pt>
                <c:pt idx="1">
                  <c:v>Ofta</c:v>
                </c:pt>
                <c:pt idx="2">
                  <c:v>Sällan</c:v>
                </c:pt>
                <c:pt idx="3">
                  <c:v>Aldrig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8.177570093457949E-2</c:v>
                </c:pt>
                <c:pt idx="1">
                  <c:v>0.43574766355140221</c:v>
                </c:pt>
                <c:pt idx="2">
                  <c:v>0.4170560747663552</c:v>
                </c:pt>
                <c:pt idx="3">
                  <c:v>6.5420560747663503E-2</c:v>
                </c:pt>
              </c:numCache>
            </c:numRef>
          </c:val>
        </c:ser>
        <c:gapWidth val="100"/>
        <c:axId val="99945472"/>
        <c:axId val="99943936"/>
      </c:barChart>
      <c:valAx>
        <c:axId val="99943936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99945472"/>
        <c:crosses val="autoZero"/>
        <c:crossBetween val="between"/>
      </c:valAx>
      <c:catAx>
        <c:axId val="99945472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99943936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Använder du bluetooth, handsfree eller liknande för att tala i telefon när du kör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Alltid</c:v>
                </c:pt>
                <c:pt idx="1">
                  <c:v>Ofta</c:v>
                </c:pt>
                <c:pt idx="2">
                  <c:v>Sällan</c:v>
                </c:pt>
                <c:pt idx="3">
                  <c:v>Aldrig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0.32418952618453922</c:v>
                </c:pt>
                <c:pt idx="1">
                  <c:v>0.2593516209476312</c:v>
                </c:pt>
                <c:pt idx="2">
                  <c:v>0.18204488778054911</c:v>
                </c:pt>
                <c:pt idx="3">
                  <c:v>0.23441396508728218</c:v>
                </c:pt>
              </c:numCache>
            </c:numRef>
          </c:val>
        </c:ser>
        <c:gapWidth val="100"/>
        <c:axId val="101056896"/>
        <c:axId val="102582912"/>
      </c:barChart>
      <c:valAx>
        <c:axId val="102582912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1056896"/>
        <c:crosses val="autoZero"/>
        <c:crossBetween val="between"/>
      </c:valAx>
      <c:catAx>
        <c:axId val="10105689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2582912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Läser du sms när du kör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Alltid</c:v>
                </c:pt>
                <c:pt idx="1">
                  <c:v>Ofta</c:v>
                </c:pt>
                <c:pt idx="2">
                  <c:v>Sällan</c:v>
                </c:pt>
                <c:pt idx="3">
                  <c:v>Aldrig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7.5845974329054808E-2</c:v>
                </c:pt>
                <c:pt idx="1">
                  <c:v>0.16569428238039721</c:v>
                </c:pt>
                <c:pt idx="2">
                  <c:v>0.31855309218203021</c:v>
                </c:pt>
                <c:pt idx="3">
                  <c:v>0.43990665110851823</c:v>
                </c:pt>
              </c:numCache>
            </c:numRef>
          </c:val>
        </c:ser>
        <c:gapWidth val="100"/>
        <c:axId val="102843904"/>
        <c:axId val="102842368"/>
      </c:barChart>
      <c:valAx>
        <c:axId val="102842368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2843904"/>
        <c:crosses val="autoZero"/>
        <c:crossBetween val="between"/>
      </c:valAx>
      <c:catAx>
        <c:axId val="10284390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2842368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Skickar du sms när du kör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Alltid</c:v>
                </c:pt>
                <c:pt idx="1">
                  <c:v>Ofta</c:v>
                </c:pt>
                <c:pt idx="2">
                  <c:v>Sällan</c:v>
                </c:pt>
                <c:pt idx="3">
                  <c:v>Aldrig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4.7897196261682214E-2</c:v>
                </c:pt>
                <c:pt idx="1">
                  <c:v>0.12616822429906491</c:v>
                </c:pt>
                <c:pt idx="2">
                  <c:v>0.24883177570093501</c:v>
                </c:pt>
                <c:pt idx="3">
                  <c:v>0.57710280373831802</c:v>
                </c:pt>
              </c:numCache>
            </c:numRef>
          </c:val>
        </c:ser>
        <c:gapWidth val="100"/>
        <c:axId val="102943360"/>
        <c:axId val="102941824"/>
      </c:barChart>
      <c:valAx>
        <c:axId val="102941824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2943360"/>
        <c:crosses val="autoZero"/>
        <c:crossBetween val="between"/>
      </c:valAx>
      <c:catAx>
        <c:axId val="10294336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2941824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Har du fotograferat eller spelat in video med din telefon när du har kört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0.30105017502917236</c:v>
                </c:pt>
                <c:pt idx="1">
                  <c:v>0.69894982497082858</c:v>
                </c:pt>
              </c:numCache>
            </c:numRef>
          </c:val>
        </c:ser>
        <c:gapWidth val="100"/>
        <c:axId val="103137280"/>
        <c:axId val="103135488"/>
      </c:barChart>
      <c:valAx>
        <c:axId val="103135488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3137280"/>
        <c:crosses val="autoZero"/>
        <c:crossBetween val="between"/>
      </c:valAx>
      <c:catAx>
        <c:axId val="10313728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3135488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Har du besvarat eller publicerat inlägg i sociala medier (exempelvis Facebook) när du har kört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0.16530849825378297</c:v>
                </c:pt>
                <c:pt idx="1">
                  <c:v>0.83469150174621698</c:v>
                </c:pt>
              </c:numCache>
            </c:numRef>
          </c:val>
        </c:ser>
        <c:gapWidth val="100"/>
        <c:axId val="103314560"/>
        <c:axId val="103304576"/>
      </c:barChart>
      <c:valAx>
        <c:axId val="103304576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3314560"/>
        <c:crosses val="autoZero"/>
        <c:crossBetween val="between"/>
      </c:valAx>
      <c:catAx>
        <c:axId val="10331456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3304576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Har du läst mejl via din telefon när du har kört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0.23598130841121512</c:v>
                </c:pt>
                <c:pt idx="1">
                  <c:v>0.76401869158878588</c:v>
                </c:pt>
              </c:numCache>
            </c:numRef>
          </c:val>
        </c:ser>
        <c:gapWidth val="100"/>
        <c:axId val="103569664"/>
        <c:axId val="103568128"/>
      </c:barChart>
      <c:valAx>
        <c:axId val="103568128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3569664"/>
        <c:crosses val="autoZero"/>
        <c:crossBetween val="between"/>
      </c:valAx>
      <c:catAx>
        <c:axId val="10356966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3568128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Har du besvarat mejl via din telefon när du har kört bil?</c:v>
                </c:pt>
              </c:strCache>
            </c:strRef>
          </c:tx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0.11606096131301302</c:v>
                </c:pt>
                <c:pt idx="1">
                  <c:v>0.88393903868698742</c:v>
                </c:pt>
              </c:numCache>
            </c:numRef>
          </c:val>
        </c:ser>
        <c:gapWidth val="100"/>
        <c:axId val="107277696"/>
        <c:axId val="107276160"/>
      </c:barChart>
      <c:valAx>
        <c:axId val="107276160"/>
        <c:scaling>
          <c:orientation val="minMax"/>
          <c:min val="0"/>
        </c:scaling>
        <c:axPos val="t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7277696"/>
        <c:crosses val="autoZero"/>
        <c:crossBetween val="between"/>
      </c:valAx>
      <c:catAx>
        <c:axId val="10727769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7276160"/>
        <c:crosses val="autoZero"/>
        <c:auto val="1"/>
        <c:lblAlgn val="ctr"/>
        <c:lblOffset val="100"/>
      </c:catAx>
    </c:plotArea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BC0C5-AD77-4DDE-A191-13F70ACD5AAF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49CDD-AF1D-4D34-A6C5-05B417BC93AE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11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12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13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14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15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16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17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18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19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20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21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22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23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24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25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26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27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28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29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30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31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32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33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34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35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36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37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38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39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40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5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41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42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43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44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45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46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6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7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8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9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3251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E093283-8377-43B5-AABF-38B1B3BF0120}" type="slidenum">
              <a:rPr lang="sv-SE" sz="1200">
                <a:solidFill>
                  <a:schemeClr val="tx1"/>
                </a:solidFill>
                <a:latin typeface="+mn-lt"/>
              </a:rPr>
              <a:pPr algn="r">
                <a:defRPr/>
              </a:pPr>
              <a:t>10</a:t>
            </a:fld>
            <a:endParaRPr lang="sv-SE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EF802-38A9-4170-B17F-7D3E425A86CA}" type="datetimeFigureOut">
              <a:rPr lang="sv-SE" smtClean="0"/>
              <a:pPr/>
              <a:t>2013-04-19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59F6C-84D9-423D-9B9A-D1DB1DB698B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2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image" Target="../media/image2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2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2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2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image" Target="../media/image2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2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image" Target="../media/image2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2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2.xml"/><Relationship Id="rId4" Type="http://schemas.openxmlformats.org/officeDocument/2006/relationships/image" Target="../media/image2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2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Mobilanvändning under bilkörning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417712"/>
          </a:xfrm>
        </p:spPr>
        <p:txBody>
          <a:bodyPr>
            <a:normAutofit/>
          </a:bodyPr>
          <a:lstStyle/>
          <a:p>
            <a:r>
              <a:rPr lang="sv-SE" sz="2400" dirty="0" smtClean="0"/>
              <a:t>Webbmätning på Bilprovningens hemsida 2012/2013</a:t>
            </a:r>
            <a:endParaRPr lang="sv-SE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Påverkad trafiksäkerhet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10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6 av 10 yrkesförare instämmer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1475656" y="908720"/>
            <a:ext cx="648072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r>
              <a:rPr lang="sv-SE" sz="1200" dirty="0" smtClean="0">
                <a:solidFill>
                  <a:srgbClr val="185172"/>
                </a:solidFill>
              </a:rPr>
              <a:t>Andel som anser du att trafiksäkerheten påverkas om man använder mobilen när man kör bil</a:t>
            </a:r>
          </a:p>
        </p:txBody>
      </p:sp>
      <p:graphicFrame>
        <p:nvGraphicFramePr>
          <p:cNvPr id="25" name="ChartObject"/>
          <p:cNvGraphicFramePr/>
          <p:nvPr/>
        </p:nvGraphicFramePr>
        <p:xfrm>
          <a:off x="755576" y="2708920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textruta 27"/>
          <p:cNvSpPr txBox="1"/>
          <p:nvPr/>
        </p:nvSpPr>
        <p:spPr>
          <a:xfrm>
            <a:off x="6372200" y="6237312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Yrkesförare</a:t>
            </a:r>
            <a:endParaRPr lang="sv-S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11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Hur ofta pratar du i telefon när du kör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Samtal under färd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12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Totalt samtliga respondenter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9431" y="2924944"/>
            <a:ext cx="782273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Samtal under färd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13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pratar i mobil under färd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899592" y="2708920"/>
          <a:ext cx="7315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14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Använder du </a:t>
            </a:r>
            <a:r>
              <a:rPr lang="sv-SE" sz="2000" dirty="0" err="1" smtClean="0"/>
              <a:t>bluetooth</a:t>
            </a:r>
            <a:r>
              <a:rPr lang="sv-SE" sz="2000" dirty="0" smtClean="0"/>
              <a:t>, handsfree eller liknande för att tala i telefon när du kör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484784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err="1" smtClean="0">
                <a:solidFill>
                  <a:srgbClr val="185172"/>
                </a:solidFill>
              </a:rPr>
              <a:t>Bluetooth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15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använder </a:t>
            </a:r>
            <a:r>
              <a:rPr lang="sv-SE" sz="2000" dirty="0" err="1" smtClean="0">
                <a:solidFill>
                  <a:srgbClr val="185172"/>
                </a:solidFill>
              </a:rPr>
              <a:t>bluetooth</a:t>
            </a:r>
            <a:r>
              <a:rPr lang="sv-SE" sz="2000" dirty="0" smtClean="0">
                <a:solidFill>
                  <a:srgbClr val="185172"/>
                </a:solidFill>
              </a:rPr>
              <a:t>, handsfree eller liknande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2852936"/>
            <a:ext cx="7632848" cy="2388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484784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err="1" smtClean="0">
                <a:solidFill>
                  <a:srgbClr val="185172"/>
                </a:solidFill>
              </a:rPr>
              <a:t>Bluetooth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16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använder </a:t>
            </a:r>
            <a:r>
              <a:rPr lang="sv-SE" sz="2000" dirty="0" err="1" smtClean="0">
                <a:solidFill>
                  <a:srgbClr val="185172"/>
                </a:solidFill>
              </a:rPr>
              <a:t>bluetooth</a:t>
            </a:r>
            <a:r>
              <a:rPr lang="sv-SE" sz="2000" dirty="0" smtClean="0">
                <a:solidFill>
                  <a:srgbClr val="185172"/>
                </a:solidFill>
              </a:rPr>
              <a:t>, handsfree eller liknande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683568" y="2852936"/>
          <a:ext cx="7315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17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Läser du sms när du kör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SMS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18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läser sms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2852936"/>
            <a:ext cx="759265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SMS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19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läser sms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683568" y="2636912"/>
          <a:ext cx="7315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50863" y="1450975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Webbundersökning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420888"/>
            <a:ext cx="708660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Undersökningen startades 2012-12-18 på </a:t>
            </a:r>
            <a:r>
              <a:rPr lang="sv-SE" sz="2000" dirty="0" err="1" smtClean="0">
                <a:solidFill>
                  <a:srgbClr val="185172"/>
                </a:solidFill>
              </a:rPr>
              <a:t>www.bilprovningen.se</a:t>
            </a: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9 673 personer har besvarat enkäten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Samtliga län representerade med minst 100 respondenter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Respondenten är anonym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Undersökningen stängdes 2013-03-12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Resultaten gör inte anspråk på att vara representativa för andra än besökare på Bilprovningens hemsida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20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Skickar du sms när du kör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SMS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21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skickar sms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3" y="2996952"/>
            <a:ext cx="805281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SMS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22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skickar sms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899592" y="2780928"/>
          <a:ext cx="7315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23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Har du fotograferat eller spelat in video med din telefon när du har kört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Kamera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24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använt kameran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5" y="3356992"/>
            <a:ext cx="7937781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Kamera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25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använt kameran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683568" y="3068960"/>
          <a:ext cx="7315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26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Har du besvarat eller publicerat inlägg i sociala medier (exempelvis Facebook) när du har kört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Sociala medier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27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besvarat eller publicerat inlägg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5" y="3068960"/>
            <a:ext cx="7937781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Sociala medier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28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besvarat eller publicerat inlägg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755576" y="3068960"/>
          <a:ext cx="7315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29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Har du läst mejl via din telefon när du har kört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50863" y="1450975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Resultat totalnivå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492896"/>
            <a:ext cx="7344816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77% anser att trafiksäkerheten påverkas om man använder mobilen när man kör bil</a:t>
            </a:r>
            <a:endParaRPr lang="sv-SE" sz="2000" b="1" dirty="0" smtClean="0"/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 28% pratar ofta eller alltid i telefon när de kör bil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45% av de som pratar i mobilen när de kör bil använder hands </a:t>
            </a:r>
            <a:r>
              <a:rPr lang="sv-SE" sz="2000" dirty="0" err="1" smtClean="0">
                <a:solidFill>
                  <a:srgbClr val="185172"/>
                </a:solidFill>
              </a:rPr>
              <a:t>free</a:t>
            </a: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15% läser ofta eller alltid sms när de kör bil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>
                <a:solidFill>
                  <a:srgbClr val="185172"/>
                </a:solidFill>
              </a:rPr>
              <a:t> </a:t>
            </a:r>
            <a:r>
              <a:rPr lang="sv-SE" sz="2000" dirty="0" smtClean="0">
                <a:solidFill>
                  <a:srgbClr val="185172"/>
                </a:solidFill>
              </a:rPr>
              <a:t>9% skickar ofta eller alltid sms när de kör bil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 17% har fotograferat eller spelat in video med sin telefon när de kört bil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Mejl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30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läst mejl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3068960"/>
            <a:ext cx="8347785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Mejl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31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läst mejl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683568" y="3212976"/>
          <a:ext cx="7315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32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Har du besvarat mejl via din telefon när du har kört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Mejl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33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besvarat mejl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3284984"/>
            <a:ext cx="8313003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Mejl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34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besvarat mejl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827584" y="3140968"/>
          <a:ext cx="7315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35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Har du letat efter information på webben via din telefon under tiden som du har kört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Surf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36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letat information på webben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924944"/>
            <a:ext cx="830540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Surf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37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letat information på webben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755576" y="2996952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38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Har du någonsin varit nära att åka av vägen eller krocka på grund av att du använt din telefon under körning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Nära olycka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39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varit nära en olycka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068960"/>
            <a:ext cx="807002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2483768" y="3501008"/>
            <a:ext cx="1728192" cy="100811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50863" y="1450975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Resultat totalnivå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492896"/>
            <a:ext cx="7344816" cy="312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16% har letat efter information på webben via telefonen under tiden som de kört bil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>
                <a:solidFill>
                  <a:srgbClr val="185172"/>
                </a:solidFill>
              </a:rPr>
              <a:t> </a:t>
            </a:r>
            <a:r>
              <a:rPr lang="sv-SE" sz="2000" dirty="0" smtClean="0">
                <a:solidFill>
                  <a:srgbClr val="185172"/>
                </a:solidFill>
              </a:rPr>
              <a:t>18% har varit nära att åka av vägen på grund av att de använt telefonen under körning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>
                <a:solidFill>
                  <a:srgbClr val="185172"/>
                </a:solidFill>
              </a:rPr>
              <a:t> </a:t>
            </a:r>
            <a:r>
              <a:rPr lang="sv-SE" sz="2000" dirty="0" smtClean="0">
                <a:solidFill>
                  <a:srgbClr val="185172"/>
                </a:solidFill>
              </a:rPr>
              <a:t>49% menar att lagstiftning skulle få dem att inte använda telefonen under tiden som de kör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>
                <a:solidFill>
                  <a:srgbClr val="185172"/>
                </a:solidFill>
              </a:rPr>
              <a:t> </a:t>
            </a:r>
            <a:r>
              <a:rPr lang="sv-SE" sz="2000" dirty="0" smtClean="0">
                <a:solidFill>
                  <a:srgbClr val="185172"/>
                </a:solidFill>
              </a:rPr>
              <a:t>64% anser att det borde finnas en lagstiftning mot att använda telefonen när man kör bil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hartObject"/>
          <p:cNvGraphicFramePr/>
          <p:nvPr/>
        </p:nvGraphicFramePr>
        <p:xfrm>
          <a:off x="755576" y="2852936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4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Nära olycka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40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5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varit nära en olycka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2771800" y="4293096"/>
            <a:ext cx="1944216" cy="108012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41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Vad skulle få dig att låta bli att använda telefonen under tiden som du kör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Undvika mobilen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42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Anledningar till att undvika mobilanvändning 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2636912"/>
            <a:ext cx="8407082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Undvika mobilen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43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Anledningar till att undvika mobilanvändning 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683568" y="2667000"/>
          <a:ext cx="7056784" cy="3930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44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Borde det finnas en lagstiftning mot att använda telefon när man kör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Lagstiftning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45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menar att detta borde lagstiftas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146206"/>
            <a:ext cx="7992888" cy="2010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0" y="1556792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31570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Lagstiftning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46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Andel som menar att detta borde lagstiftas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</a:t>
            </a:r>
            <a:r>
              <a:rPr lang="sv-SE" sz="1400" dirty="0" smtClean="0"/>
              <a:t>Y</a:t>
            </a:r>
            <a:r>
              <a:rPr lang="sv-SE" sz="1400" dirty="0" smtClean="0"/>
              <a:t>rkesförare</a:t>
            </a:r>
            <a:endParaRPr lang="sv-SE" sz="1400" dirty="0"/>
          </a:p>
        </p:txBody>
      </p:sp>
      <p:graphicFrame>
        <p:nvGraphicFramePr>
          <p:cNvPr id="25" name="ChartObject"/>
          <p:cNvGraphicFramePr/>
          <p:nvPr/>
        </p:nvGraphicFramePr>
        <p:xfrm>
          <a:off x="683568" y="3140968"/>
          <a:ext cx="7315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5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3284984"/>
            <a:ext cx="73448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Anser du att trafiksäkerheten påverkas om man använder mobilen när man kör bil</a:t>
            </a:r>
            <a:r>
              <a:rPr lang="sv-SE" sz="2000" dirty="0" smtClean="0"/>
              <a:t>?</a:t>
            </a:r>
            <a:endParaRPr lang="sv-S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Påverkad trafiksäkerhet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6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492896"/>
            <a:ext cx="73448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Totalt samtliga respondenter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3347864" y="1594116"/>
            <a:ext cx="5328592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r>
              <a:rPr lang="sv-SE" sz="1200" dirty="0">
                <a:solidFill>
                  <a:srgbClr val="185172"/>
                </a:solidFill>
              </a:rPr>
              <a:t>A</a:t>
            </a:r>
            <a:r>
              <a:rPr lang="sv-SE" sz="1200" dirty="0" smtClean="0">
                <a:solidFill>
                  <a:srgbClr val="185172"/>
                </a:solidFill>
              </a:rPr>
              <a:t>nser du att trafiksäkerheten påverkas om man använder mobilen när man kör bil?</a:t>
            </a:r>
          </a:p>
        </p:txBody>
      </p:sp>
      <p:sp>
        <p:nvSpPr>
          <p:cNvPr id="25" name="textruta 24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356992"/>
            <a:ext cx="744130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Påverkad trafiksäkerhet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7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492896"/>
            <a:ext cx="73448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Kvinnor instämmer i något högre utsträckning än män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3347864" y="1594116"/>
            <a:ext cx="5328592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r>
              <a:rPr lang="sv-SE" sz="1200" dirty="0">
                <a:solidFill>
                  <a:srgbClr val="185172"/>
                </a:solidFill>
              </a:rPr>
              <a:t>A</a:t>
            </a:r>
            <a:r>
              <a:rPr lang="sv-SE" sz="1200" dirty="0" smtClean="0">
                <a:solidFill>
                  <a:srgbClr val="185172"/>
                </a:solidFill>
              </a:rPr>
              <a:t>nser du att trafiksäkerheten påverkas om man använder mobilen när man kör bil?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2996952"/>
            <a:ext cx="4680520" cy="319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ruta 24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Påverkad trafiksäkerhet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8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Instämmer med stigande ålder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>
                <a:solidFill>
                  <a:srgbClr val="185172"/>
                </a:solidFill>
              </a:rPr>
              <a:t> </a:t>
            </a: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1475656" y="908720"/>
            <a:ext cx="648072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r>
              <a:rPr lang="sv-SE" sz="1200" dirty="0" smtClean="0">
                <a:solidFill>
                  <a:srgbClr val="185172"/>
                </a:solidFill>
              </a:rPr>
              <a:t>Andel som anser du att trafiksäkerheten påverkas om man använder mobilen när man kör bil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2636912"/>
            <a:ext cx="5790096" cy="395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ruta 24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9" descr="Mapp_ljusblå_2_outline_rgb_stor.png"/>
          <p:cNvPicPr>
            <a:picLocks noChangeAspect="1"/>
          </p:cNvPicPr>
          <p:nvPr/>
        </p:nvPicPr>
        <p:blipFill>
          <a:blip r:embed="rId3" cstate="print"/>
          <a:srcRect b="18739"/>
          <a:stretch>
            <a:fillRect/>
          </a:stretch>
        </p:blipFill>
        <p:spPr bwMode="auto">
          <a:xfrm>
            <a:off x="323528" y="1484784"/>
            <a:ext cx="8402637" cy="488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330105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dirty="0" smtClean="0">
                <a:solidFill>
                  <a:srgbClr val="185172"/>
                </a:solidFill>
              </a:rPr>
              <a:t>Påverkad trafiksäkerhet</a:t>
            </a:r>
            <a:endParaRPr lang="sv-SE" sz="2400" dirty="0">
              <a:solidFill>
                <a:srgbClr val="185172"/>
              </a:solidFill>
            </a:endParaRPr>
          </a:p>
        </p:txBody>
      </p:sp>
      <p:cxnSp>
        <p:nvCxnSpPr>
          <p:cNvPr id="18" name="Rak 17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15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bildnummer 37"/>
          <p:cNvSpPr txBox="1">
            <a:spLocks/>
          </p:cNvSpPr>
          <p:nvPr/>
        </p:nvSpPr>
        <p:spPr bwMode="auto">
          <a:xfrm>
            <a:off x="8205788" y="336550"/>
            <a:ext cx="6969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9CB5EA66-9525-43EC-B673-75743E6AC8C1}" type="slidenum">
              <a:rPr lang="sv-SE" sz="1100">
                <a:solidFill>
                  <a:schemeClr val="bg1">
                    <a:lumMod val="65000"/>
                  </a:schemeClr>
                </a:solidFill>
              </a:rPr>
              <a:pPr algn="r"/>
              <a:t>9</a:t>
            </a:fld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2" name="Rak 13"/>
          <p:cNvCxnSpPr/>
          <p:nvPr/>
        </p:nvCxnSpPr>
        <p:spPr>
          <a:xfrm>
            <a:off x="1524000" y="382588"/>
            <a:ext cx="5616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7254875" y="382588"/>
            <a:ext cx="1552575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16"/>
          <p:cNvCxnSpPr/>
          <p:nvPr/>
        </p:nvCxnSpPr>
        <p:spPr>
          <a:xfrm>
            <a:off x="342900" y="382588"/>
            <a:ext cx="1068388" cy="1587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475656" y="404664"/>
            <a:ext cx="45656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>
                <a:solidFill>
                  <a:schemeClr val="bg1">
                    <a:lumMod val="65000"/>
                  </a:schemeClr>
                </a:solidFill>
              </a:rPr>
              <a:t>Mobilen i bilen 2013</a:t>
            </a:r>
            <a:endParaRPr lang="sv-SE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Bildobjekt 20" descr="bp_logo_blå.ai"/>
          <p:cNvPicPr>
            <a:picLocks noChangeAspect="1"/>
          </p:cNvPicPr>
          <p:nvPr/>
        </p:nvPicPr>
        <p:blipFill>
          <a:blip r:embed="rId4" cstate="print"/>
          <a:srcRect l="21542" t="43715" r="21777" b="43477"/>
          <a:stretch>
            <a:fillRect/>
          </a:stretch>
        </p:blipFill>
        <p:spPr bwMode="auto">
          <a:xfrm>
            <a:off x="333375" y="454025"/>
            <a:ext cx="10683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43608" y="2132856"/>
            <a:ext cx="7344816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r>
              <a:rPr lang="sv-SE" sz="2000" dirty="0" smtClean="0">
                <a:solidFill>
                  <a:srgbClr val="185172"/>
                </a:solidFill>
              </a:rPr>
              <a:t>Instämmer med sjunkande körsträcka</a:t>
            </a: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endParaRPr lang="sv-SE" sz="2000" dirty="0" smtClean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>
              <a:solidFill>
                <a:srgbClr val="185172"/>
              </a:solidFill>
            </a:endParaRPr>
          </a:p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  <a:buFont typeface="Wingdings" pitchFamily="2" charset="2"/>
              <a:buChar char="§"/>
            </a:pPr>
            <a:endParaRPr lang="sv-SE" sz="2000" dirty="0" smtClean="0">
              <a:solidFill>
                <a:srgbClr val="185172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1475656" y="908720"/>
            <a:ext cx="648072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10000"/>
              </a:lnSpc>
              <a:spcBef>
                <a:spcPct val="35000"/>
              </a:spcBef>
              <a:buClr>
                <a:srgbClr val="0F3277"/>
              </a:buClr>
              <a:buSzPct val="120000"/>
            </a:pPr>
            <a:r>
              <a:rPr lang="sv-SE" sz="1200" dirty="0" smtClean="0">
                <a:solidFill>
                  <a:srgbClr val="185172"/>
                </a:solidFill>
              </a:rPr>
              <a:t>Andel som anser du att trafiksäkerheten påverkas om man använder mobilen när man kör bil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2636912"/>
            <a:ext cx="6882068" cy="3604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ruta 27"/>
          <p:cNvSpPr txBox="1"/>
          <p:nvPr/>
        </p:nvSpPr>
        <p:spPr>
          <a:xfrm>
            <a:off x="6516216" y="6309320"/>
            <a:ext cx="2232248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smtClean="0"/>
              <a:t>BAS: Samtliga</a:t>
            </a:r>
            <a:endParaRPr lang="sv-S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3108</TotalTime>
  <Words>1207</Words>
  <Application>Microsoft Office PowerPoint</Application>
  <PresentationFormat>Bildspel på skärmen (4:3)</PresentationFormat>
  <Paragraphs>301</Paragraphs>
  <Slides>46</Slides>
  <Notes>45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46</vt:i4>
      </vt:variant>
    </vt:vector>
  </HeadingPairs>
  <TitlesOfParts>
    <vt:vector size="47" baseType="lpstr">
      <vt:lpstr>Office-tema</vt:lpstr>
      <vt:lpstr>Mobilanvändning under bilkörning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  <vt:lpstr>Bild 14</vt:lpstr>
      <vt:lpstr>Bild 15</vt:lpstr>
      <vt:lpstr>Bild 16</vt:lpstr>
      <vt:lpstr>Bild 17</vt:lpstr>
      <vt:lpstr>Bild 18</vt:lpstr>
      <vt:lpstr>Bild 19</vt:lpstr>
      <vt:lpstr>Bild 20</vt:lpstr>
      <vt:lpstr>Bild 21</vt:lpstr>
      <vt:lpstr>Bild 22</vt:lpstr>
      <vt:lpstr>Bild 23</vt:lpstr>
      <vt:lpstr>Bild 24</vt:lpstr>
      <vt:lpstr>Bild 25</vt:lpstr>
      <vt:lpstr>Bild 26</vt:lpstr>
      <vt:lpstr>Bild 27</vt:lpstr>
      <vt:lpstr>Bild 28</vt:lpstr>
      <vt:lpstr>Bild 29</vt:lpstr>
      <vt:lpstr>Bild 30</vt:lpstr>
      <vt:lpstr>Bild 31</vt:lpstr>
      <vt:lpstr>Bild 32</vt:lpstr>
      <vt:lpstr>Bild 33</vt:lpstr>
      <vt:lpstr>Bild 34</vt:lpstr>
      <vt:lpstr>Bild 35</vt:lpstr>
      <vt:lpstr>Bild 36</vt:lpstr>
      <vt:lpstr>Bild 37</vt:lpstr>
      <vt:lpstr>Bild 38</vt:lpstr>
      <vt:lpstr>Bild 39</vt:lpstr>
      <vt:lpstr>Bild 40</vt:lpstr>
      <vt:lpstr>Bild 41</vt:lpstr>
      <vt:lpstr>Bild 42</vt:lpstr>
      <vt:lpstr>Bild 43</vt:lpstr>
      <vt:lpstr>Bild 44</vt:lpstr>
      <vt:lpstr>Bild 45</vt:lpstr>
      <vt:lpstr>Bild 46</vt:lpstr>
    </vt:vector>
  </TitlesOfParts>
  <Company>Bilprovningen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Joachim K</dc:creator>
  <cp:lastModifiedBy>Cecilia Blom Hesselgren</cp:lastModifiedBy>
  <cp:revision>4</cp:revision>
  <dcterms:created xsi:type="dcterms:W3CDTF">2013-03-13T08:47:58Z</dcterms:created>
  <dcterms:modified xsi:type="dcterms:W3CDTF">2013-04-19T14:21:18Z</dcterms:modified>
</cp:coreProperties>
</file>