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charts/chart1.xml" ContentType="application/vnd.openxmlformats-officedocument.drawingml.chart+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charts/chart2.xml" ContentType="application/vnd.openxmlformats-officedocument.drawingml.chart+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charts/chart3.xml" ContentType="application/vnd.openxmlformats-officedocument.drawingml.chart+xml"/>
  <Override PartName="/ppt/tags/tag7.xml" ContentType="application/vnd.openxmlformats-officedocument.presentationml.tags+xml"/>
  <Override PartName="/ppt/tags/tag8.xml" ContentType="application/vnd.openxmlformats-officedocument.presentationml.tags+xml"/>
  <Override PartName="/ppt/notesSlides/notesSlide4.xml" ContentType="application/vnd.openxmlformats-officedocument.presentationml.notesSlide+xml"/>
  <Override PartName="/ppt/charts/chart4.xml" ContentType="application/vnd.openxmlformats-officedocument.drawingml.chart+xml"/>
  <Override PartName="/ppt/tags/tag9.xml" ContentType="application/vnd.openxmlformats-officedocument.presentationml.tags+xml"/>
  <Override PartName="/ppt/tags/tag10.xml" ContentType="application/vnd.openxmlformats-officedocument.presentationml.tags+xml"/>
  <Override PartName="/ppt/notesSlides/notesSlide5.xml" ContentType="application/vnd.openxmlformats-officedocument.presentationml.notesSlide+xml"/>
  <Override PartName="/ppt/charts/chart5.xml" ContentType="application/vnd.openxmlformats-officedocument.drawingml.chart+xml"/>
  <Override PartName="/ppt/tags/tag11.xml" ContentType="application/vnd.openxmlformats-officedocument.presentationml.tags+xml"/>
  <Override PartName="/ppt/tags/tag12.xml" ContentType="application/vnd.openxmlformats-officedocument.presentationml.tags+xml"/>
  <Override PartName="/ppt/notesSlides/notesSlide6.xml" ContentType="application/vnd.openxmlformats-officedocument.presentationml.notesSlide+xml"/>
  <Override PartName="/ppt/charts/chart6.xml" ContentType="application/vnd.openxmlformats-officedocument.drawingml.chart+xml"/>
  <Override PartName="/ppt/tags/tag13.xml" ContentType="application/vnd.openxmlformats-officedocument.presentationml.tags+xml"/>
  <Override PartName="/ppt/tags/tag14.xml" ContentType="application/vnd.openxmlformats-officedocument.presentationml.tags+xml"/>
  <Override PartName="/ppt/notesSlides/notesSlide7.xml" ContentType="application/vnd.openxmlformats-officedocument.presentationml.notesSlide+xml"/>
  <Override PartName="/ppt/charts/chart7.xml" ContentType="application/vnd.openxmlformats-officedocument.drawingml.chart+xml"/>
  <Override PartName="/ppt/tags/tag15.xml" ContentType="application/vnd.openxmlformats-officedocument.presentationml.tags+xml"/>
  <Override PartName="/ppt/tags/tag16.xml" ContentType="application/vnd.openxmlformats-officedocument.presentationml.tags+xml"/>
  <Override PartName="/ppt/notesSlides/notesSlide8.xml" ContentType="application/vnd.openxmlformats-officedocument.presentationml.notesSlide+xml"/>
  <Override PartName="/ppt/charts/chart8.xml" ContentType="application/vnd.openxmlformats-officedocument.drawingml.chart+xml"/>
  <Override PartName="/ppt/tags/tag17.xml" ContentType="application/vnd.openxmlformats-officedocument.presentationml.tags+xml"/>
  <Override PartName="/ppt/tags/tag18.xml" ContentType="application/vnd.openxmlformats-officedocument.presentationml.tags+xml"/>
  <Override PartName="/ppt/notesSlides/notesSlide9.xml" ContentType="application/vnd.openxmlformats-officedocument.presentationml.notesSlide+xml"/>
  <Override PartName="/ppt/charts/chart9.xml" ContentType="application/vnd.openxmlformats-officedocument.drawingml.chart+xml"/>
  <Override PartName="/ppt/tags/tag19.xml" ContentType="application/vnd.openxmlformats-officedocument.presentationml.tags+xml"/>
  <Override PartName="/ppt/tags/tag20.xml" ContentType="application/vnd.openxmlformats-officedocument.presentationml.tags+xml"/>
  <Override PartName="/ppt/notesSlides/notesSlide10.xml" ContentType="application/vnd.openxmlformats-officedocument.presentationml.notesSlide+xml"/>
  <Override PartName="/ppt/charts/chart10.xml" ContentType="application/vnd.openxmlformats-officedocument.drawingml.chart+xml"/>
  <Override PartName="/ppt/tags/tag21.xml" ContentType="application/vnd.openxmlformats-officedocument.presentationml.tags+xml"/>
  <Override PartName="/ppt/tags/tag22.xml" ContentType="application/vnd.openxmlformats-officedocument.presentationml.tags+xml"/>
  <Override PartName="/ppt/notesSlides/notesSlide11.xml" ContentType="application/vnd.openxmlformats-officedocument.presentationml.notesSlide+xml"/>
  <Override PartName="/ppt/charts/chart11.xml" ContentType="application/vnd.openxmlformats-officedocument.drawingml.chart+xml"/>
  <Override PartName="/ppt/tags/tag23.xml" ContentType="application/vnd.openxmlformats-officedocument.presentationml.tags+xml"/>
  <Override PartName="/ppt/tags/tag24.xml" ContentType="application/vnd.openxmlformats-officedocument.presentationml.tags+xml"/>
  <Override PartName="/ppt/notesSlides/notesSlide12.xml" ContentType="application/vnd.openxmlformats-officedocument.presentationml.notesSlide+xml"/>
  <Override PartName="/ppt/charts/chart12.xml" ContentType="application/vnd.openxmlformats-officedocument.drawingml.chart+xml"/>
  <Override PartName="/ppt/tags/tag25.xml" ContentType="application/vnd.openxmlformats-officedocument.presentationml.tags+xml"/>
  <Override PartName="/ppt/tags/tag26.xml" ContentType="application/vnd.openxmlformats-officedocument.presentationml.tags+xml"/>
  <Override PartName="/ppt/notesSlides/notesSlide13.xml" ContentType="application/vnd.openxmlformats-officedocument.presentationml.notesSlide+xml"/>
  <Override PartName="/ppt/charts/chart13.xml" ContentType="application/vnd.openxmlformats-officedocument.drawingml.chart+xml"/>
  <Override PartName="/ppt/tags/tag27.xml" ContentType="application/vnd.openxmlformats-officedocument.presentationml.tags+xml"/>
  <Override PartName="/ppt/tags/tag28.xml" ContentType="application/vnd.openxmlformats-officedocument.presentationml.tags+xml"/>
  <Override PartName="/ppt/notesSlides/notesSlide14.xml" ContentType="application/vnd.openxmlformats-officedocument.presentationml.notesSlide+xml"/>
  <Override PartName="/ppt/charts/chart14.xml" ContentType="application/vnd.openxmlformats-officedocument.drawingml.chart+xml"/>
  <Override PartName="/ppt/tags/tag29.xml" ContentType="application/vnd.openxmlformats-officedocument.presentationml.tags+xml"/>
  <Override PartName="/ppt/tags/tag30.xml" ContentType="application/vnd.openxmlformats-officedocument.presentationml.tags+xml"/>
  <Override PartName="/ppt/notesSlides/notesSlide15.xml" ContentType="application/vnd.openxmlformats-officedocument.presentationml.notesSlide+xml"/>
  <Override PartName="/ppt/charts/chart15.xml" ContentType="application/vnd.openxmlformats-officedocument.drawingml.chart+xml"/>
  <Override PartName="/ppt/tags/tag31.xml" ContentType="application/vnd.openxmlformats-officedocument.presentationml.tags+xml"/>
  <Override PartName="/ppt/tags/tag32.xml" ContentType="application/vnd.openxmlformats-officedocument.presentationml.tags+xml"/>
  <Override PartName="/ppt/notesSlides/notesSlide16.xml" ContentType="application/vnd.openxmlformats-officedocument.presentationml.notesSlide+xml"/>
  <Override PartName="/ppt/charts/chart16.xml" ContentType="application/vnd.openxmlformats-officedocument.drawingml.chart+xml"/>
  <Override PartName="/ppt/tags/tag33.xml" ContentType="application/vnd.openxmlformats-officedocument.presentationml.tags+xml"/>
  <Override PartName="/ppt/tags/tag34.xml" ContentType="application/vnd.openxmlformats-officedocument.presentationml.tags+xml"/>
  <Override PartName="/ppt/notesSlides/notesSlide17.xml" ContentType="application/vnd.openxmlformats-officedocument.presentationml.notesSlide+xml"/>
  <Override PartName="/ppt/charts/chart17.xml" ContentType="application/vnd.openxmlformats-officedocument.drawingml.chart+xml"/>
  <Override PartName="/ppt/tags/tag35.xml" ContentType="application/vnd.openxmlformats-officedocument.presentationml.tags+xml"/>
  <Override PartName="/ppt/tags/tag36.xml" ContentType="application/vnd.openxmlformats-officedocument.presentationml.tags+xml"/>
  <Override PartName="/ppt/notesSlides/notesSlide18.xml" ContentType="application/vnd.openxmlformats-officedocument.presentationml.notesSlide+xml"/>
  <Override PartName="/ppt/charts/chart18.xml" ContentType="application/vnd.openxmlformats-officedocument.drawingml.chart+xml"/>
  <Override PartName="/ppt/tags/tag37.xml" ContentType="application/vnd.openxmlformats-officedocument.presentationml.tags+xml"/>
  <Override PartName="/ppt/tags/tag38.xml" ContentType="application/vnd.openxmlformats-officedocument.presentationml.tags+xml"/>
  <Override PartName="/ppt/notesSlides/notesSlide19.xml" ContentType="application/vnd.openxmlformats-officedocument.presentationml.notesSlide+xml"/>
  <Override PartName="/ppt/charts/chart19.xml" ContentType="application/vnd.openxmlformats-officedocument.drawingml.chart+xml"/>
  <Override PartName="/ppt/tags/tag39.xml" ContentType="application/vnd.openxmlformats-officedocument.presentationml.tags+xml"/>
  <Override PartName="/ppt/tags/tag40.xml" ContentType="application/vnd.openxmlformats-officedocument.presentationml.tags+xml"/>
  <Override PartName="/ppt/notesSlides/notesSlide20.xml" ContentType="application/vnd.openxmlformats-officedocument.presentationml.notesSlide+xml"/>
  <Override PartName="/ppt/charts/chart20.xml" ContentType="application/vnd.openxmlformats-officedocument.drawingml.chart+xml"/>
  <Override PartName="/ppt/tags/tag41.xml" ContentType="application/vnd.openxmlformats-officedocument.presentationml.tags+xml"/>
  <Override PartName="/ppt/tags/tag42.xml" ContentType="application/vnd.openxmlformats-officedocument.presentationml.tags+xml"/>
  <Override PartName="/ppt/notesSlides/notesSlide21.xml" ContentType="application/vnd.openxmlformats-officedocument.presentationml.notesSlide+xml"/>
  <Override PartName="/ppt/charts/chart21.xml" ContentType="application/vnd.openxmlformats-officedocument.drawingml.chart+xml"/>
  <Override PartName="/ppt/tags/tag43.xml" ContentType="application/vnd.openxmlformats-officedocument.presentationml.tags+xml"/>
  <Override PartName="/ppt/tags/tag44.xml" ContentType="application/vnd.openxmlformats-officedocument.presentationml.tags+xml"/>
  <Override PartName="/ppt/notesSlides/notesSlide22.xml" ContentType="application/vnd.openxmlformats-officedocument.presentationml.notesSlide+xml"/>
  <Override PartName="/ppt/charts/chart2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 id="2147483711" r:id="rId2"/>
    <p:sldMasterId id="2147483744" r:id="rId3"/>
  </p:sldMasterIdLst>
  <p:notesMasterIdLst>
    <p:notesMasterId r:id="rId37"/>
  </p:notesMasterIdLst>
  <p:sldIdLst>
    <p:sldId id="262" r:id="rId4"/>
    <p:sldId id="311" r:id="rId5"/>
    <p:sldId id="312" r:id="rId6"/>
    <p:sldId id="320" r:id="rId7"/>
    <p:sldId id="322" r:id="rId8"/>
    <p:sldId id="323" r:id="rId9"/>
    <p:sldId id="324" r:id="rId10"/>
    <p:sldId id="317" r:id="rId11"/>
    <p:sldId id="265" r:id="rId12"/>
    <p:sldId id="266" r:id="rId13"/>
    <p:sldId id="267" r:id="rId14"/>
    <p:sldId id="268" r:id="rId15"/>
    <p:sldId id="269" r:id="rId16"/>
    <p:sldId id="270" r:id="rId17"/>
    <p:sldId id="276" r:id="rId18"/>
    <p:sldId id="277" r:id="rId19"/>
    <p:sldId id="278" r:id="rId20"/>
    <p:sldId id="279" r:id="rId21"/>
    <p:sldId id="280" r:id="rId22"/>
    <p:sldId id="281" r:id="rId23"/>
    <p:sldId id="282" r:id="rId24"/>
    <p:sldId id="285" r:id="rId25"/>
    <p:sldId id="286" r:id="rId26"/>
    <p:sldId id="287" r:id="rId27"/>
    <p:sldId id="288" r:id="rId28"/>
    <p:sldId id="289" r:id="rId29"/>
    <p:sldId id="290" r:id="rId30"/>
    <p:sldId id="291" r:id="rId31"/>
    <p:sldId id="313" r:id="rId32"/>
    <p:sldId id="319" r:id="rId33"/>
    <p:sldId id="315" r:id="rId34"/>
    <p:sldId id="316" r:id="rId35"/>
    <p:sldId id="314" r:id="rId36"/>
  </p:sldIdLst>
  <p:sldSz cx="9144000" cy="6858000" type="screen4x3"/>
  <p:notesSz cx="6735763" cy="9866313"/>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094" userDrawn="1">
          <p15:clr>
            <a:srgbClr val="A4A3A4"/>
          </p15:clr>
        </p15:guide>
        <p15:guide id="2" pos="2358" userDrawn="1">
          <p15:clr>
            <a:srgbClr val="A4A3A4"/>
          </p15:clr>
        </p15:guide>
      </p15:sldGuideLst>
    </p:ext>
    <p:ext uri="{2D200454-40CA-4A62-9FC3-DE9A4176ACB9}">
      <p15:notesGuideLst xmlns="" xmlns:p15="http://schemas.microsoft.com/office/powerpoint/2012/main">
        <p15:guide id="1" orient="horz" pos="3126" userDrawn="1">
          <p15:clr>
            <a:srgbClr val="A4A3A4"/>
          </p15:clr>
        </p15:guide>
        <p15:guide id="2" pos="210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E1"/>
    <a:srgbClr val="E60F28"/>
    <a:srgbClr val="96F000"/>
    <a:srgbClr val="F2F2F2"/>
    <a:srgbClr val="179000"/>
    <a:srgbClr val="5DC400"/>
    <a:srgbClr val="C10F70"/>
    <a:srgbClr val="EB599E"/>
    <a:srgbClr val="DEFF75"/>
    <a:srgbClr val="A52A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Ei tyyliä, ei ruudukko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73" autoAdjust="0"/>
    <p:restoredTop sz="94660"/>
  </p:normalViewPr>
  <p:slideViewPr>
    <p:cSldViewPr snapToGrid="0" showGuides="1">
      <p:cViewPr>
        <p:scale>
          <a:sx n="103" d="100"/>
          <a:sy n="103" d="100"/>
        </p:scale>
        <p:origin x="-72" y="-72"/>
      </p:cViewPr>
      <p:guideLst>
        <p:guide orient="horz" pos="1094"/>
        <p:guide pos="2358"/>
      </p:guideLst>
    </p:cSldViewPr>
  </p:slideViewPr>
  <p:notesTextViewPr>
    <p:cViewPr>
      <p:scale>
        <a:sx n="3" d="2"/>
        <a:sy n="3" d="2"/>
      </p:scale>
      <p:origin x="0" y="0"/>
    </p:cViewPr>
  </p:notesTextViewPr>
  <p:notesViewPr>
    <p:cSldViewPr snapToGrid="0">
      <p:cViewPr varScale="1">
        <p:scale>
          <a:sx n="79" d="100"/>
          <a:sy n="79" d="100"/>
        </p:scale>
        <p:origin x="-3246" y="-108"/>
      </p:cViewPr>
      <p:guideLst>
        <p:guide orient="horz" pos="3107"/>
        <p:guide pos="2121"/>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4978969816272998"/>
          <c:y val="1.24203726972433E-2"/>
          <c:w val="0.60698807961504797"/>
          <c:h val="0.92020426193132199"/>
        </c:manualLayout>
      </c:layout>
      <c:barChart>
        <c:barDir val="bar"/>
        <c:grouping val="clustered"/>
        <c:varyColors val="0"/>
        <c:ser>
          <c:idx val="0"/>
          <c:order val="0"/>
          <c:tx>
            <c:strRef>
              <c:f>Taul1!$B$1</c:f>
              <c:strCache>
                <c:ptCount val="1"/>
                <c:pt idx="0">
                  <c:v>Keskiarvo: 3,22</c:v>
                </c:pt>
              </c:strCache>
            </c:strRef>
          </c:tx>
          <c:spPr>
            <a:solidFill>
              <a:srgbClr val="96F000"/>
            </a:solidFill>
          </c:spPr>
          <c:invertIfNegative val="0"/>
          <c:dLbls>
            <c:numFmt formatCode="#,##0" sourceLinked="0"/>
            <c:txPr>
              <a:bodyPr/>
              <a:lstStyle/>
              <a:p>
                <a:pPr>
                  <a:defRPr sz="1200" b="0">
                    <a:solidFill>
                      <a:srgbClr val="444444"/>
                    </a:solidFill>
                    <a:latin typeface="Calibri" panose="020F0502020204030204" pitchFamily="34" charset="0"/>
                    <a:cs typeface="Arial" panose="020B0604020202020204" pitchFamily="34" charset="0"/>
                  </a:defRPr>
                </a:pPr>
                <a:endParaRPr lang="fi-FI"/>
              </a:p>
            </c:txPr>
            <c:dLblPos val="outEnd"/>
            <c:showLegendKey val="0"/>
            <c:showVal val="1"/>
            <c:showCatName val="0"/>
            <c:showSerName val="0"/>
            <c:showPercent val="0"/>
            <c:showBubbleSize val="0"/>
            <c:showLeaderLines val="0"/>
          </c:dLbls>
          <c:cat>
            <c:strRef>
              <c:f>Taul1!$A$2:$A$6</c:f>
              <c:strCache>
                <c:ptCount val="5"/>
                <c:pt idx="0">
                  <c:v>5 kasvaa huomattavasti</c:v>
                </c:pt>
                <c:pt idx="1">
                  <c:v>4 kasvaa jonkin verran</c:v>
                </c:pt>
                <c:pt idx="2">
                  <c:v>3 pysyy ennallaan</c:v>
                </c:pt>
                <c:pt idx="3">
                  <c:v>2 vähenee jonkin verran</c:v>
                </c:pt>
                <c:pt idx="4">
                  <c:v>1 vähenee huomattavasti</c:v>
                </c:pt>
              </c:strCache>
            </c:strRef>
          </c:cat>
          <c:val>
            <c:numRef>
              <c:f>Taul1!$B$2:$B$6</c:f>
              <c:numCache>
                <c:formatCode>0</c:formatCode>
                <c:ptCount val="5"/>
                <c:pt idx="0">
                  <c:v>4.1625399999999946</c:v>
                </c:pt>
                <c:pt idx="1">
                  <c:v>37.165509999999998</c:v>
                </c:pt>
                <c:pt idx="2">
                  <c:v>38.354809999999993</c:v>
                </c:pt>
                <c:pt idx="3">
                  <c:v>16.84836</c:v>
                </c:pt>
                <c:pt idx="4">
                  <c:v>3.4687800000000002</c:v>
                </c:pt>
              </c:numCache>
            </c:numRef>
          </c:val>
        </c:ser>
        <c:dLbls>
          <c:showLegendKey val="0"/>
          <c:showVal val="0"/>
          <c:showCatName val="0"/>
          <c:showSerName val="0"/>
          <c:showPercent val="0"/>
          <c:showBubbleSize val="0"/>
        </c:dLbls>
        <c:gapWidth val="55"/>
        <c:axId val="27359488"/>
        <c:axId val="27361280"/>
      </c:barChart>
      <c:catAx>
        <c:axId val="27359488"/>
        <c:scaling>
          <c:orientation val="maxMin"/>
        </c:scaling>
        <c:delete val="0"/>
        <c:axPos val="l"/>
        <c:majorTickMark val="none"/>
        <c:minorTickMark val="none"/>
        <c:tickLblPos val="low"/>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27361280"/>
        <c:crosses val="autoZero"/>
        <c:auto val="1"/>
        <c:lblAlgn val="ctr"/>
        <c:lblOffset val="100"/>
        <c:tickLblSkip val="1"/>
        <c:noMultiLvlLbl val="0"/>
      </c:catAx>
      <c:valAx>
        <c:axId val="27361280"/>
        <c:scaling>
          <c:orientation val="minMax"/>
          <c:max val="100"/>
          <c:min val="0"/>
        </c:scaling>
        <c:delete val="0"/>
        <c:axPos val="t"/>
        <c:majorGridlines>
          <c:spPr>
            <a:ln w="6350">
              <a:solidFill>
                <a:srgbClr val="BCBEC0"/>
              </a:solidFill>
            </a:ln>
          </c:spPr>
        </c:majorGridlines>
        <c:title>
          <c:tx>
            <c:rich>
              <a:bodyPr/>
              <a:lstStyle/>
              <a:p>
                <a:pPr>
                  <a:defRPr b="0">
                    <a:solidFill>
                      <a:srgbClr val="444444"/>
                    </a:solidFill>
                    <a:latin typeface="Calibri" panose="020F0502020204030204" pitchFamily="34" charset="0"/>
                    <a:cs typeface="Arial" panose="020B0604020202020204" pitchFamily="34" charset="0"/>
                  </a:defRPr>
                </a:pPr>
                <a:r>
                  <a:rPr lang="fi-FI" b="0" dirty="0" smtClean="0">
                    <a:solidFill>
                      <a:srgbClr val="444444"/>
                    </a:solidFill>
                    <a:latin typeface="Calibri" panose="020F0502020204030204" pitchFamily="34" charset="0"/>
                    <a:cs typeface="Arial" panose="020B0604020202020204" pitchFamily="34" charset="0"/>
                  </a:rPr>
                  <a:t>%</a:t>
                </a:r>
                <a:endParaRPr lang="fi-FI" b="0" dirty="0">
                  <a:solidFill>
                    <a:srgbClr val="444444"/>
                  </a:solidFill>
                  <a:latin typeface="Calibri" panose="020F0502020204030204" pitchFamily="34" charset="0"/>
                  <a:cs typeface="Arial" panose="020B0604020202020204" pitchFamily="34" charset="0"/>
                </a:endParaRPr>
              </a:p>
            </c:rich>
          </c:tx>
          <c:layout>
            <c:manualLayout>
              <c:xMode val="edge"/>
              <c:yMode val="edge"/>
              <c:x val="0.97637401574803095"/>
              <c:y val="0.945403136333406"/>
            </c:manualLayout>
          </c:layout>
          <c:overlay val="0"/>
        </c:title>
        <c:numFmt formatCode="General" sourceLinked="0"/>
        <c:majorTickMark val="none"/>
        <c:minorTickMark val="none"/>
        <c:tickLblPos val="high"/>
        <c:spPr>
          <a:ln>
            <a:noFill/>
          </a:ln>
        </c:spPr>
        <c:txPr>
          <a:bodyPr rot="0" vert="horz" anchor="ctr" anchorCtr="1"/>
          <a:lstStyle/>
          <a:p>
            <a:pPr>
              <a:defRPr>
                <a:solidFill>
                  <a:srgbClr val="444444"/>
                </a:solidFill>
                <a:latin typeface="Calibri" panose="020F0502020204030204" pitchFamily="34" charset="0"/>
                <a:cs typeface="Arial" panose="020B0604020202020204" pitchFamily="34" charset="0"/>
              </a:defRPr>
            </a:pPr>
            <a:endParaRPr lang="fi-FI"/>
          </a:p>
        </c:txPr>
        <c:crossAx val="27359488"/>
        <c:crosses val="autoZero"/>
        <c:crossBetween val="between"/>
        <c:majorUnit val="10"/>
        <c:minorUnit val="1"/>
      </c:valAx>
      <c:spPr>
        <a:ln w="6350">
          <a:noFill/>
        </a:ln>
      </c:spPr>
    </c:plotArea>
    <c:legend>
      <c:legendPos val="r"/>
      <c:layout>
        <c:manualLayout>
          <c:xMode val="edge"/>
          <c:yMode val="edge"/>
          <c:x val="0.79132291325375304"/>
          <c:y val="0.77231680861320895"/>
          <c:w val="0.149348413598753"/>
          <c:h val="5.2304957416037301E-2"/>
        </c:manualLayout>
      </c:layout>
      <c:overlay val="1"/>
      <c:spPr>
        <a:solidFill>
          <a:schemeClr val="bg1"/>
        </a:solidFill>
      </c:spPr>
    </c:legend>
    <c:plotVisOnly val="1"/>
    <c:dispBlanksAs val="gap"/>
    <c:showDLblsOverMax val="0"/>
  </c:chart>
  <c:spPr>
    <a:ln>
      <a:noFill/>
    </a:ln>
  </c:spPr>
  <c:txPr>
    <a:bodyPr/>
    <a:lstStyle/>
    <a:p>
      <a:pPr>
        <a:defRPr sz="1200">
          <a:latin typeface="Calibri" panose="020F0502020204030204" pitchFamily="34" charset="0"/>
        </a:defRPr>
      </a:pPr>
      <a:endParaRPr lang="fi-FI"/>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2596456692913406E-2"/>
          <c:y val="2.82795823295128E-2"/>
          <c:w val="0.89651757057421899"/>
          <c:h val="0.58218884655905001"/>
        </c:manualLayout>
      </c:layout>
      <c:lineChart>
        <c:grouping val="standard"/>
        <c:varyColors val="0"/>
        <c:ser>
          <c:idx val="0"/>
          <c:order val="0"/>
          <c:tx>
            <c:strRef>
              <c:f>Taul1!$B$1</c:f>
              <c:strCache>
                <c:ptCount val="1"/>
                <c:pt idx="0">
                  <c:v>Yksinyrittäjä</c:v>
                </c:pt>
              </c:strCache>
            </c:strRef>
          </c:tx>
          <c:spPr>
            <a:ln>
              <a:solidFill>
                <a:srgbClr val="EB599E"/>
              </a:solidFill>
            </a:ln>
          </c:spPr>
          <c:marker>
            <c:symbol val="none"/>
          </c:marker>
          <c:cat>
            <c:strRef>
              <c:f>Taul1!$A$2:$A$10</c:f>
              <c:strCache>
                <c:ptCount val="9"/>
                <c:pt idx="0">
                  <c:v>Työajan seurantaohjelma</c:v>
                </c:pt>
                <c:pt idx="1">
                  <c:v>Asiakkuuden hallintajärjestelmä</c:v>
                </c:pt>
                <c:pt idx="2">
                  <c:v>Pikaviestintätyökalut (Yammer, Lync, Skype)</c:v>
                </c:pt>
                <c:pt idx="3">
                  <c:v>Laskutusohjelma</c:v>
                </c:pt>
                <c:pt idx="4">
                  <c:v>VoIP (internet-puhelut) -palvelu (Skype)</c:v>
                </c:pt>
                <c:pt idx="5">
                  <c:v>Myynnin ohjaus- ja seurantatyökalu</c:v>
                </c:pt>
                <c:pt idx="6">
                  <c:v>Projektinhallintatyökalut (esim. Wunderlist to-do -listojen tekemiseen ja jakamiseen)</c:v>
                </c:pt>
                <c:pt idx="7">
                  <c:v>Tuotannon ohjausjärjestelmä</c:v>
                </c:pt>
                <c:pt idx="8">
                  <c:v>ei mikään näistä</c:v>
                </c:pt>
              </c:strCache>
            </c:strRef>
          </c:cat>
          <c:val>
            <c:numRef>
              <c:f>Taul1!$B$2:$B$10</c:f>
              <c:numCache>
                <c:formatCode>0</c:formatCode>
                <c:ptCount val="9"/>
                <c:pt idx="0">
                  <c:v>12.28571</c:v>
                </c:pt>
                <c:pt idx="1">
                  <c:v>16.28570999999998</c:v>
                </c:pt>
                <c:pt idx="2">
                  <c:v>17.428570000000001</c:v>
                </c:pt>
                <c:pt idx="3">
                  <c:v>12.571429999999999</c:v>
                </c:pt>
                <c:pt idx="4">
                  <c:v>17.142859999999999</c:v>
                </c:pt>
                <c:pt idx="5">
                  <c:v>8.2857100000000035</c:v>
                </c:pt>
                <c:pt idx="6">
                  <c:v>10.28571</c:v>
                </c:pt>
                <c:pt idx="7">
                  <c:v>0.85714000000000001</c:v>
                </c:pt>
                <c:pt idx="8">
                  <c:v>50.571429999999999</c:v>
                </c:pt>
              </c:numCache>
            </c:numRef>
          </c:val>
          <c:smooth val="0"/>
        </c:ser>
        <c:ser>
          <c:idx val="1"/>
          <c:order val="1"/>
          <c:tx>
            <c:strRef>
              <c:f>Taul1!$C$1</c:f>
              <c:strCache>
                <c:ptCount val="1"/>
                <c:pt idx="0">
                  <c:v>2-4 henkeä</c:v>
                </c:pt>
              </c:strCache>
            </c:strRef>
          </c:tx>
          <c:spPr>
            <a:ln>
              <a:solidFill>
                <a:srgbClr val="D070E1"/>
              </a:solidFill>
            </a:ln>
          </c:spPr>
          <c:marker>
            <c:symbol val="none"/>
          </c:marker>
          <c:cat>
            <c:strRef>
              <c:f>Taul1!$A$2:$A$10</c:f>
              <c:strCache>
                <c:ptCount val="9"/>
                <c:pt idx="0">
                  <c:v>Työajan seurantaohjelma</c:v>
                </c:pt>
                <c:pt idx="1">
                  <c:v>Asiakkuuden hallintajärjestelmä</c:v>
                </c:pt>
                <c:pt idx="2">
                  <c:v>Pikaviestintätyökalut (Yammer, Lync, Skype)</c:v>
                </c:pt>
                <c:pt idx="3">
                  <c:v>Laskutusohjelma</c:v>
                </c:pt>
                <c:pt idx="4">
                  <c:v>VoIP (internet-puhelut) -palvelu (Skype)</c:v>
                </c:pt>
                <c:pt idx="5">
                  <c:v>Myynnin ohjaus- ja seurantatyökalu</c:v>
                </c:pt>
                <c:pt idx="6">
                  <c:v>Projektinhallintatyökalut (esim. Wunderlist to-do -listojen tekemiseen ja jakamiseen)</c:v>
                </c:pt>
                <c:pt idx="7">
                  <c:v>Tuotannon ohjausjärjestelmä</c:v>
                </c:pt>
                <c:pt idx="8">
                  <c:v>ei mikään näistä</c:v>
                </c:pt>
              </c:strCache>
            </c:strRef>
          </c:cat>
          <c:val>
            <c:numRef>
              <c:f>Taul1!$C$2:$C$10</c:f>
              <c:numCache>
                <c:formatCode>0</c:formatCode>
                <c:ptCount val="9"/>
                <c:pt idx="0">
                  <c:v>15.8209</c:v>
                </c:pt>
                <c:pt idx="1">
                  <c:v>21.49253999999998</c:v>
                </c:pt>
                <c:pt idx="2">
                  <c:v>17.910450000000001</c:v>
                </c:pt>
                <c:pt idx="3">
                  <c:v>19.104479999999999</c:v>
                </c:pt>
                <c:pt idx="4">
                  <c:v>14.62687</c:v>
                </c:pt>
                <c:pt idx="5">
                  <c:v>15.8209</c:v>
                </c:pt>
                <c:pt idx="6">
                  <c:v>11.940300000000001</c:v>
                </c:pt>
                <c:pt idx="7">
                  <c:v>3.58209</c:v>
                </c:pt>
                <c:pt idx="8">
                  <c:v>44.179099999999998</c:v>
                </c:pt>
              </c:numCache>
            </c:numRef>
          </c:val>
          <c:smooth val="0"/>
        </c:ser>
        <c:ser>
          <c:idx val="2"/>
          <c:order val="2"/>
          <c:tx>
            <c:strRef>
              <c:f>Taul1!$D$1</c:f>
              <c:strCache>
                <c:ptCount val="1"/>
                <c:pt idx="0">
                  <c:v>5-9 henkeä</c:v>
                </c:pt>
              </c:strCache>
            </c:strRef>
          </c:tx>
          <c:spPr>
            <a:ln>
              <a:solidFill>
                <a:srgbClr val="6DC0FF"/>
              </a:solidFill>
            </a:ln>
          </c:spPr>
          <c:marker>
            <c:symbol val="none"/>
          </c:marker>
          <c:cat>
            <c:strRef>
              <c:f>Taul1!$A$2:$A$10</c:f>
              <c:strCache>
                <c:ptCount val="9"/>
                <c:pt idx="0">
                  <c:v>Työajan seurantaohjelma</c:v>
                </c:pt>
                <c:pt idx="1">
                  <c:v>Asiakkuuden hallintajärjestelmä</c:v>
                </c:pt>
                <c:pt idx="2">
                  <c:v>Pikaviestintätyökalut (Yammer, Lync, Skype)</c:v>
                </c:pt>
                <c:pt idx="3">
                  <c:v>Laskutusohjelma</c:v>
                </c:pt>
                <c:pt idx="4">
                  <c:v>VoIP (internet-puhelut) -palvelu (Skype)</c:v>
                </c:pt>
                <c:pt idx="5">
                  <c:v>Myynnin ohjaus- ja seurantatyökalu</c:v>
                </c:pt>
                <c:pt idx="6">
                  <c:v>Projektinhallintatyökalut (esim. Wunderlist to-do -listojen tekemiseen ja jakamiseen)</c:v>
                </c:pt>
                <c:pt idx="7">
                  <c:v>Tuotannon ohjausjärjestelmä</c:v>
                </c:pt>
                <c:pt idx="8">
                  <c:v>ei mikään näistä</c:v>
                </c:pt>
              </c:strCache>
            </c:strRef>
          </c:cat>
          <c:val>
            <c:numRef>
              <c:f>Taul1!$D$2:$D$10</c:f>
              <c:numCache>
                <c:formatCode>0</c:formatCode>
                <c:ptCount val="9"/>
                <c:pt idx="0">
                  <c:v>35.80247</c:v>
                </c:pt>
                <c:pt idx="1">
                  <c:v>24.074069999999999</c:v>
                </c:pt>
                <c:pt idx="2">
                  <c:v>20.370370000000001</c:v>
                </c:pt>
                <c:pt idx="3">
                  <c:v>18.518519999999999</c:v>
                </c:pt>
                <c:pt idx="4">
                  <c:v>13.580249999999999</c:v>
                </c:pt>
                <c:pt idx="5">
                  <c:v>24.074069999999999</c:v>
                </c:pt>
                <c:pt idx="6">
                  <c:v>11.728400000000001</c:v>
                </c:pt>
                <c:pt idx="7">
                  <c:v>12.34568</c:v>
                </c:pt>
                <c:pt idx="8">
                  <c:v>28.395060000000001</c:v>
                </c:pt>
              </c:numCache>
            </c:numRef>
          </c:val>
          <c:smooth val="0"/>
        </c:ser>
        <c:ser>
          <c:idx val="3"/>
          <c:order val="3"/>
          <c:tx>
            <c:strRef>
              <c:f>Taul1!$E$1</c:f>
              <c:strCache>
                <c:ptCount val="1"/>
                <c:pt idx="0">
                  <c:v>10‒19 henkeä</c:v>
                </c:pt>
              </c:strCache>
            </c:strRef>
          </c:tx>
          <c:spPr>
            <a:ln>
              <a:solidFill>
                <a:srgbClr val="5DC400"/>
              </a:solidFill>
            </a:ln>
          </c:spPr>
          <c:marker>
            <c:symbol val="none"/>
          </c:marker>
          <c:cat>
            <c:strRef>
              <c:f>Taul1!$A$2:$A$10</c:f>
              <c:strCache>
                <c:ptCount val="9"/>
                <c:pt idx="0">
                  <c:v>Työajan seurantaohjelma</c:v>
                </c:pt>
                <c:pt idx="1">
                  <c:v>Asiakkuuden hallintajärjestelmä</c:v>
                </c:pt>
                <c:pt idx="2">
                  <c:v>Pikaviestintätyökalut (Yammer, Lync, Skype)</c:v>
                </c:pt>
                <c:pt idx="3">
                  <c:v>Laskutusohjelma</c:v>
                </c:pt>
                <c:pt idx="4">
                  <c:v>VoIP (internet-puhelut) -palvelu (Skype)</c:v>
                </c:pt>
                <c:pt idx="5">
                  <c:v>Myynnin ohjaus- ja seurantatyökalu</c:v>
                </c:pt>
                <c:pt idx="6">
                  <c:v>Projektinhallintatyökalut (esim. Wunderlist to-do -listojen tekemiseen ja jakamiseen)</c:v>
                </c:pt>
                <c:pt idx="7">
                  <c:v>Tuotannon ohjausjärjestelmä</c:v>
                </c:pt>
                <c:pt idx="8">
                  <c:v>ei mikään näistä</c:v>
                </c:pt>
              </c:strCache>
            </c:strRef>
          </c:cat>
          <c:val>
            <c:numRef>
              <c:f>Taul1!$E$2:$E$10</c:f>
              <c:numCache>
                <c:formatCode>0</c:formatCode>
                <c:ptCount val="9"/>
                <c:pt idx="0">
                  <c:v>39.772730000000003</c:v>
                </c:pt>
                <c:pt idx="1">
                  <c:v>23.86364</c:v>
                </c:pt>
                <c:pt idx="2">
                  <c:v>18.181819999999991</c:v>
                </c:pt>
                <c:pt idx="3">
                  <c:v>13.63636</c:v>
                </c:pt>
                <c:pt idx="4">
                  <c:v>14.772729999999999</c:v>
                </c:pt>
                <c:pt idx="5">
                  <c:v>13.63636</c:v>
                </c:pt>
                <c:pt idx="6">
                  <c:v>13.63636</c:v>
                </c:pt>
                <c:pt idx="7">
                  <c:v>17.04544999999997</c:v>
                </c:pt>
                <c:pt idx="8">
                  <c:v>27.272729999999971</c:v>
                </c:pt>
              </c:numCache>
            </c:numRef>
          </c:val>
          <c:smooth val="0"/>
        </c:ser>
        <c:ser>
          <c:idx val="4"/>
          <c:order val="4"/>
          <c:tx>
            <c:strRef>
              <c:f>Taul1!$F$1</c:f>
              <c:strCache>
                <c:ptCount val="1"/>
                <c:pt idx="0">
                  <c:v>20‒50 henkeä</c:v>
                </c:pt>
              </c:strCache>
            </c:strRef>
          </c:tx>
          <c:spPr>
            <a:ln>
              <a:solidFill>
                <a:srgbClr val="DEFF75"/>
              </a:solidFill>
            </a:ln>
          </c:spPr>
          <c:marker>
            <c:symbol val="none"/>
          </c:marker>
          <c:cat>
            <c:strRef>
              <c:f>Taul1!$A$2:$A$10</c:f>
              <c:strCache>
                <c:ptCount val="9"/>
                <c:pt idx="0">
                  <c:v>Työajan seurantaohjelma</c:v>
                </c:pt>
                <c:pt idx="1">
                  <c:v>Asiakkuuden hallintajärjestelmä</c:v>
                </c:pt>
                <c:pt idx="2">
                  <c:v>Pikaviestintätyökalut (Yammer, Lync, Skype)</c:v>
                </c:pt>
                <c:pt idx="3">
                  <c:v>Laskutusohjelma</c:v>
                </c:pt>
                <c:pt idx="4">
                  <c:v>VoIP (internet-puhelut) -palvelu (Skype)</c:v>
                </c:pt>
                <c:pt idx="5">
                  <c:v>Myynnin ohjaus- ja seurantatyökalu</c:v>
                </c:pt>
                <c:pt idx="6">
                  <c:v>Projektinhallintatyökalut (esim. Wunderlist to-do -listojen tekemiseen ja jakamiseen)</c:v>
                </c:pt>
                <c:pt idx="7">
                  <c:v>Tuotannon ohjausjärjestelmä</c:v>
                </c:pt>
                <c:pt idx="8">
                  <c:v>ei mikään näistä</c:v>
                </c:pt>
              </c:strCache>
            </c:strRef>
          </c:cat>
          <c:val>
            <c:numRef>
              <c:f>Taul1!$F$2:$F$10</c:f>
              <c:numCache>
                <c:formatCode>0</c:formatCode>
                <c:ptCount val="9"/>
                <c:pt idx="0">
                  <c:v>28.787880000000001</c:v>
                </c:pt>
                <c:pt idx="1">
                  <c:v>25.757580000000001</c:v>
                </c:pt>
                <c:pt idx="2">
                  <c:v>13.63636</c:v>
                </c:pt>
                <c:pt idx="3">
                  <c:v>10.606059999999999</c:v>
                </c:pt>
                <c:pt idx="4">
                  <c:v>18.181819999999991</c:v>
                </c:pt>
                <c:pt idx="5">
                  <c:v>19.69697</c:v>
                </c:pt>
                <c:pt idx="6">
                  <c:v>18.181819999999991</c:v>
                </c:pt>
                <c:pt idx="7">
                  <c:v>10.606059999999999</c:v>
                </c:pt>
                <c:pt idx="8">
                  <c:v>31.818180000000009</c:v>
                </c:pt>
              </c:numCache>
            </c:numRef>
          </c:val>
          <c:smooth val="0"/>
        </c:ser>
        <c:dLbls>
          <c:showLegendKey val="0"/>
          <c:showVal val="0"/>
          <c:showCatName val="0"/>
          <c:showSerName val="0"/>
          <c:showPercent val="0"/>
          <c:showBubbleSize val="0"/>
        </c:dLbls>
        <c:marker val="1"/>
        <c:smooth val="0"/>
        <c:axId val="29258880"/>
        <c:axId val="29260416"/>
      </c:lineChart>
      <c:catAx>
        <c:axId val="29258880"/>
        <c:scaling>
          <c:orientation val="minMax"/>
        </c:scaling>
        <c:delete val="0"/>
        <c:axPos val="b"/>
        <c:majorTickMark val="none"/>
        <c:minorTickMark val="none"/>
        <c:tickLblPos val="nextTo"/>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29260416"/>
        <c:crosses val="autoZero"/>
        <c:auto val="1"/>
        <c:lblAlgn val="ctr"/>
        <c:lblOffset val="100"/>
        <c:noMultiLvlLbl val="0"/>
      </c:catAx>
      <c:valAx>
        <c:axId val="29260416"/>
        <c:scaling>
          <c:orientation val="minMax"/>
          <c:max val="100"/>
          <c:min val="0"/>
        </c:scaling>
        <c:delete val="0"/>
        <c:axPos val="l"/>
        <c:majorGridlines>
          <c:spPr>
            <a:ln w="6350">
              <a:solidFill>
                <a:srgbClr val="BCBEC0"/>
              </a:solidFill>
            </a:ln>
          </c:spPr>
        </c:majorGridlines>
        <c:title>
          <c:tx>
            <c:rich>
              <a:bodyPr rot="0" vert="horz"/>
              <a:lstStyle/>
              <a:p>
                <a:pPr>
                  <a:defRPr b="0">
                    <a:solidFill>
                      <a:srgbClr val="444444"/>
                    </a:solidFill>
                    <a:latin typeface="Calibri" panose="020F0502020204030204" pitchFamily="34" charset="0"/>
                    <a:cs typeface="Arial" panose="020B0604020202020204" pitchFamily="34" charset="0"/>
                  </a:defRPr>
                </a:pPr>
                <a:r>
                  <a:rPr lang="fi-FI" b="0" dirty="0" smtClean="0">
                    <a:solidFill>
                      <a:srgbClr val="444444"/>
                    </a:solidFill>
                    <a:latin typeface="Calibri" panose="020F0502020204030204" pitchFamily="34" charset="0"/>
                    <a:cs typeface="Arial" panose="020B0604020202020204" pitchFamily="34" charset="0"/>
                  </a:rPr>
                  <a:t>%</a:t>
                </a:r>
                <a:endParaRPr lang="fi-FI" b="0" dirty="0">
                  <a:solidFill>
                    <a:srgbClr val="444444"/>
                  </a:solidFill>
                  <a:latin typeface="Calibri" panose="020F0502020204030204" pitchFamily="34" charset="0"/>
                  <a:cs typeface="Arial" panose="020B0604020202020204" pitchFamily="34" charset="0"/>
                </a:endParaRPr>
              </a:p>
            </c:rich>
          </c:tx>
          <c:layout>
            <c:manualLayout>
              <c:xMode val="edge"/>
              <c:yMode val="edge"/>
              <c:x val="1.3740157480315099E-3"/>
              <c:y val="7.4021455759101405E-4"/>
            </c:manualLayout>
          </c:layout>
          <c:overlay val="0"/>
        </c:title>
        <c:numFmt formatCode="General" sourceLinked="0"/>
        <c:majorTickMark val="none"/>
        <c:minorTickMark val="none"/>
        <c:tickLblPos val="low"/>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29258880"/>
        <c:crosses val="autoZero"/>
        <c:crossBetween val="between"/>
        <c:majorUnit val="10"/>
        <c:minorUnit val="1"/>
      </c:valAx>
      <c:spPr>
        <a:ln w="6350">
          <a:noFill/>
        </a:ln>
      </c:spPr>
    </c:plotArea>
    <c:legend>
      <c:legendPos val="r"/>
      <c:layout>
        <c:manualLayout>
          <c:xMode val="edge"/>
          <c:yMode val="edge"/>
          <c:x val="0.67650879712180301"/>
          <c:y val="5.4236140583885498E-2"/>
          <c:w val="0.14932264529058101"/>
          <c:h val="0.24471362449383099"/>
        </c:manualLayout>
      </c:layout>
      <c:overlay val="0"/>
      <c:spPr>
        <a:solidFill>
          <a:schemeClr val="bg1"/>
        </a:solidFill>
      </c:spPr>
      <c:txPr>
        <a:bodyPr/>
        <a:lstStyle/>
        <a:p>
          <a:pPr>
            <a:defRPr sz="1100">
              <a:solidFill>
                <a:srgbClr val="444444"/>
              </a:solidFill>
            </a:defRPr>
          </a:pPr>
          <a:endParaRPr lang="fi-FI"/>
        </a:p>
      </c:txPr>
    </c:legend>
    <c:plotVisOnly val="1"/>
    <c:dispBlanksAs val="gap"/>
    <c:showDLblsOverMax val="0"/>
  </c:chart>
  <c:txPr>
    <a:bodyPr/>
    <a:lstStyle/>
    <a:p>
      <a:pPr>
        <a:defRPr sz="1200">
          <a:latin typeface="Calibri" panose="020F0502020204030204" pitchFamily="34" charset="0"/>
        </a:defRPr>
      </a:pPr>
      <a:endParaRPr lang="fi-FI"/>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2596456692913406E-2"/>
          <c:y val="2.82795823295128E-2"/>
          <c:w val="0.89651757057421899"/>
          <c:h val="0.58218884655905001"/>
        </c:manualLayout>
      </c:layout>
      <c:lineChart>
        <c:grouping val="standard"/>
        <c:varyColors val="0"/>
        <c:ser>
          <c:idx val="0"/>
          <c:order val="0"/>
          <c:tx>
            <c:strRef>
              <c:f>Taul1!$B$1</c:f>
              <c:strCache>
                <c:ptCount val="1"/>
                <c:pt idx="0">
                  <c:v>Valmistus/tuotanto</c:v>
                </c:pt>
              </c:strCache>
            </c:strRef>
          </c:tx>
          <c:spPr>
            <a:ln>
              <a:solidFill>
                <a:srgbClr val="EB599E"/>
              </a:solidFill>
            </a:ln>
          </c:spPr>
          <c:marker>
            <c:symbol val="none"/>
          </c:marker>
          <c:cat>
            <c:strRef>
              <c:f>Taul1!$A$2:$A$10</c:f>
              <c:strCache>
                <c:ptCount val="9"/>
                <c:pt idx="0">
                  <c:v>Työajan seurantaohjelma</c:v>
                </c:pt>
                <c:pt idx="1">
                  <c:v>Asiakkuuden hallintajärjestelmä</c:v>
                </c:pt>
                <c:pt idx="2">
                  <c:v>Pikaviestintätyökalut (Yammer, Lync, Skype)</c:v>
                </c:pt>
                <c:pt idx="3">
                  <c:v>Laskutusohjelma</c:v>
                </c:pt>
                <c:pt idx="4">
                  <c:v>VoIP (internet-puhelut) -palvelu (Skype)</c:v>
                </c:pt>
                <c:pt idx="5">
                  <c:v>Myynnin ohjaus- ja seurantatyökalu</c:v>
                </c:pt>
                <c:pt idx="6">
                  <c:v>Projektinhallintatyökalut (esim. Wunderlist to-do -listojen tekemiseen ja jakamiseen)</c:v>
                </c:pt>
                <c:pt idx="7">
                  <c:v>Tuotannon ohjausjärjestelmä</c:v>
                </c:pt>
                <c:pt idx="8">
                  <c:v>ei mikään näistä</c:v>
                </c:pt>
              </c:strCache>
            </c:strRef>
          </c:cat>
          <c:val>
            <c:numRef>
              <c:f>Taul1!$B$2:$B$10</c:f>
              <c:numCache>
                <c:formatCode>0</c:formatCode>
                <c:ptCount val="9"/>
                <c:pt idx="0">
                  <c:v>18.88889</c:v>
                </c:pt>
                <c:pt idx="1">
                  <c:v>22.22222</c:v>
                </c:pt>
                <c:pt idx="2">
                  <c:v>13.33333</c:v>
                </c:pt>
                <c:pt idx="3">
                  <c:v>5.5555599999999972</c:v>
                </c:pt>
                <c:pt idx="4">
                  <c:v>17.77778</c:v>
                </c:pt>
                <c:pt idx="5">
                  <c:v>16.66667</c:v>
                </c:pt>
                <c:pt idx="6">
                  <c:v>10</c:v>
                </c:pt>
                <c:pt idx="7">
                  <c:v>12.22222</c:v>
                </c:pt>
                <c:pt idx="8">
                  <c:v>45.55556</c:v>
                </c:pt>
              </c:numCache>
            </c:numRef>
          </c:val>
          <c:smooth val="0"/>
        </c:ser>
        <c:ser>
          <c:idx val="1"/>
          <c:order val="1"/>
          <c:tx>
            <c:strRef>
              <c:f>Taul1!$C$1</c:f>
              <c:strCache>
                <c:ptCount val="1"/>
                <c:pt idx="0">
                  <c:v>Vähittäiskauppa</c:v>
                </c:pt>
              </c:strCache>
            </c:strRef>
          </c:tx>
          <c:spPr>
            <a:ln>
              <a:solidFill>
                <a:srgbClr val="D070E1"/>
              </a:solidFill>
            </a:ln>
          </c:spPr>
          <c:marker>
            <c:symbol val="none"/>
          </c:marker>
          <c:cat>
            <c:strRef>
              <c:f>Taul1!$A$2:$A$10</c:f>
              <c:strCache>
                <c:ptCount val="9"/>
                <c:pt idx="0">
                  <c:v>Työajan seurantaohjelma</c:v>
                </c:pt>
                <c:pt idx="1">
                  <c:v>Asiakkuuden hallintajärjestelmä</c:v>
                </c:pt>
                <c:pt idx="2">
                  <c:v>Pikaviestintätyökalut (Yammer, Lync, Skype)</c:v>
                </c:pt>
                <c:pt idx="3">
                  <c:v>Laskutusohjelma</c:v>
                </c:pt>
                <c:pt idx="4">
                  <c:v>VoIP (internet-puhelut) -palvelu (Skype)</c:v>
                </c:pt>
                <c:pt idx="5">
                  <c:v>Myynnin ohjaus- ja seurantatyökalu</c:v>
                </c:pt>
                <c:pt idx="6">
                  <c:v>Projektinhallintatyökalut (esim. Wunderlist to-do -listojen tekemiseen ja jakamiseen)</c:v>
                </c:pt>
                <c:pt idx="7">
                  <c:v>Tuotannon ohjausjärjestelmä</c:v>
                </c:pt>
                <c:pt idx="8">
                  <c:v>ei mikään näistä</c:v>
                </c:pt>
              </c:strCache>
            </c:strRef>
          </c:cat>
          <c:val>
            <c:numRef>
              <c:f>Taul1!$C$2:$C$10</c:f>
              <c:numCache>
                <c:formatCode>0</c:formatCode>
                <c:ptCount val="9"/>
                <c:pt idx="0">
                  <c:v>15.428570000000001</c:v>
                </c:pt>
                <c:pt idx="1">
                  <c:v>19.428570000000001</c:v>
                </c:pt>
                <c:pt idx="2">
                  <c:v>13.71429</c:v>
                </c:pt>
                <c:pt idx="3">
                  <c:v>23.428570000000001</c:v>
                </c:pt>
                <c:pt idx="4">
                  <c:v>12.571429999999999</c:v>
                </c:pt>
                <c:pt idx="5">
                  <c:v>22.857140000000001</c:v>
                </c:pt>
                <c:pt idx="6">
                  <c:v>9.7142899999999983</c:v>
                </c:pt>
                <c:pt idx="7">
                  <c:v>4</c:v>
                </c:pt>
                <c:pt idx="8">
                  <c:v>42.285710000000002</c:v>
                </c:pt>
              </c:numCache>
            </c:numRef>
          </c:val>
          <c:smooth val="0"/>
        </c:ser>
        <c:ser>
          <c:idx val="2"/>
          <c:order val="2"/>
          <c:tx>
            <c:strRef>
              <c:f>Taul1!$D$1</c:f>
              <c:strCache>
                <c:ptCount val="1"/>
                <c:pt idx="0">
                  <c:v>Paikalliset palveluyritykset</c:v>
                </c:pt>
              </c:strCache>
            </c:strRef>
          </c:tx>
          <c:spPr>
            <a:ln>
              <a:solidFill>
                <a:srgbClr val="6DC0FF"/>
              </a:solidFill>
            </a:ln>
          </c:spPr>
          <c:marker>
            <c:symbol val="none"/>
          </c:marker>
          <c:cat>
            <c:strRef>
              <c:f>Taul1!$A$2:$A$10</c:f>
              <c:strCache>
                <c:ptCount val="9"/>
                <c:pt idx="0">
                  <c:v>Työajan seurantaohjelma</c:v>
                </c:pt>
                <c:pt idx="1">
                  <c:v>Asiakkuuden hallintajärjestelmä</c:v>
                </c:pt>
                <c:pt idx="2">
                  <c:v>Pikaviestintätyökalut (Yammer, Lync, Skype)</c:v>
                </c:pt>
                <c:pt idx="3">
                  <c:v>Laskutusohjelma</c:v>
                </c:pt>
                <c:pt idx="4">
                  <c:v>VoIP (internet-puhelut) -palvelu (Skype)</c:v>
                </c:pt>
                <c:pt idx="5">
                  <c:v>Myynnin ohjaus- ja seurantatyökalu</c:v>
                </c:pt>
                <c:pt idx="6">
                  <c:v>Projektinhallintatyökalut (esim. Wunderlist to-do -listojen tekemiseen ja jakamiseen)</c:v>
                </c:pt>
                <c:pt idx="7">
                  <c:v>Tuotannon ohjausjärjestelmä</c:v>
                </c:pt>
                <c:pt idx="8">
                  <c:v>ei mikään näistä</c:v>
                </c:pt>
              </c:strCache>
            </c:strRef>
          </c:cat>
          <c:val>
            <c:numRef>
              <c:f>Taul1!$D$2:$D$10</c:f>
              <c:numCache>
                <c:formatCode>0</c:formatCode>
                <c:ptCount val="9"/>
                <c:pt idx="0">
                  <c:v>24.683540000000001</c:v>
                </c:pt>
                <c:pt idx="1">
                  <c:v>22.78481</c:v>
                </c:pt>
                <c:pt idx="2">
                  <c:v>9.4936700000000016</c:v>
                </c:pt>
                <c:pt idx="3">
                  <c:v>25.316459999999999</c:v>
                </c:pt>
                <c:pt idx="4">
                  <c:v>9.4936700000000016</c:v>
                </c:pt>
                <c:pt idx="5">
                  <c:v>10.126580000000001</c:v>
                </c:pt>
                <c:pt idx="6">
                  <c:v>11.39241</c:v>
                </c:pt>
                <c:pt idx="7">
                  <c:v>9.4936700000000016</c:v>
                </c:pt>
                <c:pt idx="8">
                  <c:v>40.506329999999998</c:v>
                </c:pt>
              </c:numCache>
            </c:numRef>
          </c:val>
          <c:smooth val="0"/>
        </c:ser>
        <c:ser>
          <c:idx val="3"/>
          <c:order val="3"/>
          <c:tx>
            <c:strRef>
              <c:f>Taul1!$E$1</c:f>
              <c:strCache>
                <c:ptCount val="1"/>
                <c:pt idx="0">
                  <c:v>Asiantuntijat</c:v>
                </c:pt>
              </c:strCache>
            </c:strRef>
          </c:tx>
          <c:spPr>
            <a:ln>
              <a:solidFill>
                <a:srgbClr val="5DC400"/>
              </a:solidFill>
            </a:ln>
          </c:spPr>
          <c:marker>
            <c:symbol val="none"/>
          </c:marker>
          <c:cat>
            <c:strRef>
              <c:f>Taul1!$A$2:$A$10</c:f>
              <c:strCache>
                <c:ptCount val="9"/>
                <c:pt idx="0">
                  <c:v>Työajan seurantaohjelma</c:v>
                </c:pt>
                <c:pt idx="1">
                  <c:v>Asiakkuuden hallintajärjestelmä</c:v>
                </c:pt>
                <c:pt idx="2">
                  <c:v>Pikaviestintätyökalut (Yammer, Lync, Skype)</c:v>
                </c:pt>
                <c:pt idx="3">
                  <c:v>Laskutusohjelma</c:v>
                </c:pt>
                <c:pt idx="4">
                  <c:v>VoIP (internet-puhelut) -palvelu (Skype)</c:v>
                </c:pt>
                <c:pt idx="5">
                  <c:v>Myynnin ohjaus- ja seurantatyökalu</c:v>
                </c:pt>
                <c:pt idx="6">
                  <c:v>Projektinhallintatyökalut (esim. Wunderlist to-do -listojen tekemiseen ja jakamiseen)</c:v>
                </c:pt>
                <c:pt idx="7">
                  <c:v>Tuotannon ohjausjärjestelmä</c:v>
                </c:pt>
                <c:pt idx="8">
                  <c:v>ei mikään näistä</c:v>
                </c:pt>
              </c:strCache>
            </c:strRef>
          </c:cat>
          <c:val>
            <c:numRef>
              <c:f>Taul1!$E$2:$E$10</c:f>
              <c:numCache>
                <c:formatCode>0</c:formatCode>
                <c:ptCount val="9"/>
                <c:pt idx="0">
                  <c:v>20.38043</c:v>
                </c:pt>
                <c:pt idx="1">
                  <c:v>18.478259999999999</c:v>
                </c:pt>
                <c:pt idx="2">
                  <c:v>24.18478</c:v>
                </c:pt>
                <c:pt idx="3">
                  <c:v>11.413040000000001</c:v>
                </c:pt>
                <c:pt idx="4">
                  <c:v>18.478259999999999</c:v>
                </c:pt>
                <c:pt idx="5">
                  <c:v>10.326090000000001</c:v>
                </c:pt>
                <c:pt idx="6">
                  <c:v>16.03260999999998</c:v>
                </c:pt>
                <c:pt idx="7">
                  <c:v>2.4456500000000001</c:v>
                </c:pt>
                <c:pt idx="8">
                  <c:v>43.206520000000012</c:v>
                </c:pt>
              </c:numCache>
            </c:numRef>
          </c:val>
          <c:smooth val="0"/>
        </c:ser>
        <c:dLbls>
          <c:showLegendKey val="0"/>
          <c:showVal val="0"/>
          <c:showCatName val="0"/>
          <c:showSerName val="0"/>
          <c:showPercent val="0"/>
          <c:showBubbleSize val="0"/>
        </c:dLbls>
        <c:marker val="1"/>
        <c:smooth val="0"/>
        <c:axId val="30446336"/>
        <c:axId val="30447872"/>
      </c:lineChart>
      <c:catAx>
        <c:axId val="30446336"/>
        <c:scaling>
          <c:orientation val="minMax"/>
        </c:scaling>
        <c:delete val="0"/>
        <c:axPos val="b"/>
        <c:majorTickMark val="none"/>
        <c:minorTickMark val="none"/>
        <c:tickLblPos val="nextTo"/>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30447872"/>
        <c:crosses val="autoZero"/>
        <c:auto val="1"/>
        <c:lblAlgn val="ctr"/>
        <c:lblOffset val="100"/>
        <c:noMultiLvlLbl val="0"/>
      </c:catAx>
      <c:valAx>
        <c:axId val="30447872"/>
        <c:scaling>
          <c:orientation val="minMax"/>
          <c:max val="100"/>
          <c:min val="0"/>
        </c:scaling>
        <c:delete val="0"/>
        <c:axPos val="l"/>
        <c:majorGridlines>
          <c:spPr>
            <a:ln w="6350">
              <a:solidFill>
                <a:srgbClr val="BCBEC0"/>
              </a:solidFill>
            </a:ln>
          </c:spPr>
        </c:majorGridlines>
        <c:title>
          <c:tx>
            <c:rich>
              <a:bodyPr rot="0" vert="horz"/>
              <a:lstStyle/>
              <a:p>
                <a:pPr>
                  <a:defRPr b="0">
                    <a:solidFill>
                      <a:srgbClr val="444444"/>
                    </a:solidFill>
                    <a:latin typeface="Calibri" panose="020F0502020204030204" pitchFamily="34" charset="0"/>
                    <a:cs typeface="Arial" panose="020B0604020202020204" pitchFamily="34" charset="0"/>
                  </a:defRPr>
                </a:pPr>
                <a:r>
                  <a:rPr lang="fi-FI" b="0" dirty="0" smtClean="0">
                    <a:solidFill>
                      <a:srgbClr val="444444"/>
                    </a:solidFill>
                    <a:latin typeface="Calibri" panose="020F0502020204030204" pitchFamily="34" charset="0"/>
                    <a:cs typeface="Arial" panose="020B0604020202020204" pitchFamily="34" charset="0"/>
                  </a:rPr>
                  <a:t>%</a:t>
                </a:r>
                <a:endParaRPr lang="fi-FI" b="0" dirty="0">
                  <a:solidFill>
                    <a:srgbClr val="444444"/>
                  </a:solidFill>
                  <a:latin typeface="Calibri" panose="020F0502020204030204" pitchFamily="34" charset="0"/>
                  <a:cs typeface="Arial" panose="020B0604020202020204" pitchFamily="34" charset="0"/>
                </a:endParaRPr>
              </a:p>
            </c:rich>
          </c:tx>
          <c:layout>
            <c:manualLayout>
              <c:xMode val="edge"/>
              <c:yMode val="edge"/>
              <c:x val="1.3740157480315099E-3"/>
              <c:y val="7.4021455759101405E-4"/>
            </c:manualLayout>
          </c:layout>
          <c:overlay val="0"/>
        </c:title>
        <c:numFmt formatCode="General" sourceLinked="0"/>
        <c:majorTickMark val="none"/>
        <c:minorTickMark val="none"/>
        <c:tickLblPos val="low"/>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30446336"/>
        <c:crosses val="autoZero"/>
        <c:crossBetween val="between"/>
        <c:majorUnit val="10"/>
        <c:minorUnit val="1"/>
      </c:valAx>
      <c:spPr>
        <a:ln w="6350">
          <a:noFill/>
        </a:ln>
      </c:spPr>
    </c:plotArea>
    <c:legend>
      <c:legendPos val="r"/>
      <c:layout>
        <c:manualLayout>
          <c:xMode val="edge"/>
          <c:yMode val="edge"/>
          <c:x val="0.67650879712180301"/>
          <c:y val="5.4236140583885498E-2"/>
          <c:w val="0.230244930806495"/>
          <c:h val="0.25368211345173503"/>
        </c:manualLayout>
      </c:layout>
      <c:overlay val="0"/>
      <c:spPr>
        <a:solidFill>
          <a:schemeClr val="bg1"/>
        </a:solidFill>
      </c:spPr>
      <c:txPr>
        <a:bodyPr/>
        <a:lstStyle/>
        <a:p>
          <a:pPr>
            <a:defRPr sz="1100">
              <a:solidFill>
                <a:srgbClr val="444444"/>
              </a:solidFill>
            </a:defRPr>
          </a:pPr>
          <a:endParaRPr lang="fi-FI"/>
        </a:p>
      </c:txPr>
    </c:legend>
    <c:plotVisOnly val="1"/>
    <c:dispBlanksAs val="gap"/>
    <c:showDLblsOverMax val="0"/>
  </c:chart>
  <c:txPr>
    <a:bodyPr/>
    <a:lstStyle/>
    <a:p>
      <a:pPr>
        <a:defRPr sz="1200">
          <a:latin typeface="Calibri" panose="020F0502020204030204" pitchFamily="34" charset="0"/>
        </a:defRPr>
      </a:pPr>
      <a:endParaRPr lang="fi-FI"/>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3429220646016"/>
          <c:y val="0.12903499618032799"/>
          <c:w val="0.65903889669102"/>
          <c:h val="0.80541224991137295"/>
        </c:manualLayout>
      </c:layout>
      <c:barChart>
        <c:barDir val="bar"/>
        <c:grouping val="stacked"/>
        <c:varyColors val="0"/>
        <c:ser>
          <c:idx val="0"/>
          <c:order val="0"/>
          <c:tx>
            <c:strRef>
              <c:f>Taul1!$B$1</c:f>
              <c:strCache>
                <c:ptCount val="1"/>
                <c:pt idx="0">
                  <c:v>5 Täysin
samaa mieltä</c:v>
                </c:pt>
              </c:strCache>
            </c:strRef>
          </c:tx>
          <c:spPr>
            <a:solidFill>
              <a:srgbClr val="60C400"/>
            </a:solidFill>
            <a:ln>
              <a:noFill/>
            </a:ln>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Taul1!$A$2:$A$11</c:f>
              <c:strCache>
                <c:ptCount val="10"/>
                <c:pt idx="0">
                  <c:v>yhteydenpito ja asioiden hoito on nopeutunut</c:v>
                </c:pt>
                <c:pt idx="1">
                  <c:v>tuonut mukanaan uusia toimintatapoja</c:v>
                </c:pt>
                <c:pt idx="2">
                  <c:v>toimintamme on tehostunut</c:v>
                </c:pt>
                <c:pt idx="3">
                  <c:v>verkostoituminen on lisääntynyt</c:v>
                </c:pt>
                <c:pt idx="4">
                  <c:v>parempi tavoitettavuus on lisännyt tuottavuutta</c:v>
                </c:pt>
                <c:pt idx="5">
                  <c:v>etätyön tekeminen on lisääntynyt</c:v>
                </c:pt>
                <c:pt idx="6">
                  <c:v>parempi tavoitettavuus on lisännyt stressiä</c:v>
                </c:pt>
                <c:pt idx="7">
                  <c:v>työn tekeminen on siirtynyt iltoihin ja viikonloppuihin</c:v>
                </c:pt>
                <c:pt idx="8">
                  <c:v>tuonut mukanaan uutta liiketoimintaa</c:v>
                </c:pt>
                <c:pt idx="9">
                  <c:v>työn tekeminen on siirtynyt kulkuvälineisiin</c:v>
                </c:pt>
              </c:strCache>
            </c:strRef>
          </c:cat>
          <c:val>
            <c:numRef>
              <c:f>Taul1!$B$2:$B$11</c:f>
              <c:numCache>
                <c:formatCode>0</c:formatCode>
                <c:ptCount val="10"/>
                <c:pt idx="0">
                  <c:v>43.508420000000001</c:v>
                </c:pt>
                <c:pt idx="1">
                  <c:v>18.037659999999999</c:v>
                </c:pt>
                <c:pt idx="2">
                  <c:v>13.47869</c:v>
                </c:pt>
                <c:pt idx="3">
                  <c:v>14.07334</c:v>
                </c:pt>
                <c:pt idx="4">
                  <c:v>15.55996</c:v>
                </c:pt>
                <c:pt idx="5">
                  <c:v>19.226959999999991</c:v>
                </c:pt>
                <c:pt idx="6">
                  <c:v>14.965310000000001</c:v>
                </c:pt>
                <c:pt idx="7">
                  <c:v>9.41526</c:v>
                </c:pt>
                <c:pt idx="8">
                  <c:v>6.1446999999999976</c:v>
                </c:pt>
                <c:pt idx="9">
                  <c:v>7.5322100000000001</c:v>
                </c:pt>
              </c:numCache>
            </c:numRef>
          </c:val>
        </c:ser>
        <c:ser>
          <c:idx val="1"/>
          <c:order val="1"/>
          <c:tx>
            <c:strRef>
              <c:f>Taul1!$C$1</c:f>
              <c:strCache>
                <c:ptCount val="1"/>
                <c:pt idx="0">
                  <c:v>4 Jokseenkin
samaa mieltä</c:v>
                </c:pt>
              </c:strCache>
            </c:strRef>
          </c:tx>
          <c:spPr>
            <a:solidFill>
              <a:srgbClr val="96F000"/>
            </a:solidFill>
            <a:ln>
              <a:noFill/>
            </a:ln>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Taul1!$A$2:$A$11</c:f>
              <c:strCache>
                <c:ptCount val="10"/>
                <c:pt idx="0">
                  <c:v>yhteydenpito ja asioiden hoito on nopeutunut</c:v>
                </c:pt>
                <c:pt idx="1">
                  <c:v>tuonut mukanaan uusia toimintatapoja</c:v>
                </c:pt>
                <c:pt idx="2">
                  <c:v>toimintamme on tehostunut</c:v>
                </c:pt>
                <c:pt idx="3">
                  <c:v>verkostoituminen on lisääntynyt</c:v>
                </c:pt>
                <c:pt idx="4">
                  <c:v>parempi tavoitettavuus on lisännyt tuottavuutta</c:v>
                </c:pt>
                <c:pt idx="5">
                  <c:v>etätyön tekeminen on lisääntynyt</c:v>
                </c:pt>
                <c:pt idx="6">
                  <c:v>parempi tavoitettavuus on lisännyt stressiä</c:v>
                </c:pt>
                <c:pt idx="7">
                  <c:v>työn tekeminen on siirtynyt iltoihin ja viikonloppuihin</c:v>
                </c:pt>
                <c:pt idx="8">
                  <c:v>tuonut mukanaan uutta liiketoimintaa</c:v>
                </c:pt>
                <c:pt idx="9">
                  <c:v>työn tekeminen on siirtynyt kulkuvälineisiin</c:v>
                </c:pt>
              </c:strCache>
            </c:strRef>
          </c:cat>
          <c:val>
            <c:numRef>
              <c:f>Taul1!$C$2:$C$11</c:f>
              <c:numCache>
                <c:formatCode>0</c:formatCode>
                <c:ptCount val="10"/>
                <c:pt idx="0">
                  <c:v>36.769080000000002</c:v>
                </c:pt>
                <c:pt idx="1">
                  <c:v>47.571849999999998</c:v>
                </c:pt>
                <c:pt idx="2">
                  <c:v>44.79683</c:v>
                </c:pt>
                <c:pt idx="3">
                  <c:v>36.075320000000012</c:v>
                </c:pt>
                <c:pt idx="4">
                  <c:v>37.56194</c:v>
                </c:pt>
                <c:pt idx="5">
                  <c:v>34.687809999999999</c:v>
                </c:pt>
                <c:pt idx="6">
                  <c:v>32.903869999999998</c:v>
                </c:pt>
                <c:pt idx="7">
                  <c:v>32.507429999999999</c:v>
                </c:pt>
                <c:pt idx="8">
                  <c:v>24.281469999999999</c:v>
                </c:pt>
                <c:pt idx="9">
                  <c:v>30.525269999999999</c:v>
                </c:pt>
              </c:numCache>
            </c:numRef>
          </c:val>
        </c:ser>
        <c:ser>
          <c:idx val="2"/>
          <c:order val="2"/>
          <c:tx>
            <c:strRef>
              <c:f>Taul1!$D$1</c:f>
              <c:strCache>
                <c:ptCount val="1"/>
                <c:pt idx="0">
                  <c:v>3 En samaa
enkä eri mieltä</c:v>
                </c:pt>
              </c:strCache>
            </c:strRef>
          </c:tx>
          <c:spPr>
            <a:solidFill>
              <a:srgbClr val="C2E9FE"/>
            </a:solidFill>
            <a:ln>
              <a:noFill/>
            </a:ln>
          </c:spPr>
          <c:invertIfNegative val="0"/>
          <c:dPt>
            <c:idx val="5"/>
            <c:invertIfNegative val="0"/>
            <c:bubble3D val="0"/>
          </c:dPt>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Taul1!$A$2:$A$11</c:f>
              <c:strCache>
                <c:ptCount val="10"/>
                <c:pt idx="0">
                  <c:v>yhteydenpito ja asioiden hoito on nopeutunut</c:v>
                </c:pt>
                <c:pt idx="1">
                  <c:v>tuonut mukanaan uusia toimintatapoja</c:v>
                </c:pt>
                <c:pt idx="2">
                  <c:v>toimintamme on tehostunut</c:v>
                </c:pt>
                <c:pt idx="3">
                  <c:v>verkostoituminen on lisääntynyt</c:v>
                </c:pt>
                <c:pt idx="4">
                  <c:v>parempi tavoitettavuus on lisännyt tuottavuutta</c:v>
                </c:pt>
                <c:pt idx="5">
                  <c:v>etätyön tekeminen on lisääntynyt</c:v>
                </c:pt>
                <c:pt idx="6">
                  <c:v>parempi tavoitettavuus on lisännyt stressiä</c:v>
                </c:pt>
                <c:pt idx="7">
                  <c:v>työn tekeminen on siirtynyt iltoihin ja viikonloppuihin</c:v>
                </c:pt>
                <c:pt idx="8">
                  <c:v>tuonut mukanaan uutta liiketoimintaa</c:v>
                </c:pt>
                <c:pt idx="9">
                  <c:v>työn tekeminen on siirtynyt kulkuvälineisiin</c:v>
                </c:pt>
              </c:strCache>
            </c:strRef>
          </c:cat>
          <c:val>
            <c:numRef>
              <c:f>Taul1!$D$2:$D$11</c:f>
              <c:numCache>
                <c:formatCode>0</c:formatCode>
                <c:ptCount val="10"/>
                <c:pt idx="0">
                  <c:v>9.9108000000000001</c:v>
                </c:pt>
                <c:pt idx="1">
                  <c:v>20.71358</c:v>
                </c:pt>
                <c:pt idx="2">
                  <c:v>27.254709999999999</c:v>
                </c:pt>
                <c:pt idx="3">
                  <c:v>32.309220000000003</c:v>
                </c:pt>
                <c:pt idx="4">
                  <c:v>26.858280000000001</c:v>
                </c:pt>
                <c:pt idx="5">
                  <c:v>17.244800000000001</c:v>
                </c:pt>
                <c:pt idx="6">
                  <c:v>23.092169999999999</c:v>
                </c:pt>
                <c:pt idx="7">
                  <c:v>22.99306</c:v>
                </c:pt>
                <c:pt idx="8">
                  <c:v>36.769080000000002</c:v>
                </c:pt>
                <c:pt idx="9">
                  <c:v>20.91179</c:v>
                </c:pt>
              </c:numCache>
            </c:numRef>
          </c:val>
        </c:ser>
        <c:ser>
          <c:idx val="3"/>
          <c:order val="3"/>
          <c:tx>
            <c:strRef>
              <c:f>Taul1!$E$1</c:f>
              <c:strCache>
                <c:ptCount val="1"/>
                <c:pt idx="0">
                  <c:v>2 Jokseenkin
eri mieltä</c:v>
                </c:pt>
              </c:strCache>
            </c:strRef>
          </c:tx>
          <c:spPr>
            <a:solidFill>
              <a:srgbClr val="F5A2FD"/>
            </a:solidFill>
            <a:ln>
              <a:noFill/>
            </a:ln>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Taul1!$A$2:$A$11</c:f>
              <c:strCache>
                <c:ptCount val="10"/>
                <c:pt idx="0">
                  <c:v>yhteydenpito ja asioiden hoito on nopeutunut</c:v>
                </c:pt>
                <c:pt idx="1">
                  <c:v>tuonut mukanaan uusia toimintatapoja</c:v>
                </c:pt>
                <c:pt idx="2">
                  <c:v>toimintamme on tehostunut</c:v>
                </c:pt>
                <c:pt idx="3">
                  <c:v>verkostoituminen on lisääntynyt</c:v>
                </c:pt>
                <c:pt idx="4">
                  <c:v>parempi tavoitettavuus on lisännyt tuottavuutta</c:v>
                </c:pt>
                <c:pt idx="5">
                  <c:v>etätyön tekeminen on lisääntynyt</c:v>
                </c:pt>
                <c:pt idx="6">
                  <c:v>parempi tavoitettavuus on lisännyt stressiä</c:v>
                </c:pt>
                <c:pt idx="7">
                  <c:v>työn tekeminen on siirtynyt iltoihin ja viikonloppuihin</c:v>
                </c:pt>
                <c:pt idx="8">
                  <c:v>tuonut mukanaan uutta liiketoimintaa</c:v>
                </c:pt>
                <c:pt idx="9">
                  <c:v>työn tekeminen on siirtynyt kulkuvälineisiin</c:v>
                </c:pt>
              </c:strCache>
            </c:strRef>
          </c:cat>
          <c:val>
            <c:numRef>
              <c:f>Taul1!$E$2:$E$11</c:f>
              <c:numCache>
                <c:formatCode>0</c:formatCode>
                <c:ptCount val="10"/>
                <c:pt idx="0">
                  <c:v>3.1714600000000002</c:v>
                </c:pt>
                <c:pt idx="1">
                  <c:v>5.1536200000000001</c:v>
                </c:pt>
                <c:pt idx="2">
                  <c:v>6.3429099999999972</c:v>
                </c:pt>
                <c:pt idx="3">
                  <c:v>7.33399</c:v>
                </c:pt>
                <c:pt idx="4">
                  <c:v>9.9108000000000001</c:v>
                </c:pt>
                <c:pt idx="5">
                  <c:v>12.48761</c:v>
                </c:pt>
                <c:pt idx="6">
                  <c:v>14.56888</c:v>
                </c:pt>
                <c:pt idx="7">
                  <c:v>17.64123</c:v>
                </c:pt>
                <c:pt idx="8">
                  <c:v>15.65907</c:v>
                </c:pt>
                <c:pt idx="9">
                  <c:v>16.65015</c:v>
                </c:pt>
              </c:numCache>
            </c:numRef>
          </c:val>
        </c:ser>
        <c:ser>
          <c:idx val="4"/>
          <c:order val="4"/>
          <c:tx>
            <c:strRef>
              <c:f>Taul1!$F$1</c:f>
              <c:strCache>
                <c:ptCount val="1"/>
                <c:pt idx="0">
                  <c:v>1 Täysin
eri mieltä</c:v>
                </c:pt>
              </c:strCache>
            </c:strRef>
          </c:tx>
          <c:spPr>
            <a:solidFill>
              <a:srgbClr val="D070E1"/>
            </a:solidFill>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Taul1!$A$2:$A$11</c:f>
              <c:strCache>
                <c:ptCount val="10"/>
                <c:pt idx="0">
                  <c:v>yhteydenpito ja asioiden hoito on nopeutunut</c:v>
                </c:pt>
                <c:pt idx="1">
                  <c:v>tuonut mukanaan uusia toimintatapoja</c:v>
                </c:pt>
                <c:pt idx="2">
                  <c:v>toimintamme on tehostunut</c:v>
                </c:pt>
                <c:pt idx="3">
                  <c:v>verkostoituminen on lisääntynyt</c:v>
                </c:pt>
                <c:pt idx="4">
                  <c:v>parempi tavoitettavuus on lisännyt tuottavuutta</c:v>
                </c:pt>
                <c:pt idx="5">
                  <c:v>etätyön tekeminen on lisääntynyt</c:v>
                </c:pt>
                <c:pt idx="6">
                  <c:v>parempi tavoitettavuus on lisännyt stressiä</c:v>
                </c:pt>
                <c:pt idx="7">
                  <c:v>työn tekeminen on siirtynyt iltoihin ja viikonloppuihin</c:v>
                </c:pt>
                <c:pt idx="8">
                  <c:v>tuonut mukanaan uutta liiketoimintaa</c:v>
                </c:pt>
                <c:pt idx="9">
                  <c:v>työn tekeminen on siirtynyt kulkuvälineisiin</c:v>
                </c:pt>
              </c:strCache>
            </c:strRef>
          </c:cat>
          <c:val>
            <c:numRef>
              <c:f>Taul1!$F$2:$F$11</c:f>
              <c:numCache>
                <c:formatCode>0</c:formatCode>
                <c:ptCount val="10"/>
                <c:pt idx="0">
                  <c:v>2.18038</c:v>
                </c:pt>
                <c:pt idx="1">
                  <c:v>4.6580799999999973</c:v>
                </c:pt>
                <c:pt idx="2">
                  <c:v>4.1625399999999946</c:v>
                </c:pt>
                <c:pt idx="3">
                  <c:v>4.1625399999999946</c:v>
                </c:pt>
                <c:pt idx="4">
                  <c:v>5.4509400000000001</c:v>
                </c:pt>
                <c:pt idx="5">
                  <c:v>11.49653</c:v>
                </c:pt>
                <c:pt idx="6">
                  <c:v>9.9108000000000001</c:v>
                </c:pt>
                <c:pt idx="7">
                  <c:v>12.685829999999999</c:v>
                </c:pt>
                <c:pt idx="8">
                  <c:v>11.39742</c:v>
                </c:pt>
                <c:pt idx="9">
                  <c:v>19.425170000000001</c:v>
                </c:pt>
              </c:numCache>
            </c:numRef>
          </c:val>
        </c:ser>
        <c:ser>
          <c:idx val="5"/>
          <c:order val="5"/>
          <c:tx>
            <c:strRef>
              <c:f>Taul1!$G$1</c:f>
              <c:strCache>
                <c:ptCount val="1"/>
                <c:pt idx="0">
                  <c:v>En osaa
sanoa</c:v>
                </c:pt>
              </c:strCache>
            </c:strRef>
          </c:tx>
          <c:spPr>
            <a:solidFill>
              <a:srgbClr val="E1E1E1"/>
            </a:solidFill>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Taul1!$A$2:$A$11</c:f>
              <c:strCache>
                <c:ptCount val="10"/>
                <c:pt idx="0">
                  <c:v>yhteydenpito ja asioiden hoito on nopeutunut</c:v>
                </c:pt>
                <c:pt idx="1">
                  <c:v>tuonut mukanaan uusia toimintatapoja</c:v>
                </c:pt>
                <c:pt idx="2">
                  <c:v>toimintamme on tehostunut</c:v>
                </c:pt>
                <c:pt idx="3">
                  <c:v>verkostoituminen on lisääntynyt</c:v>
                </c:pt>
                <c:pt idx="4">
                  <c:v>parempi tavoitettavuus on lisännyt tuottavuutta</c:v>
                </c:pt>
                <c:pt idx="5">
                  <c:v>etätyön tekeminen on lisääntynyt</c:v>
                </c:pt>
                <c:pt idx="6">
                  <c:v>parempi tavoitettavuus on lisännyt stressiä</c:v>
                </c:pt>
                <c:pt idx="7">
                  <c:v>työn tekeminen on siirtynyt iltoihin ja viikonloppuihin</c:v>
                </c:pt>
                <c:pt idx="8">
                  <c:v>tuonut mukanaan uutta liiketoimintaa</c:v>
                </c:pt>
                <c:pt idx="9">
                  <c:v>työn tekeminen on siirtynyt kulkuvälineisiin</c:v>
                </c:pt>
              </c:strCache>
            </c:strRef>
          </c:cat>
          <c:val>
            <c:numRef>
              <c:f>Taul1!$G$2:$G$11</c:f>
              <c:numCache>
                <c:formatCode>0</c:formatCode>
                <c:ptCount val="10"/>
                <c:pt idx="0">
                  <c:v>4.4598599999999999</c:v>
                </c:pt>
                <c:pt idx="1">
                  <c:v>3.865209999999998</c:v>
                </c:pt>
                <c:pt idx="2">
                  <c:v>3.9643199999999998</c:v>
                </c:pt>
                <c:pt idx="3">
                  <c:v>6.0455899999999971</c:v>
                </c:pt>
                <c:pt idx="4">
                  <c:v>4.6580799999999973</c:v>
                </c:pt>
                <c:pt idx="5">
                  <c:v>4.8562900000000004</c:v>
                </c:pt>
                <c:pt idx="6">
                  <c:v>4.5589700000000004</c:v>
                </c:pt>
                <c:pt idx="7">
                  <c:v>4.7571899999999969</c:v>
                </c:pt>
                <c:pt idx="8">
                  <c:v>5.7482699999999998</c:v>
                </c:pt>
                <c:pt idx="9">
                  <c:v>4.9554</c:v>
                </c:pt>
              </c:numCache>
            </c:numRef>
          </c:val>
        </c:ser>
        <c:ser>
          <c:idx val="6"/>
          <c:order val="6"/>
          <c:tx>
            <c:strRef>
              <c:f>Taul1!$H$1</c:f>
              <c:strCache>
                <c:ptCount val="1"/>
                <c:pt idx="0">
                  <c:v>Keskiarvo</c:v>
                </c:pt>
              </c:strCache>
            </c:strRef>
          </c:tx>
          <c:spPr>
            <a:noFill/>
          </c:spPr>
          <c:invertIfNegative val="0"/>
          <c:dLbls>
            <c:dLblPos val="inBase"/>
            <c:showLegendKey val="0"/>
            <c:showVal val="1"/>
            <c:showCatName val="0"/>
            <c:showSerName val="0"/>
            <c:showPercent val="0"/>
            <c:showBubbleSize val="0"/>
            <c:showLeaderLines val="0"/>
          </c:dLbls>
          <c:cat>
            <c:strRef>
              <c:f>Taul1!$A$2:$A$11</c:f>
              <c:strCache>
                <c:ptCount val="10"/>
                <c:pt idx="0">
                  <c:v>yhteydenpito ja asioiden hoito on nopeutunut</c:v>
                </c:pt>
                <c:pt idx="1">
                  <c:v>tuonut mukanaan uusia toimintatapoja</c:v>
                </c:pt>
                <c:pt idx="2">
                  <c:v>toimintamme on tehostunut</c:v>
                </c:pt>
                <c:pt idx="3">
                  <c:v>verkostoituminen on lisääntynyt</c:v>
                </c:pt>
                <c:pt idx="4">
                  <c:v>parempi tavoitettavuus on lisännyt tuottavuutta</c:v>
                </c:pt>
                <c:pt idx="5">
                  <c:v>etätyön tekeminen on lisääntynyt</c:v>
                </c:pt>
                <c:pt idx="6">
                  <c:v>parempi tavoitettavuus on lisännyt stressiä</c:v>
                </c:pt>
                <c:pt idx="7">
                  <c:v>työn tekeminen on siirtynyt iltoihin ja viikonloppuihin</c:v>
                </c:pt>
                <c:pt idx="8">
                  <c:v>tuonut mukanaan uutta liiketoimintaa</c:v>
                </c:pt>
                <c:pt idx="9">
                  <c:v>työn tekeminen on siirtynyt kulkuvälineisiin</c:v>
                </c:pt>
              </c:strCache>
            </c:strRef>
          </c:cat>
          <c:val>
            <c:numRef>
              <c:f>Taul1!$H$2:$H$11</c:f>
              <c:numCache>
                <c:formatCode>0.00</c:formatCode>
                <c:ptCount val="10"/>
                <c:pt idx="0">
                  <c:v>4.22</c:v>
                </c:pt>
                <c:pt idx="1">
                  <c:v>3.72</c:v>
                </c:pt>
                <c:pt idx="2">
                  <c:v>3.59</c:v>
                </c:pt>
                <c:pt idx="3">
                  <c:v>3.52</c:v>
                </c:pt>
                <c:pt idx="4">
                  <c:v>3.5</c:v>
                </c:pt>
                <c:pt idx="5">
                  <c:v>3.4</c:v>
                </c:pt>
                <c:pt idx="6">
                  <c:v>3.3</c:v>
                </c:pt>
                <c:pt idx="7">
                  <c:v>3.09</c:v>
                </c:pt>
                <c:pt idx="8">
                  <c:v>2.98</c:v>
                </c:pt>
                <c:pt idx="9">
                  <c:v>2.9</c:v>
                </c:pt>
              </c:numCache>
            </c:numRef>
          </c:val>
        </c:ser>
        <c:dLbls>
          <c:showLegendKey val="0"/>
          <c:showVal val="0"/>
          <c:showCatName val="0"/>
          <c:showSerName val="0"/>
          <c:showPercent val="0"/>
          <c:showBubbleSize val="0"/>
        </c:dLbls>
        <c:gapWidth val="55"/>
        <c:overlap val="100"/>
        <c:axId val="30496256"/>
        <c:axId val="30497792"/>
      </c:barChart>
      <c:catAx>
        <c:axId val="30496256"/>
        <c:scaling>
          <c:orientation val="maxMin"/>
        </c:scaling>
        <c:delete val="0"/>
        <c:axPos val="l"/>
        <c:majorTickMark val="none"/>
        <c:minorTickMark val="none"/>
        <c:tickLblPos val="low"/>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30497792"/>
        <c:crosses val="autoZero"/>
        <c:auto val="1"/>
        <c:lblAlgn val="ctr"/>
        <c:lblOffset val="100"/>
        <c:tickLblSkip val="1"/>
        <c:noMultiLvlLbl val="0"/>
      </c:catAx>
      <c:valAx>
        <c:axId val="30497792"/>
        <c:scaling>
          <c:orientation val="minMax"/>
          <c:max val="100.01"/>
          <c:min val="0"/>
        </c:scaling>
        <c:delete val="0"/>
        <c:axPos val="t"/>
        <c:majorGridlines>
          <c:spPr>
            <a:ln w="6350">
              <a:solidFill>
                <a:srgbClr val="BCBEC0"/>
              </a:solidFill>
            </a:ln>
          </c:spPr>
        </c:majorGridlines>
        <c:title>
          <c:tx>
            <c:rich>
              <a:bodyPr/>
              <a:lstStyle/>
              <a:p>
                <a:pPr>
                  <a:defRPr sz="1200" b="0">
                    <a:solidFill>
                      <a:srgbClr val="444444"/>
                    </a:solidFill>
                    <a:latin typeface="Calibri" panose="020F0502020204030204" pitchFamily="34" charset="0"/>
                    <a:cs typeface="Arial" panose="020B0604020202020204" pitchFamily="34" charset="0"/>
                  </a:defRPr>
                </a:pPr>
                <a:r>
                  <a:rPr lang="fi-FI" sz="1200" b="0" dirty="0" smtClean="0">
                    <a:solidFill>
                      <a:srgbClr val="444444"/>
                    </a:solidFill>
                    <a:latin typeface="Calibri" panose="020F0502020204030204" pitchFamily="34" charset="0"/>
                    <a:cs typeface="Arial" panose="020B0604020202020204" pitchFamily="34" charset="0"/>
                  </a:rPr>
                  <a:t>%</a:t>
                </a:r>
                <a:endParaRPr lang="fi-FI" sz="1200" b="0" dirty="0">
                  <a:solidFill>
                    <a:srgbClr val="444444"/>
                  </a:solidFill>
                  <a:latin typeface="Calibri" panose="020F0502020204030204" pitchFamily="34" charset="0"/>
                  <a:cs typeface="Arial" panose="020B0604020202020204" pitchFamily="34" charset="0"/>
                </a:endParaRPr>
              </a:p>
            </c:rich>
          </c:tx>
          <c:layout>
            <c:manualLayout>
              <c:xMode val="edge"/>
              <c:yMode val="edge"/>
              <c:x val="0.95021500437445305"/>
              <c:y val="0.94542495278302396"/>
            </c:manualLayout>
          </c:layout>
          <c:overlay val="0"/>
        </c:title>
        <c:numFmt formatCode="General" sourceLinked="0"/>
        <c:majorTickMark val="none"/>
        <c:minorTickMark val="none"/>
        <c:tickLblPos val="high"/>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30496256"/>
        <c:crosses val="autoZero"/>
        <c:crossBetween val="between"/>
        <c:majorUnit val="10"/>
        <c:minorUnit val="1"/>
      </c:valAx>
      <c:spPr>
        <a:ln>
          <a:noFill/>
        </a:ln>
      </c:spPr>
    </c:plotArea>
    <c:legend>
      <c:legendPos val="t"/>
      <c:layout>
        <c:manualLayout>
          <c:xMode val="edge"/>
          <c:yMode val="edge"/>
          <c:x val="0.05"/>
          <c:y val="1.4904447236692001E-2"/>
          <c:w val="0.89999993688163704"/>
          <c:h val="8.8794132185601102E-2"/>
        </c:manualLayout>
      </c:layout>
      <c:overlay val="0"/>
      <c:txPr>
        <a:bodyPr/>
        <a:lstStyle/>
        <a:p>
          <a:pPr>
            <a:defRPr>
              <a:solidFill>
                <a:srgbClr val="444444"/>
              </a:solidFill>
              <a:latin typeface="Calibri" panose="020F0502020204030204" pitchFamily="34" charset="0"/>
              <a:cs typeface="Arial" panose="020B0604020202020204" pitchFamily="34" charset="0"/>
            </a:defRPr>
          </a:pPr>
          <a:endParaRPr lang="fi-FI"/>
        </a:p>
      </c:txPr>
    </c:legend>
    <c:plotVisOnly val="1"/>
    <c:dispBlanksAs val="gap"/>
    <c:showDLblsOverMax val="0"/>
  </c:chart>
  <c:txPr>
    <a:bodyPr/>
    <a:lstStyle/>
    <a:p>
      <a:pPr>
        <a:defRPr sz="1200">
          <a:latin typeface="Calibri" panose="020F0502020204030204" pitchFamily="34" charset="0"/>
        </a:defRPr>
      </a:pPr>
      <a:endParaRPr lang="fi-FI"/>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57117952440314"/>
          <c:y val="0.103670379820151"/>
          <c:w val="0.49527085667397802"/>
          <c:h val="0.83077686627155101"/>
        </c:manualLayout>
      </c:layout>
      <c:barChart>
        <c:barDir val="bar"/>
        <c:grouping val="stacked"/>
        <c:varyColors val="0"/>
        <c:ser>
          <c:idx val="0"/>
          <c:order val="0"/>
          <c:tx>
            <c:strRef>
              <c:f>Taul1!$B$1</c:f>
              <c:strCache>
                <c:ptCount val="1"/>
                <c:pt idx="0">
                  <c:v>4 Erittäin paljon</c:v>
                </c:pt>
              </c:strCache>
            </c:strRef>
          </c:tx>
          <c:spPr>
            <a:solidFill>
              <a:srgbClr val="60C400"/>
            </a:solidFill>
            <a:ln>
              <a:noFill/>
            </a:ln>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Taul1!$A$2:$A$11</c:f>
              <c:strCache>
                <c:ptCount val="10"/>
                <c:pt idx="0">
                  <c:v>Kaikki</c:v>
                </c:pt>
                <c:pt idx="1">
                  <c:v>Yrityksen liikevaihdon kehitysnäkymät seuraavien 12 kuukauden aikana</c:v>
                </c:pt>
                <c:pt idx="2">
                  <c:v>Kasvaa huomattavasti/kasvaa jonkin verran</c:v>
                </c:pt>
                <c:pt idx="3">
                  <c:v>Pysyy ennallaan</c:v>
                </c:pt>
                <c:pt idx="4">
                  <c:v>Vähenee jonkin verran/vähenee huomattavasti</c:v>
                </c:pt>
                <c:pt idx="5">
                  <c:v>Laitteiden käyttö</c:v>
                </c:pt>
                <c:pt idx="6">
                  <c:v>Olen suvereeni laitteiden käytössä. Selvitän laitteisiin ja ohjelmistoihin liittyvät ongelmat itse.</c:v>
                </c:pt>
                <c:pt idx="7">
                  <c:v>Osaamiseni on mielestäni hyvää perustasoa. Tarvitsen silti joskus ulkopuolista käyttötukea.</c:v>
                </c:pt>
                <c:pt idx="8">
                  <c:v>Pärjäilen laitteiden ja ohjelmistojen kanssa, mutta en tiedä osaanko hyödyntää niitä kunnolla. Tarvitsen ulkopuolista apua melko usein.</c:v>
                </c:pt>
                <c:pt idx="9">
                  <c:v>Olen aika avuton teknisten laitteiden ja ohjelmistojen käyttäjänä. Tarvitsen paljon apua, ja tuskailen muutenkin tietotekniikkaan liittyvien asioiden kanssa jatkuvasti.</c:v>
                </c:pt>
              </c:strCache>
            </c:strRef>
          </c:cat>
          <c:val>
            <c:numRef>
              <c:f>Taul1!$B$2:$B$11</c:f>
              <c:numCache>
                <c:formatCode>General</c:formatCode>
                <c:ptCount val="10"/>
                <c:pt idx="0" formatCode="0">
                  <c:v>11.99207</c:v>
                </c:pt>
                <c:pt idx="2" formatCode="0">
                  <c:v>15.587529999999999</c:v>
                </c:pt>
                <c:pt idx="3" formatCode="0">
                  <c:v>10.33592</c:v>
                </c:pt>
                <c:pt idx="4" formatCode="0">
                  <c:v>7.8048799999999972</c:v>
                </c:pt>
                <c:pt idx="6" formatCode="0">
                  <c:v>19.75806</c:v>
                </c:pt>
                <c:pt idx="7" formatCode="0">
                  <c:v>9.6660799999999991</c:v>
                </c:pt>
                <c:pt idx="8" formatCode="0">
                  <c:v>7.84314</c:v>
                </c:pt>
                <c:pt idx="9" formatCode="0">
                  <c:v>12.820510000000001</c:v>
                </c:pt>
              </c:numCache>
            </c:numRef>
          </c:val>
        </c:ser>
        <c:ser>
          <c:idx val="1"/>
          <c:order val="1"/>
          <c:tx>
            <c:strRef>
              <c:f>Taul1!$C$1</c:f>
              <c:strCache>
                <c:ptCount val="1"/>
                <c:pt idx="0">
                  <c:v>3 Melko paljon</c:v>
                </c:pt>
              </c:strCache>
            </c:strRef>
          </c:tx>
          <c:spPr>
            <a:solidFill>
              <a:srgbClr val="96F000"/>
            </a:solidFill>
            <a:ln>
              <a:noFill/>
            </a:ln>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Taul1!$A$2:$A$11</c:f>
              <c:strCache>
                <c:ptCount val="10"/>
                <c:pt idx="0">
                  <c:v>Kaikki</c:v>
                </c:pt>
                <c:pt idx="1">
                  <c:v>Yrityksen liikevaihdon kehitysnäkymät seuraavien 12 kuukauden aikana</c:v>
                </c:pt>
                <c:pt idx="2">
                  <c:v>Kasvaa huomattavasti/kasvaa jonkin verran</c:v>
                </c:pt>
                <c:pt idx="3">
                  <c:v>Pysyy ennallaan</c:v>
                </c:pt>
                <c:pt idx="4">
                  <c:v>Vähenee jonkin verran/vähenee huomattavasti</c:v>
                </c:pt>
                <c:pt idx="5">
                  <c:v>Laitteiden käyttö</c:v>
                </c:pt>
                <c:pt idx="6">
                  <c:v>Olen suvereeni laitteiden käytössä. Selvitän laitteisiin ja ohjelmistoihin liittyvät ongelmat itse.</c:v>
                </c:pt>
                <c:pt idx="7">
                  <c:v>Osaamiseni on mielestäni hyvää perustasoa. Tarvitsen silti joskus ulkopuolista käyttötukea.</c:v>
                </c:pt>
                <c:pt idx="8">
                  <c:v>Pärjäilen laitteiden ja ohjelmistojen kanssa, mutta en tiedä osaanko hyödyntää niitä kunnolla. Tarvitsen ulkopuolista apua melko usein.</c:v>
                </c:pt>
                <c:pt idx="9">
                  <c:v>Olen aika avuton teknisten laitteiden ja ohjelmistojen käyttäjänä. Tarvitsen paljon apua, ja tuskailen muutenkin tietotekniikkaan liittyvien asioiden kanssa jatkuvasti.</c:v>
                </c:pt>
              </c:strCache>
            </c:strRef>
          </c:cat>
          <c:val>
            <c:numRef>
              <c:f>Taul1!$C$2:$C$11</c:f>
              <c:numCache>
                <c:formatCode>General</c:formatCode>
                <c:ptCount val="10"/>
                <c:pt idx="0" formatCode="0">
                  <c:v>43.607529999999997</c:v>
                </c:pt>
                <c:pt idx="2" formatCode="0">
                  <c:v>51.318939999999998</c:v>
                </c:pt>
                <c:pt idx="3" formatCode="0">
                  <c:v>37.984499999999997</c:v>
                </c:pt>
                <c:pt idx="4" formatCode="0">
                  <c:v>38.536589999999997</c:v>
                </c:pt>
                <c:pt idx="6" formatCode="0">
                  <c:v>45.161290000000001</c:v>
                </c:pt>
                <c:pt idx="7" formatCode="0">
                  <c:v>44.288220000000003</c:v>
                </c:pt>
                <c:pt idx="8" formatCode="0">
                  <c:v>43.790849999999999</c:v>
                </c:pt>
                <c:pt idx="9" formatCode="0">
                  <c:v>23.076920000000001</c:v>
                </c:pt>
              </c:numCache>
            </c:numRef>
          </c:val>
        </c:ser>
        <c:ser>
          <c:idx val="2"/>
          <c:order val="2"/>
          <c:tx>
            <c:strRef>
              <c:f>Taul1!$D$1</c:f>
              <c:strCache>
                <c:ptCount val="1"/>
                <c:pt idx="0">
                  <c:v>2 Melko vähän</c:v>
                </c:pt>
              </c:strCache>
            </c:strRef>
          </c:tx>
          <c:spPr>
            <a:solidFill>
              <a:srgbClr val="F5A2FD"/>
            </a:solidFill>
            <a:ln>
              <a:noFill/>
            </a:ln>
          </c:spPr>
          <c:invertIfNegative val="0"/>
          <c:dPt>
            <c:idx val="5"/>
            <c:invertIfNegative val="0"/>
            <c:bubble3D val="0"/>
          </c:dPt>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Taul1!$A$2:$A$11</c:f>
              <c:strCache>
                <c:ptCount val="10"/>
                <c:pt idx="0">
                  <c:v>Kaikki</c:v>
                </c:pt>
                <c:pt idx="1">
                  <c:v>Yrityksen liikevaihdon kehitysnäkymät seuraavien 12 kuukauden aikana</c:v>
                </c:pt>
                <c:pt idx="2">
                  <c:v>Kasvaa huomattavasti/kasvaa jonkin verran</c:v>
                </c:pt>
                <c:pt idx="3">
                  <c:v>Pysyy ennallaan</c:v>
                </c:pt>
                <c:pt idx="4">
                  <c:v>Vähenee jonkin verran/vähenee huomattavasti</c:v>
                </c:pt>
                <c:pt idx="5">
                  <c:v>Laitteiden käyttö</c:v>
                </c:pt>
                <c:pt idx="6">
                  <c:v>Olen suvereeni laitteiden käytössä. Selvitän laitteisiin ja ohjelmistoihin liittyvät ongelmat itse.</c:v>
                </c:pt>
                <c:pt idx="7">
                  <c:v>Osaamiseni on mielestäni hyvää perustasoa. Tarvitsen silti joskus ulkopuolista käyttötukea.</c:v>
                </c:pt>
                <c:pt idx="8">
                  <c:v>Pärjäilen laitteiden ja ohjelmistojen kanssa, mutta en tiedä osaanko hyödyntää niitä kunnolla. Tarvitsen ulkopuolista apua melko usein.</c:v>
                </c:pt>
                <c:pt idx="9">
                  <c:v>Olen aika avuton teknisten laitteiden ja ohjelmistojen käyttäjänä. Tarvitsen paljon apua, ja tuskailen muutenkin tietotekniikkaan liittyvien asioiden kanssa jatkuvasti.</c:v>
                </c:pt>
              </c:strCache>
            </c:strRef>
          </c:cat>
          <c:val>
            <c:numRef>
              <c:f>Taul1!$D$2:$D$11</c:f>
              <c:numCache>
                <c:formatCode>General</c:formatCode>
                <c:ptCount val="10"/>
                <c:pt idx="0" formatCode="0">
                  <c:v>36.769080000000002</c:v>
                </c:pt>
                <c:pt idx="2" formatCode="0">
                  <c:v>28.776979999999991</c:v>
                </c:pt>
                <c:pt idx="3" formatCode="0">
                  <c:v>42.894060000000003</c:v>
                </c:pt>
                <c:pt idx="4" formatCode="0">
                  <c:v>41.463410000000003</c:v>
                </c:pt>
                <c:pt idx="6" formatCode="0">
                  <c:v>27.822579999999981</c:v>
                </c:pt>
                <c:pt idx="7" formatCode="0">
                  <c:v>38.840069999999997</c:v>
                </c:pt>
                <c:pt idx="8" formatCode="0">
                  <c:v>41.176470000000002</c:v>
                </c:pt>
                <c:pt idx="9" formatCode="0">
                  <c:v>46.153849999999998</c:v>
                </c:pt>
              </c:numCache>
            </c:numRef>
          </c:val>
        </c:ser>
        <c:ser>
          <c:idx val="3"/>
          <c:order val="3"/>
          <c:tx>
            <c:strRef>
              <c:f>Taul1!$E$1</c:f>
              <c:strCache>
                <c:ptCount val="1"/>
                <c:pt idx="0">
                  <c:v>1 Ei lainkaan merkitystä</c:v>
                </c:pt>
              </c:strCache>
            </c:strRef>
          </c:tx>
          <c:spPr>
            <a:solidFill>
              <a:srgbClr val="D070E1"/>
            </a:solidFill>
            <a:ln>
              <a:noFill/>
            </a:ln>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Taul1!$A$2:$A$11</c:f>
              <c:strCache>
                <c:ptCount val="10"/>
                <c:pt idx="0">
                  <c:v>Kaikki</c:v>
                </c:pt>
                <c:pt idx="1">
                  <c:v>Yrityksen liikevaihdon kehitysnäkymät seuraavien 12 kuukauden aikana</c:v>
                </c:pt>
                <c:pt idx="2">
                  <c:v>Kasvaa huomattavasti/kasvaa jonkin verran</c:v>
                </c:pt>
                <c:pt idx="3">
                  <c:v>Pysyy ennallaan</c:v>
                </c:pt>
                <c:pt idx="4">
                  <c:v>Vähenee jonkin verran/vähenee huomattavasti</c:v>
                </c:pt>
                <c:pt idx="5">
                  <c:v>Laitteiden käyttö</c:v>
                </c:pt>
                <c:pt idx="6">
                  <c:v>Olen suvereeni laitteiden käytössä. Selvitän laitteisiin ja ohjelmistoihin liittyvät ongelmat itse.</c:v>
                </c:pt>
                <c:pt idx="7">
                  <c:v>Osaamiseni on mielestäni hyvää perustasoa. Tarvitsen silti joskus ulkopuolista käyttötukea.</c:v>
                </c:pt>
                <c:pt idx="8">
                  <c:v>Pärjäilen laitteiden ja ohjelmistojen kanssa, mutta en tiedä osaanko hyödyntää niitä kunnolla. Tarvitsen ulkopuolista apua melko usein.</c:v>
                </c:pt>
                <c:pt idx="9">
                  <c:v>Olen aika avuton teknisten laitteiden ja ohjelmistojen käyttäjänä. Tarvitsen paljon apua, ja tuskailen muutenkin tietotekniikkaan liittyvien asioiden kanssa jatkuvasti.</c:v>
                </c:pt>
              </c:strCache>
            </c:strRef>
          </c:cat>
          <c:val>
            <c:numRef>
              <c:f>Taul1!$E$2:$E$11</c:f>
              <c:numCache>
                <c:formatCode>General</c:formatCode>
                <c:ptCount val="10"/>
                <c:pt idx="0" formatCode="0">
                  <c:v>5.8473699999999997</c:v>
                </c:pt>
                <c:pt idx="2" formatCode="0">
                  <c:v>2.877699999999999</c:v>
                </c:pt>
                <c:pt idx="3" formatCode="0">
                  <c:v>6.71835</c:v>
                </c:pt>
                <c:pt idx="4" formatCode="0">
                  <c:v>10.2439</c:v>
                </c:pt>
                <c:pt idx="6" formatCode="0">
                  <c:v>6.0483900000000004</c:v>
                </c:pt>
                <c:pt idx="7" formatCode="0">
                  <c:v>5.2724099999999998</c:v>
                </c:pt>
                <c:pt idx="8" formatCode="0">
                  <c:v>5.2287600000000003</c:v>
                </c:pt>
                <c:pt idx="9" formatCode="0">
                  <c:v>15.38462</c:v>
                </c:pt>
              </c:numCache>
            </c:numRef>
          </c:val>
        </c:ser>
        <c:ser>
          <c:idx val="4"/>
          <c:order val="4"/>
          <c:tx>
            <c:strRef>
              <c:f>Taul1!$F$1</c:f>
              <c:strCache>
                <c:ptCount val="1"/>
                <c:pt idx="0">
                  <c:v>En osaa sanoa</c:v>
                </c:pt>
              </c:strCache>
            </c:strRef>
          </c:tx>
          <c:spPr>
            <a:solidFill>
              <a:srgbClr val="E1E1E1"/>
            </a:solidFill>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Taul1!$A$2:$A$11</c:f>
              <c:strCache>
                <c:ptCount val="10"/>
                <c:pt idx="0">
                  <c:v>Kaikki</c:v>
                </c:pt>
                <c:pt idx="1">
                  <c:v>Yrityksen liikevaihdon kehitysnäkymät seuraavien 12 kuukauden aikana</c:v>
                </c:pt>
                <c:pt idx="2">
                  <c:v>Kasvaa huomattavasti/kasvaa jonkin verran</c:v>
                </c:pt>
                <c:pt idx="3">
                  <c:v>Pysyy ennallaan</c:v>
                </c:pt>
                <c:pt idx="4">
                  <c:v>Vähenee jonkin verran/vähenee huomattavasti</c:v>
                </c:pt>
                <c:pt idx="5">
                  <c:v>Laitteiden käyttö</c:v>
                </c:pt>
                <c:pt idx="6">
                  <c:v>Olen suvereeni laitteiden käytössä. Selvitän laitteisiin ja ohjelmistoihin liittyvät ongelmat itse.</c:v>
                </c:pt>
                <c:pt idx="7">
                  <c:v>Osaamiseni on mielestäni hyvää perustasoa. Tarvitsen silti joskus ulkopuolista käyttötukea.</c:v>
                </c:pt>
                <c:pt idx="8">
                  <c:v>Pärjäilen laitteiden ja ohjelmistojen kanssa, mutta en tiedä osaanko hyödyntää niitä kunnolla. Tarvitsen ulkopuolista apua melko usein.</c:v>
                </c:pt>
                <c:pt idx="9">
                  <c:v>Olen aika avuton teknisten laitteiden ja ohjelmistojen käyttäjänä. Tarvitsen paljon apua, ja tuskailen muutenkin tietotekniikkaan liittyvien asioiden kanssa jatkuvasti.</c:v>
                </c:pt>
              </c:strCache>
            </c:strRef>
          </c:cat>
          <c:val>
            <c:numRef>
              <c:f>Taul1!$F$2:$F$11</c:f>
              <c:numCache>
                <c:formatCode>General</c:formatCode>
                <c:ptCount val="10"/>
                <c:pt idx="0" formatCode="0">
                  <c:v>1.7839400000000001</c:v>
                </c:pt>
                <c:pt idx="2" formatCode="0">
                  <c:v>1.43885</c:v>
                </c:pt>
                <c:pt idx="3" formatCode="0">
                  <c:v>2.06718</c:v>
                </c:pt>
                <c:pt idx="4" formatCode="0">
                  <c:v>1.95122</c:v>
                </c:pt>
                <c:pt idx="6" formatCode="0">
                  <c:v>1.2096800000000001</c:v>
                </c:pt>
                <c:pt idx="7" formatCode="0">
                  <c:v>1.9332199999999999</c:v>
                </c:pt>
                <c:pt idx="8" formatCode="0">
                  <c:v>1.96078</c:v>
                </c:pt>
                <c:pt idx="9" formatCode="0">
                  <c:v>2.5640999999999998</c:v>
                </c:pt>
              </c:numCache>
            </c:numRef>
          </c:val>
        </c:ser>
        <c:ser>
          <c:idx val="6"/>
          <c:order val="5"/>
          <c:tx>
            <c:strRef>
              <c:f>Taul1!$G$1</c:f>
              <c:strCache>
                <c:ptCount val="1"/>
                <c:pt idx="0">
                  <c:v>Keskiarvo</c:v>
                </c:pt>
              </c:strCache>
            </c:strRef>
          </c:tx>
          <c:spPr>
            <a:noFill/>
          </c:spPr>
          <c:invertIfNegative val="0"/>
          <c:dLbls>
            <c:dLblPos val="inBase"/>
            <c:showLegendKey val="0"/>
            <c:showVal val="1"/>
            <c:showCatName val="0"/>
            <c:showSerName val="0"/>
            <c:showPercent val="0"/>
            <c:showBubbleSize val="0"/>
            <c:showLeaderLines val="0"/>
          </c:dLbls>
          <c:cat>
            <c:strRef>
              <c:f>Taul1!$A$2:$A$11</c:f>
              <c:strCache>
                <c:ptCount val="10"/>
                <c:pt idx="0">
                  <c:v>Kaikki</c:v>
                </c:pt>
                <c:pt idx="1">
                  <c:v>Yrityksen liikevaihdon kehitysnäkymät seuraavien 12 kuukauden aikana</c:v>
                </c:pt>
                <c:pt idx="2">
                  <c:v>Kasvaa huomattavasti/kasvaa jonkin verran</c:v>
                </c:pt>
                <c:pt idx="3">
                  <c:v>Pysyy ennallaan</c:v>
                </c:pt>
                <c:pt idx="4">
                  <c:v>Vähenee jonkin verran/vähenee huomattavasti</c:v>
                </c:pt>
                <c:pt idx="5">
                  <c:v>Laitteiden käyttö</c:v>
                </c:pt>
                <c:pt idx="6">
                  <c:v>Olen suvereeni laitteiden käytössä. Selvitän laitteisiin ja ohjelmistoihin liittyvät ongelmat itse.</c:v>
                </c:pt>
                <c:pt idx="7">
                  <c:v>Osaamiseni on mielestäni hyvää perustasoa. Tarvitsen silti joskus ulkopuolista käyttötukea.</c:v>
                </c:pt>
                <c:pt idx="8">
                  <c:v>Pärjäilen laitteiden ja ohjelmistojen kanssa, mutta en tiedä osaanko hyödyntää niitä kunnolla. Tarvitsen ulkopuolista apua melko usein.</c:v>
                </c:pt>
                <c:pt idx="9">
                  <c:v>Olen aika avuton teknisten laitteiden ja ohjelmistojen käyttäjänä. Tarvitsen paljon apua, ja tuskailen muutenkin tietotekniikkaan liittyvien asioiden kanssa jatkuvasti.</c:v>
                </c:pt>
              </c:strCache>
            </c:strRef>
          </c:cat>
          <c:val>
            <c:numRef>
              <c:f>Taul1!$G$2:$G$11</c:f>
              <c:numCache>
                <c:formatCode>General</c:formatCode>
                <c:ptCount val="10"/>
                <c:pt idx="0" formatCode="0.00">
                  <c:v>2.63</c:v>
                </c:pt>
                <c:pt idx="2" formatCode="0.00">
                  <c:v>2.81</c:v>
                </c:pt>
                <c:pt idx="3" formatCode="0.00">
                  <c:v>2.5299999999999998</c:v>
                </c:pt>
                <c:pt idx="4" formatCode="0.00">
                  <c:v>2.4500000000000002</c:v>
                </c:pt>
                <c:pt idx="6" formatCode="0.00">
                  <c:v>2.8</c:v>
                </c:pt>
                <c:pt idx="7" formatCode="0.00">
                  <c:v>2.59</c:v>
                </c:pt>
                <c:pt idx="8" formatCode="0.00">
                  <c:v>2.5499999999999998</c:v>
                </c:pt>
                <c:pt idx="9" formatCode="0.00">
                  <c:v>2.34</c:v>
                </c:pt>
              </c:numCache>
            </c:numRef>
          </c:val>
        </c:ser>
        <c:dLbls>
          <c:showLegendKey val="0"/>
          <c:showVal val="0"/>
          <c:showCatName val="0"/>
          <c:showSerName val="0"/>
          <c:showPercent val="0"/>
          <c:showBubbleSize val="0"/>
        </c:dLbls>
        <c:gapWidth val="55"/>
        <c:overlap val="100"/>
        <c:axId val="30597120"/>
        <c:axId val="30598656"/>
      </c:barChart>
      <c:catAx>
        <c:axId val="30597120"/>
        <c:scaling>
          <c:orientation val="maxMin"/>
        </c:scaling>
        <c:delete val="0"/>
        <c:axPos val="l"/>
        <c:majorTickMark val="none"/>
        <c:minorTickMark val="none"/>
        <c:tickLblPos val="low"/>
        <c:spPr>
          <a:ln>
            <a:noFill/>
          </a:ln>
        </c:spPr>
        <c:txPr>
          <a:bodyPr/>
          <a:lstStyle/>
          <a:p>
            <a:pPr>
              <a:defRPr sz="1000">
                <a:solidFill>
                  <a:srgbClr val="444444"/>
                </a:solidFill>
                <a:latin typeface="Calibri" panose="020F0502020204030204" pitchFamily="34" charset="0"/>
                <a:cs typeface="Arial" panose="020B0604020202020204" pitchFamily="34" charset="0"/>
              </a:defRPr>
            </a:pPr>
            <a:endParaRPr lang="fi-FI"/>
          </a:p>
        </c:txPr>
        <c:crossAx val="30598656"/>
        <c:crosses val="autoZero"/>
        <c:auto val="1"/>
        <c:lblAlgn val="ctr"/>
        <c:lblOffset val="100"/>
        <c:tickLblSkip val="1"/>
        <c:noMultiLvlLbl val="0"/>
      </c:catAx>
      <c:valAx>
        <c:axId val="30598656"/>
        <c:scaling>
          <c:orientation val="minMax"/>
          <c:max val="100.01"/>
          <c:min val="0"/>
        </c:scaling>
        <c:delete val="0"/>
        <c:axPos val="t"/>
        <c:majorGridlines>
          <c:spPr>
            <a:ln w="6350">
              <a:solidFill>
                <a:srgbClr val="BCBEC0"/>
              </a:solidFill>
            </a:ln>
          </c:spPr>
        </c:majorGridlines>
        <c:title>
          <c:tx>
            <c:rich>
              <a:bodyPr/>
              <a:lstStyle/>
              <a:p>
                <a:pPr>
                  <a:defRPr sz="1200" b="0">
                    <a:solidFill>
                      <a:srgbClr val="444444"/>
                    </a:solidFill>
                    <a:latin typeface="Calibri" panose="020F0502020204030204" pitchFamily="34" charset="0"/>
                    <a:cs typeface="Arial" panose="020B0604020202020204" pitchFamily="34" charset="0"/>
                  </a:defRPr>
                </a:pPr>
                <a:r>
                  <a:rPr lang="fi-FI" sz="1200" b="0" dirty="0" smtClean="0">
                    <a:solidFill>
                      <a:srgbClr val="444444"/>
                    </a:solidFill>
                    <a:latin typeface="Calibri" panose="020F0502020204030204" pitchFamily="34" charset="0"/>
                    <a:cs typeface="Arial" panose="020B0604020202020204" pitchFamily="34" charset="0"/>
                  </a:rPr>
                  <a:t>%</a:t>
                </a:r>
                <a:endParaRPr lang="fi-FI" sz="1200" b="0" dirty="0">
                  <a:solidFill>
                    <a:srgbClr val="444444"/>
                  </a:solidFill>
                  <a:latin typeface="Calibri" panose="020F0502020204030204" pitchFamily="34" charset="0"/>
                  <a:cs typeface="Arial" panose="020B0604020202020204" pitchFamily="34" charset="0"/>
                </a:endParaRPr>
              </a:p>
            </c:rich>
          </c:tx>
          <c:layout>
            <c:manualLayout>
              <c:xMode val="edge"/>
              <c:yMode val="edge"/>
              <c:x val="0.95021500437445305"/>
              <c:y val="0.94542495278302396"/>
            </c:manualLayout>
          </c:layout>
          <c:overlay val="0"/>
        </c:title>
        <c:numFmt formatCode="General" sourceLinked="0"/>
        <c:majorTickMark val="none"/>
        <c:minorTickMark val="none"/>
        <c:tickLblPos val="high"/>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30597120"/>
        <c:crosses val="autoZero"/>
        <c:crossBetween val="between"/>
        <c:majorUnit val="10"/>
        <c:minorUnit val="1"/>
      </c:valAx>
      <c:spPr>
        <a:ln>
          <a:noFill/>
        </a:ln>
      </c:spPr>
    </c:plotArea>
    <c:legend>
      <c:legendPos val="t"/>
      <c:layout>
        <c:manualLayout>
          <c:xMode val="edge"/>
          <c:yMode val="edge"/>
          <c:x val="0.05"/>
          <c:y val="1.4904447236692001E-2"/>
          <c:w val="0.89999993688163704"/>
          <c:h val="8.8794132185601102E-2"/>
        </c:manualLayout>
      </c:layout>
      <c:overlay val="0"/>
      <c:txPr>
        <a:bodyPr/>
        <a:lstStyle/>
        <a:p>
          <a:pPr>
            <a:defRPr>
              <a:solidFill>
                <a:srgbClr val="444444"/>
              </a:solidFill>
              <a:latin typeface="Calibri" panose="020F0502020204030204" pitchFamily="34" charset="0"/>
              <a:cs typeface="Arial" panose="020B0604020202020204" pitchFamily="34" charset="0"/>
            </a:defRPr>
          </a:pPr>
          <a:endParaRPr lang="fi-FI"/>
        </a:p>
      </c:txPr>
    </c:legend>
    <c:plotVisOnly val="1"/>
    <c:dispBlanksAs val="gap"/>
    <c:showDLblsOverMax val="0"/>
  </c:chart>
  <c:txPr>
    <a:bodyPr/>
    <a:lstStyle/>
    <a:p>
      <a:pPr>
        <a:defRPr sz="1200">
          <a:latin typeface="Calibri" panose="020F0502020204030204" pitchFamily="34" charset="0"/>
        </a:defRPr>
      </a:pPr>
      <a:endParaRPr lang="fi-FI"/>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1366449434302"/>
          <c:y val="0.103670379820151"/>
          <c:w val="0.75819670837738495"/>
          <c:h val="0.83077686627155101"/>
        </c:manualLayout>
      </c:layout>
      <c:barChart>
        <c:barDir val="bar"/>
        <c:grouping val="stacked"/>
        <c:varyColors val="0"/>
        <c:ser>
          <c:idx val="0"/>
          <c:order val="0"/>
          <c:tx>
            <c:strRef>
              <c:f>Taul1!$B$1</c:f>
              <c:strCache>
                <c:ptCount val="1"/>
                <c:pt idx="0">
                  <c:v>1 - 20,5 h</c:v>
                </c:pt>
              </c:strCache>
            </c:strRef>
          </c:tx>
          <c:spPr>
            <a:solidFill>
              <a:srgbClr val="60C400"/>
            </a:solidFill>
            <a:ln>
              <a:noFill/>
            </a:ln>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Taul1!$A$2:$A$16</c:f>
              <c:strCache>
                <c:ptCount val="15"/>
                <c:pt idx="0">
                  <c:v>Kaikki</c:v>
                </c:pt>
                <c:pt idx="1">
                  <c:v>Sukupuoli</c:v>
                </c:pt>
                <c:pt idx="2">
                  <c:v>Mies</c:v>
                </c:pt>
                <c:pt idx="3">
                  <c:v>Nainen</c:v>
                </c:pt>
                <c:pt idx="4">
                  <c:v>Ikäryhmä</c:v>
                </c:pt>
                <c:pt idx="5">
                  <c:v>25-44 vuotta</c:v>
                </c:pt>
                <c:pt idx="6">
                  <c:v>45‒54 vuotta</c:v>
                </c:pt>
                <c:pt idx="7">
                  <c:v>55‒64 vuotta</c:v>
                </c:pt>
                <c:pt idx="8">
                  <c:v>65 vuotta tai yli</c:v>
                </c:pt>
                <c:pt idx="9">
                  <c:v>Yrityksen koko</c:v>
                </c:pt>
                <c:pt idx="10">
                  <c:v>Yksinyrittäjä</c:v>
                </c:pt>
                <c:pt idx="11">
                  <c:v>2-4 henkeä</c:v>
                </c:pt>
                <c:pt idx="12">
                  <c:v>5-9 henkeä</c:v>
                </c:pt>
                <c:pt idx="13">
                  <c:v>10‒19 henkeä</c:v>
                </c:pt>
                <c:pt idx="14">
                  <c:v>20‒50 henkeä</c:v>
                </c:pt>
              </c:strCache>
            </c:strRef>
          </c:cat>
          <c:val>
            <c:numRef>
              <c:f>Taul1!$B$2:$B$16</c:f>
              <c:numCache>
                <c:formatCode>General</c:formatCode>
                <c:ptCount val="15"/>
                <c:pt idx="0" formatCode="0">
                  <c:v>8.5232900000000011</c:v>
                </c:pt>
                <c:pt idx="2" formatCode="0">
                  <c:v>8.9828300000000052</c:v>
                </c:pt>
                <c:pt idx="3" formatCode="0">
                  <c:v>7.1428599999999971</c:v>
                </c:pt>
                <c:pt idx="5" formatCode="0">
                  <c:v>5.4187200000000004</c:v>
                </c:pt>
                <c:pt idx="6" formatCode="0">
                  <c:v>3.9393899999999991</c:v>
                </c:pt>
                <c:pt idx="7" formatCode="0">
                  <c:v>8.9136500000000005</c:v>
                </c:pt>
                <c:pt idx="8" formatCode="0">
                  <c:v>25.641030000000001</c:v>
                </c:pt>
                <c:pt idx="10" formatCode="0">
                  <c:v>16.28570999999998</c:v>
                </c:pt>
                <c:pt idx="11" formatCode="0">
                  <c:v>6.2686599999999997</c:v>
                </c:pt>
                <c:pt idx="12" formatCode="0">
                  <c:v>3.0864199999999991</c:v>
                </c:pt>
                <c:pt idx="13" formatCode="0">
                  <c:v>2.2727300000000001</c:v>
                </c:pt>
              </c:numCache>
            </c:numRef>
          </c:val>
        </c:ser>
        <c:ser>
          <c:idx val="1"/>
          <c:order val="1"/>
          <c:tx>
            <c:strRef>
              <c:f>Taul1!$C$1</c:f>
              <c:strCache>
                <c:ptCount val="1"/>
                <c:pt idx="0">
                  <c:v>21 - 37,5 h</c:v>
                </c:pt>
              </c:strCache>
            </c:strRef>
          </c:tx>
          <c:spPr>
            <a:solidFill>
              <a:srgbClr val="96F000"/>
            </a:solidFill>
            <a:ln>
              <a:noFill/>
            </a:ln>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Taul1!$A$2:$A$16</c:f>
              <c:strCache>
                <c:ptCount val="15"/>
                <c:pt idx="0">
                  <c:v>Kaikki</c:v>
                </c:pt>
                <c:pt idx="1">
                  <c:v>Sukupuoli</c:v>
                </c:pt>
                <c:pt idx="2">
                  <c:v>Mies</c:v>
                </c:pt>
                <c:pt idx="3">
                  <c:v>Nainen</c:v>
                </c:pt>
                <c:pt idx="4">
                  <c:v>Ikäryhmä</c:v>
                </c:pt>
                <c:pt idx="5">
                  <c:v>25-44 vuotta</c:v>
                </c:pt>
                <c:pt idx="6">
                  <c:v>45‒54 vuotta</c:v>
                </c:pt>
                <c:pt idx="7">
                  <c:v>55‒64 vuotta</c:v>
                </c:pt>
                <c:pt idx="8">
                  <c:v>65 vuotta tai yli</c:v>
                </c:pt>
                <c:pt idx="9">
                  <c:v>Yrityksen koko</c:v>
                </c:pt>
                <c:pt idx="10">
                  <c:v>Yksinyrittäjä</c:v>
                </c:pt>
                <c:pt idx="11">
                  <c:v>2-4 henkeä</c:v>
                </c:pt>
                <c:pt idx="12">
                  <c:v>5-9 henkeä</c:v>
                </c:pt>
                <c:pt idx="13">
                  <c:v>10‒19 henkeä</c:v>
                </c:pt>
                <c:pt idx="14">
                  <c:v>20‒50 henkeä</c:v>
                </c:pt>
              </c:strCache>
            </c:strRef>
          </c:cat>
          <c:val>
            <c:numRef>
              <c:f>Taul1!$C$2:$C$16</c:f>
              <c:numCache>
                <c:formatCode>General</c:formatCode>
                <c:ptCount val="15"/>
                <c:pt idx="0" formatCode="0">
                  <c:v>15.06442</c:v>
                </c:pt>
                <c:pt idx="2" formatCode="0">
                  <c:v>12.54954</c:v>
                </c:pt>
                <c:pt idx="3" formatCode="0">
                  <c:v>22.619050000000001</c:v>
                </c:pt>
                <c:pt idx="5" formatCode="0">
                  <c:v>12.807880000000001</c:v>
                </c:pt>
                <c:pt idx="6" formatCode="0">
                  <c:v>11.81818</c:v>
                </c:pt>
                <c:pt idx="7" formatCode="0">
                  <c:v>16.434539999999981</c:v>
                </c:pt>
                <c:pt idx="8" formatCode="0">
                  <c:v>23.931619999999999</c:v>
                </c:pt>
                <c:pt idx="10" formatCode="0">
                  <c:v>21.428570000000001</c:v>
                </c:pt>
                <c:pt idx="11" formatCode="0">
                  <c:v>12.83582</c:v>
                </c:pt>
                <c:pt idx="12" formatCode="0">
                  <c:v>12.34568</c:v>
                </c:pt>
                <c:pt idx="13" formatCode="0">
                  <c:v>11.36364</c:v>
                </c:pt>
                <c:pt idx="14" formatCode="0">
                  <c:v>6.0606099999999996</c:v>
                </c:pt>
              </c:numCache>
            </c:numRef>
          </c:val>
        </c:ser>
        <c:ser>
          <c:idx val="2"/>
          <c:order val="2"/>
          <c:tx>
            <c:strRef>
              <c:f>Taul1!$D$1</c:f>
              <c:strCache>
                <c:ptCount val="1"/>
                <c:pt idx="0">
                  <c:v>38 - 45 h</c:v>
                </c:pt>
              </c:strCache>
            </c:strRef>
          </c:tx>
          <c:spPr>
            <a:solidFill>
              <a:srgbClr val="C2E9FE"/>
            </a:solidFill>
            <a:ln>
              <a:noFill/>
            </a:ln>
          </c:spPr>
          <c:invertIfNegative val="0"/>
          <c:dPt>
            <c:idx val="5"/>
            <c:invertIfNegative val="0"/>
            <c:bubble3D val="0"/>
          </c:dPt>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Taul1!$A$2:$A$16</c:f>
              <c:strCache>
                <c:ptCount val="15"/>
                <c:pt idx="0">
                  <c:v>Kaikki</c:v>
                </c:pt>
                <c:pt idx="1">
                  <c:v>Sukupuoli</c:v>
                </c:pt>
                <c:pt idx="2">
                  <c:v>Mies</c:v>
                </c:pt>
                <c:pt idx="3">
                  <c:v>Nainen</c:v>
                </c:pt>
                <c:pt idx="4">
                  <c:v>Ikäryhmä</c:v>
                </c:pt>
                <c:pt idx="5">
                  <c:v>25-44 vuotta</c:v>
                </c:pt>
                <c:pt idx="6">
                  <c:v>45‒54 vuotta</c:v>
                </c:pt>
                <c:pt idx="7">
                  <c:v>55‒64 vuotta</c:v>
                </c:pt>
                <c:pt idx="8">
                  <c:v>65 vuotta tai yli</c:v>
                </c:pt>
                <c:pt idx="9">
                  <c:v>Yrityksen koko</c:v>
                </c:pt>
                <c:pt idx="10">
                  <c:v>Yksinyrittäjä</c:v>
                </c:pt>
                <c:pt idx="11">
                  <c:v>2-4 henkeä</c:v>
                </c:pt>
                <c:pt idx="12">
                  <c:v>5-9 henkeä</c:v>
                </c:pt>
                <c:pt idx="13">
                  <c:v>10‒19 henkeä</c:v>
                </c:pt>
                <c:pt idx="14">
                  <c:v>20‒50 henkeä</c:v>
                </c:pt>
              </c:strCache>
            </c:strRef>
          </c:cat>
          <c:val>
            <c:numRef>
              <c:f>Taul1!$D$2:$D$16</c:f>
              <c:numCache>
                <c:formatCode>General</c:formatCode>
                <c:ptCount val="15"/>
                <c:pt idx="0" formatCode="0">
                  <c:v>30.921700000000001</c:v>
                </c:pt>
                <c:pt idx="2" formatCode="0">
                  <c:v>30.383089999999999</c:v>
                </c:pt>
                <c:pt idx="3" formatCode="0">
                  <c:v>32.539679999999997</c:v>
                </c:pt>
                <c:pt idx="5" formatCode="0">
                  <c:v>34.975369999999998</c:v>
                </c:pt>
                <c:pt idx="6" formatCode="0">
                  <c:v>32.727269999999997</c:v>
                </c:pt>
                <c:pt idx="7" formatCode="0">
                  <c:v>30.362120000000001</c:v>
                </c:pt>
                <c:pt idx="8" formatCode="0">
                  <c:v>20.512820000000001</c:v>
                </c:pt>
                <c:pt idx="10" formatCode="0">
                  <c:v>30.857140000000001</c:v>
                </c:pt>
                <c:pt idx="11" formatCode="0">
                  <c:v>31.044779999999999</c:v>
                </c:pt>
                <c:pt idx="12" formatCode="0">
                  <c:v>31.481480000000001</c:v>
                </c:pt>
                <c:pt idx="13" formatCode="0">
                  <c:v>27.272729999999971</c:v>
                </c:pt>
                <c:pt idx="14" formatCode="0">
                  <c:v>33.333329999999997</c:v>
                </c:pt>
              </c:numCache>
            </c:numRef>
          </c:val>
        </c:ser>
        <c:ser>
          <c:idx val="3"/>
          <c:order val="3"/>
          <c:tx>
            <c:strRef>
              <c:f>Taul1!$E$1</c:f>
              <c:strCache>
                <c:ptCount val="1"/>
                <c:pt idx="0">
                  <c:v>45,5 - 60 h</c:v>
                </c:pt>
              </c:strCache>
            </c:strRef>
          </c:tx>
          <c:spPr>
            <a:solidFill>
              <a:srgbClr val="F5A2FD"/>
            </a:solidFill>
            <a:ln>
              <a:noFill/>
            </a:ln>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Taul1!$A$2:$A$16</c:f>
              <c:strCache>
                <c:ptCount val="15"/>
                <c:pt idx="0">
                  <c:v>Kaikki</c:v>
                </c:pt>
                <c:pt idx="1">
                  <c:v>Sukupuoli</c:v>
                </c:pt>
                <c:pt idx="2">
                  <c:v>Mies</c:v>
                </c:pt>
                <c:pt idx="3">
                  <c:v>Nainen</c:v>
                </c:pt>
                <c:pt idx="4">
                  <c:v>Ikäryhmä</c:v>
                </c:pt>
                <c:pt idx="5">
                  <c:v>25-44 vuotta</c:v>
                </c:pt>
                <c:pt idx="6">
                  <c:v>45‒54 vuotta</c:v>
                </c:pt>
                <c:pt idx="7">
                  <c:v>55‒64 vuotta</c:v>
                </c:pt>
                <c:pt idx="8">
                  <c:v>65 vuotta tai yli</c:v>
                </c:pt>
                <c:pt idx="9">
                  <c:v>Yrityksen koko</c:v>
                </c:pt>
                <c:pt idx="10">
                  <c:v>Yksinyrittäjä</c:v>
                </c:pt>
                <c:pt idx="11">
                  <c:v>2-4 henkeä</c:v>
                </c:pt>
                <c:pt idx="12">
                  <c:v>5-9 henkeä</c:v>
                </c:pt>
                <c:pt idx="13">
                  <c:v>10‒19 henkeä</c:v>
                </c:pt>
                <c:pt idx="14">
                  <c:v>20‒50 henkeä</c:v>
                </c:pt>
              </c:strCache>
            </c:strRef>
          </c:cat>
          <c:val>
            <c:numRef>
              <c:f>Taul1!$E$2:$E$16</c:f>
              <c:numCache>
                <c:formatCode>General</c:formatCode>
                <c:ptCount val="15"/>
                <c:pt idx="0" formatCode="0">
                  <c:v>38.65213</c:v>
                </c:pt>
                <c:pt idx="2" formatCode="0">
                  <c:v>40.686920000000001</c:v>
                </c:pt>
                <c:pt idx="3" formatCode="0">
                  <c:v>32.539679999999997</c:v>
                </c:pt>
                <c:pt idx="5" formatCode="0">
                  <c:v>37.93103</c:v>
                </c:pt>
                <c:pt idx="6" formatCode="0">
                  <c:v>44.545450000000002</c:v>
                </c:pt>
                <c:pt idx="7" formatCode="0">
                  <c:v>37.047350000000002</c:v>
                </c:pt>
                <c:pt idx="8" formatCode="0">
                  <c:v>28.20513</c:v>
                </c:pt>
                <c:pt idx="10" formatCode="0">
                  <c:v>28.857140000000001</c:v>
                </c:pt>
                <c:pt idx="11" formatCode="0">
                  <c:v>43.582090000000001</c:v>
                </c:pt>
                <c:pt idx="12" formatCode="0">
                  <c:v>43.209880000000013</c:v>
                </c:pt>
                <c:pt idx="13" formatCode="0">
                  <c:v>40.909089999999999</c:v>
                </c:pt>
                <c:pt idx="14" formatCode="0">
                  <c:v>50</c:v>
                </c:pt>
              </c:numCache>
            </c:numRef>
          </c:val>
        </c:ser>
        <c:ser>
          <c:idx val="4"/>
          <c:order val="4"/>
          <c:tx>
            <c:strRef>
              <c:f>Taul1!$F$1</c:f>
              <c:strCache>
                <c:ptCount val="1"/>
                <c:pt idx="0">
                  <c:v>Yli 60 h</c:v>
                </c:pt>
              </c:strCache>
            </c:strRef>
          </c:tx>
          <c:spPr>
            <a:solidFill>
              <a:srgbClr val="D070E1"/>
            </a:solidFill>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Taul1!$A$2:$A$16</c:f>
              <c:strCache>
                <c:ptCount val="15"/>
                <c:pt idx="0">
                  <c:v>Kaikki</c:v>
                </c:pt>
                <c:pt idx="1">
                  <c:v>Sukupuoli</c:v>
                </c:pt>
                <c:pt idx="2">
                  <c:v>Mies</c:v>
                </c:pt>
                <c:pt idx="3">
                  <c:v>Nainen</c:v>
                </c:pt>
                <c:pt idx="4">
                  <c:v>Ikäryhmä</c:v>
                </c:pt>
                <c:pt idx="5">
                  <c:v>25-44 vuotta</c:v>
                </c:pt>
                <c:pt idx="6">
                  <c:v>45‒54 vuotta</c:v>
                </c:pt>
                <c:pt idx="7">
                  <c:v>55‒64 vuotta</c:v>
                </c:pt>
                <c:pt idx="8">
                  <c:v>65 vuotta tai yli</c:v>
                </c:pt>
                <c:pt idx="9">
                  <c:v>Yrityksen koko</c:v>
                </c:pt>
                <c:pt idx="10">
                  <c:v>Yksinyrittäjä</c:v>
                </c:pt>
                <c:pt idx="11">
                  <c:v>2-4 henkeä</c:v>
                </c:pt>
                <c:pt idx="12">
                  <c:v>5-9 henkeä</c:v>
                </c:pt>
                <c:pt idx="13">
                  <c:v>10‒19 henkeä</c:v>
                </c:pt>
                <c:pt idx="14">
                  <c:v>20‒50 henkeä</c:v>
                </c:pt>
              </c:strCache>
            </c:strRef>
          </c:cat>
          <c:val>
            <c:numRef>
              <c:f>Taul1!$F$2:$F$16</c:f>
              <c:numCache>
                <c:formatCode>General</c:formatCode>
                <c:ptCount val="15"/>
                <c:pt idx="0" formatCode="0">
                  <c:v>6.8384499999999999</c:v>
                </c:pt>
                <c:pt idx="2" formatCode="0">
                  <c:v>7.3976199999999972</c:v>
                </c:pt>
                <c:pt idx="3" formatCode="0">
                  <c:v>5.1587299999999976</c:v>
                </c:pt>
                <c:pt idx="5" formatCode="0">
                  <c:v>8.8670000000000027</c:v>
                </c:pt>
                <c:pt idx="6" formatCode="0">
                  <c:v>6.9696999999999996</c:v>
                </c:pt>
                <c:pt idx="7" formatCode="0">
                  <c:v>7.2423400000000004</c:v>
                </c:pt>
                <c:pt idx="8" formatCode="0">
                  <c:v>1.7094</c:v>
                </c:pt>
                <c:pt idx="10" formatCode="0">
                  <c:v>2.571429999999999</c:v>
                </c:pt>
                <c:pt idx="11" formatCode="0">
                  <c:v>6.2686599999999997</c:v>
                </c:pt>
                <c:pt idx="12" formatCode="0">
                  <c:v>9.8765400000000003</c:v>
                </c:pt>
                <c:pt idx="13" formatCode="0">
                  <c:v>18.181819999999991</c:v>
                </c:pt>
                <c:pt idx="14" formatCode="0">
                  <c:v>10.606059999999999</c:v>
                </c:pt>
              </c:numCache>
            </c:numRef>
          </c:val>
        </c:ser>
        <c:ser>
          <c:idx val="6"/>
          <c:order val="5"/>
          <c:tx>
            <c:strRef>
              <c:f>Taul1!$G$1</c:f>
              <c:strCache>
                <c:ptCount val="1"/>
                <c:pt idx="0">
                  <c:v>Keskiarvo (tuntia)</c:v>
                </c:pt>
              </c:strCache>
            </c:strRef>
          </c:tx>
          <c:spPr>
            <a:noFill/>
          </c:spPr>
          <c:invertIfNegative val="0"/>
          <c:dLbls>
            <c:numFmt formatCode="#,##0" sourceLinked="0"/>
            <c:dLblPos val="inBase"/>
            <c:showLegendKey val="0"/>
            <c:showVal val="1"/>
            <c:showCatName val="0"/>
            <c:showSerName val="0"/>
            <c:showPercent val="0"/>
            <c:showBubbleSize val="0"/>
            <c:showLeaderLines val="0"/>
          </c:dLbls>
          <c:cat>
            <c:strRef>
              <c:f>Taul1!$A$2:$A$16</c:f>
              <c:strCache>
                <c:ptCount val="15"/>
                <c:pt idx="0">
                  <c:v>Kaikki</c:v>
                </c:pt>
                <c:pt idx="1">
                  <c:v>Sukupuoli</c:v>
                </c:pt>
                <c:pt idx="2">
                  <c:v>Mies</c:v>
                </c:pt>
                <c:pt idx="3">
                  <c:v>Nainen</c:v>
                </c:pt>
                <c:pt idx="4">
                  <c:v>Ikäryhmä</c:v>
                </c:pt>
                <c:pt idx="5">
                  <c:v>25-44 vuotta</c:v>
                </c:pt>
                <c:pt idx="6">
                  <c:v>45‒54 vuotta</c:v>
                </c:pt>
                <c:pt idx="7">
                  <c:v>55‒64 vuotta</c:v>
                </c:pt>
                <c:pt idx="8">
                  <c:v>65 vuotta tai yli</c:v>
                </c:pt>
                <c:pt idx="9">
                  <c:v>Yrityksen koko</c:v>
                </c:pt>
                <c:pt idx="10">
                  <c:v>Yksinyrittäjä</c:v>
                </c:pt>
                <c:pt idx="11">
                  <c:v>2-4 henkeä</c:v>
                </c:pt>
                <c:pt idx="12">
                  <c:v>5-9 henkeä</c:v>
                </c:pt>
                <c:pt idx="13">
                  <c:v>10‒19 henkeä</c:v>
                </c:pt>
                <c:pt idx="14">
                  <c:v>20‒50 henkeä</c:v>
                </c:pt>
              </c:strCache>
            </c:strRef>
          </c:cat>
          <c:val>
            <c:numRef>
              <c:f>Taul1!$G$2:$G$16</c:f>
              <c:numCache>
                <c:formatCode>General</c:formatCode>
                <c:ptCount val="15"/>
                <c:pt idx="0" formatCode="0.00">
                  <c:v>44.35</c:v>
                </c:pt>
                <c:pt idx="2" formatCode="0.00">
                  <c:v>44.94</c:v>
                </c:pt>
                <c:pt idx="3" formatCode="0.00">
                  <c:v>42.6</c:v>
                </c:pt>
                <c:pt idx="5" formatCode="0.00">
                  <c:v>46.47</c:v>
                </c:pt>
                <c:pt idx="6" formatCode="0.00">
                  <c:v>46.78</c:v>
                </c:pt>
                <c:pt idx="7" formatCode="0.00">
                  <c:v>43.93</c:v>
                </c:pt>
                <c:pt idx="8" formatCode="0.00">
                  <c:v>35.14</c:v>
                </c:pt>
                <c:pt idx="10" formatCode="0.00">
                  <c:v>38.81</c:v>
                </c:pt>
                <c:pt idx="11" formatCode="0.00">
                  <c:v>45.74</c:v>
                </c:pt>
                <c:pt idx="12" formatCode="0.00">
                  <c:v>47.58</c:v>
                </c:pt>
                <c:pt idx="13" formatCode="0.00">
                  <c:v>51.25</c:v>
                </c:pt>
                <c:pt idx="14" formatCode="0.00">
                  <c:v>49.44</c:v>
                </c:pt>
              </c:numCache>
            </c:numRef>
          </c:val>
        </c:ser>
        <c:dLbls>
          <c:showLegendKey val="0"/>
          <c:showVal val="0"/>
          <c:showCatName val="0"/>
          <c:showSerName val="0"/>
          <c:showPercent val="0"/>
          <c:showBubbleSize val="0"/>
        </c:dLbls>
        <c:gapWidth val="55"/>
        <c:overlap val="100"/>
        <c:axId val="30720000"/>
        <c:axId val="30721536"/>
      </c:barChart>
      <c:catAx>
        <c:axId val="30720000"/>
        <c:scaling>
          <c:orientation val="maxMin"/>
        </c:scaling>
        <c:delete val="0"/>
        <c:axPos val="l"/>
        <c:majorTickMark val="none"/>
        <c:minorTickMark val="none"/>
        <c:tickLblPos val="low"/>
        <c:spPr>
          <a:ln>
            <a:noFill/>
          </a:ln>
        </c:spPr>
        <c:txPr>
          <a:bodyPr/>
          <a:lstStyle/>
          <a:p>
            <a:pPr>
              <a:defRPr sz="1200">
                <a:solidFill>
                  <a:srgbClr val="444444"/>
                </a:solidFill>
                <a:latin typeface="Calibri" panose="020F0502020204030204" pitchFamily="34" charset="0"/>
                <a:cs typeface="Arial" panose="020B0604020202020204" pitchFamily="34" charset="0"/>
              </a:defRPr>
            </a:pPr>
            <a:endParaRPr lang="fi-FI"/>
          </a:p>
        </c:txPr>
        <c:crossAx val="30721536"/>
        <c:crosses val="autoZero"/>
        <c:auto val="1"/>
        <c:lblAlgn val="ctr"/>
        <c:lblOffset val="100"/>
        <c:tickLblSkip val="1"/>
        <c:noMultiLvlLbl val="0"/>
      </c:catAx>
      <c:valAx>
        <c:axId val="30721536"/>
        <c:scaling>
          <c:orientation val="minMax"/>
          <c:max val="100.01"/>
          <c:min val="0"/>
        </c:scaling>
        <c:delete val="0"/>
        <c:axPos val="t"/>
        <c:majorGridlines>
          <c:spPr>
            <a:ln w="6350">
              <a:solidFill>
                <a:srgbClr val="BCBEC0"/>
              </a:solidFill>
            </a:ln>
          </c:spPr>
        </c:majorGridlines>
        <c:title>
          <c:tx>
            <c:rich>
              <a:bodyPr/>
              <a:lstStyle/>
              <a:p>
                <a:pPr>
                  <a:defRPr sz="1200" b="0">
                    <a:solidFill>
                      <a:srgbClr val="444444"/>
                    </a:solidFill>
                    <a:latin typeface="Calibri" panose="020F0502020204030204" pitchFamily="34" charset="0"/>
                    <a:cs typeface="Arial" panose="020B0604020202020204" pitchFamily="34" charset="0"/>
                  </a:defRPr>
                </a:pPr>
                <a:r>
                  <a:rPr lang="fi-FI" sz="1200" b="0" dirty="0" smtClean="0">
                    <a:solidFill>
                      <a:srgbClr val="444444"/>
                    </a:solidFill>
                    <a:latin typeface="Calibri" panose="020F0502020204030204" pitchFamily="34" charset="0"/>
                    <a:cs typeface="Arial" panose="020B0604020202020204" pitchFamily="34" charset="0"/>
                  </a:rPr>
                  <a:t>%</a:t>
                </a:r>
                <a:endParaRPr lang="fi-FI" sz="1200" b="0" dirty="0">
                  <a:solidFill>
                    <a:srgbClr val="444444"/>
                  </a:solidFill>
                  <a:latin typeface="Calibri" panose="020F0502020204030204" pitchFamily="34" charset="0"/>
                  <a:cs typeface="Arial" panose="020B0604020202020204" pitchFamily="34" charset="0"/>
                </a:endParaRPr>
              </a:p>
            </c:rich>
          </c:tx>
          <c:layout>
            <c:manualLayout>
              <c:xMode val="edge"/>
              <c:yMode val="edge"/>
              <c:x val="0.95021500437445305"/>
              <c:y val="0.94542495278302396"/>
            </c:manualLayout>
          </c:layout>
          <c:overlay val="0"/>
        </c:title>
        <c:numFmt formatCode="General" sourceLinked="0"/>
        <c:majorTickMark val="none"/>
        <c:minorTickMark val="none"/>
        <c:tickLblPos val="high"/>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30720000"/>
        <c:crosses val="autoZero"/>
        <c:crossBetween val="between"/>
        <c:majorUnit val="10"/>
        <c:minorUnit val="1"/>
      </c:valAx>
      <c:spPr>
        <a:ln>
          <a:noFill/>
        </a:ln>
      </c:spPr>
    </c:plotArea>
    <c:legend>
      <c:legendPos val="t"/>
      <c:layout>
        <c:manualLayout>
          <c:xMode val="edge"/>
          <c:yMode val="edge"/>
          <c:x val="0.05"/>
          <c:y val="1.4904447236692001E-2"/>
          <c:w val="0.94809612926640696"/>
          <c:h val="8.8794132185601102E-2"/>
        </c:manualLayout>
      </c:layout>
      <c:overlay val="0"/>
      <c:txPr>
        <a:bodyPr/>
        <a:lstStyle/>
        <a:p>
          <a:pPr>
            <a:defRPr>
              <a:solidFill>
                <a:srgbClr val="444444"/>
              </a:solidFill>
              <a:latin typeface="Calibri" panose="020F0502020204030204" pitchFamily="34" charset="0"/>
              <a:cs typeface="Arial" panose="020B0604020202020204" pitchFamily="34" charset="0"/>
            </a:defRPr>
          </a:pPr>
          <a:endParaRPr lang="fi-FI"/>
        </a:p>
      </c:txPr>
    </c:legend>
    <c:plotVisOnly val="1"/>
    <c:dispBlanksAs val="gap"/>
    <c:showDLblsOverMax val="0"/>
  </c:chart>
  <c:txPr>
    <a:bodyPr/>
    <a:lstStyle/>
    <a:p>
      <a:pPr>
        <a:defRPr sz="1200">
          <a:latin typeface="Calibri" panose="020F0502020204030204" pitchFamily="34" charset="0"/>
        </a:defRPr>
      </a:pPr>
      <a:endParaRPr lang="fi-FI"/>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7063489508268999"/>
          <c:y val="1.24203726972433E-2"/>
          <c:w val="0.58614292288724501"/>
          <c:h val="0.92020426193132199"/>
        </c:manualLayout>
      </c:layout>
      <c:barChart>
        <c:barDir val="bar"/>
        <c:grouping val="clustered"/>
        <c:varyColors val="0"/>
        <c:ser>
          <c:idx val="0"/>
          <c:order val="0"/>
          <c:tx>
            <c:strRef>
              <c:f>Taul1!$B$1</c:f>
              <c:strCache>
                <c:ptCount val="1"/>
                <c:pt idx="0">
                  <c:v>Kaikki</c:v>
                </c:pt>
              </c:strCache>
            </c:strRef>
          </c:tx>
          <c:spPr>
            <a:solidFill>
              <a:srgbClr val="96F000"/>
            </a:solidFill>
          </c:spPr>
          <c:invertIfNegative val="0"/>
          <c:dLbls>
            <c:numFmt formatCode="#,##0" sourceLinked="0"/>
            <c:txPr>
              <a:bodyPr/>
              <a:lstStyle/>
              <a:p>
                <a:pPr>
                  <a:defRPr sz="1200" b="0">
                    <a:solidFill>
                      <a:srgbClr val="444444"/>
                    </a:solidFill>
                    <a:latin typeface="Calibri" panose="020F0502020204030204" pitchFamily="34" charset="0"/>
                    <a:cs typeface="Arial" panose="020B0604020202020204" pitchFamily="34" charset="0"/>
                  </a:defRPr>
                </a:pPr>
                <a:endParaRPr lang="fi-FI"/>
              </a:p>
            </c:txPr>
            <c:dLblPos val="outEnd"/>
            <c:showLegendKey val="0"/>
            <c:showVal val="1"/>
            <c:showCatName val="0"/>
            <c:showSerName val="0"/>
            <c:showPercent val="0"/>
            <c:showBubbleSize val="0"/>
            <c:showLeaderLines val="0"/>
          </c:dLbls>
          <c:cat>
            <c:strRef>
              <c:f>Taul1!$A$2:$A$8</c:f>
              <c:strCache>
                <c:ptCount val="7"/>
                <c:pt idx="0">
                  <c:v>omalla työpaikalla</c:v>
                </c:pt>
                <c:pt idx="1">
                  <c:v>kotona</c:v>
                </c:pt>
                <c:pt idx="2">
                  <c:v>asiakkaan luona</c:v>
                </c:pt>
                <c:pt idx="3">
                  <c:v>omassa autossa (esim. puhelimessa)</c:v>
                </c:pt>
                <c:pt idx="4">
                  <c:v>julkisessa liikennevälineessä (bussi, juna, lentokone)</c:v>
                </c:pt>
                <c:pt idx="5">
                  <c:v>julkisella paikalla (esim. kahvila tai kirjasto)</c:v>
                </c:pt>
                <c:pt idx="6">
                  <c:v>muualla</c:v>
                </c:pt>
              </c:strCache>
            </c:strRef>
          </c:cat>
          <c:val>
            <c:numRef>
              <c:f>Taul1!$B$2:$B$8</c:f>
              <c:numCache>
                <c:formatCode>0</c:formatCode>
                <c:ptCount val="7"/>
                <c:pt idx="0">
                  <c:v>89.692769999999982</c:v>
                </c:pt>
                <c:pt idx="1">
                  <c:v>76.313180000000003</c:v>
                </c:pt>
                <c:pt idx="2">
                  <c:v>44.400399999999998</c:v>
                </c:pt>
                <c:pt idx="3">
                  <c:v>43.111989999999999</c:v>
                </c:pt>
                <c:pt idx="4">
                  <c:v>15.956390000000001</c:v>
                </c:pt>
                <c:pt idx="5">
                  <c:v>13.08226</c:v>
                </c:pt>
                <c:pt idx="6">
                  <c:v>5.4509400000000001</c:v>
                </c:pt>
              </c:numCache>
            </c:numRef>
          </c:val>
        </c:ser>
        <c:dLbls>
          <c:showLegendKey val="0"/>
          <c:showVal val="0"/>
          <c:showCatName val="0"/>
          <c:showSerName val="0"/>
          <c:showPercent val="0"/>
          <c:showBubbleSize val="0"/>
        </c:dLbls>
        <c:gapWidth val="55"/>
        <c:axId val="30643712"/>
        <c:axId val="30645248"/>
      </c:barChart>
      <c:catAx>
        <c:axId val="30643712"/>
        <c:scaling>
          <c:orientation val="maxMin"/>
        </c:scaling>
        <c:delete val="0"/>
        <c:axPos val="l"/>
        <c:majorTickMark val="none"/>
        <c:minorTickMark val="none"/>
        <c:tickLblPos val="low"/>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30645248"/>
        <c:crosses val="autoZero"/>
        <c:auto val="1"/>
        <c:lblAlgn val="ctr"/>
        <c:lblOffset val="100"/>
        <c:tickLblSkip val="1"/>
        <c:noMultiLvlLbl val="0"/>
      </c:catAx>
      <c:valAx>
        <c:axId val="30645248"/>
        <c:scaling>
          <c:orientation val="minMax"/>
          <c:max val="100"/>
          <c:min val="0"/>
        </c:scaling>
        <c:delete val="0"/>
        <c:axPos val="t"/>
        <c:majorGridlines>
          <c:spPr>
            <a:ln w="6350">
              <a:solidFill>
                <a:srgbClr val="BCBEC0"/>
              </a:solidFill>
            </a:ln>
          </c:spPr>
        </c:majorGridlines>
        <c:title>
          <c:tx>
            <c:rich>
              <a:bodyPr/>
              <a:lstStyle/>
              <a:p>
                <a:pPr>
                  <a:defRPr b="0">
                    <a:solidFill>
                      <a:srgbClr val="444444"/>
                    </a:solidFill>
                    <a:latin typeface="Calibri" panose="020F0502020204030204" pitchFamily="34" charset="0"/>
                    <a:cs typeface="Arial" panose="020B0604020202020204" pitchFamily="34" charset="0"/>
                  </a:defRPr>
                </a:pPr>
                <a:r>
                  <a:rPr lang="fi-FI" b="0" dirty="0" smtClean="0">
                    <a:solidFill>
                      <a:srgbClr val="444444"/>
                    </a:solidFill>
                    <a:latin typeface="Calibri" panose="020F0502020204030204" pitchFamily="34" charset="0"/>
                    <a:cs typeface="Arial" panose="020B0604020202020204" pitchFamily="34" charset="0"/>
                  </a:rPr>
                  <a:t>%</a:t>
                </a:r>
                <a:endParaRPr lang="fi-FI" b="0" dirty="0">
                  <a:solidFill>
                    <a:srgbClr val="444444"/>
                  </a:solidFill>
                  <a:latin typeface="Calibri" panose="020F0502020204030204" pitchFamily="34" charset="0"/>
                  <a:cs typeface="Arial" panose="020B0604020202020204" pitchFamily="34" charset="0"/>
                </a:endParaRPr>
              </a:p>
            </c:rich>
          </c:tx>
          <c:layout>
            <c:manualLayout>
              <c:xMode val="edge"/>
              <c:yMode val="edge"/>
              <c:x val="0.97637401574803095"/>
              <c:y val="0.945403136333406"/>
            </c:manualLayout>
          </c:layout>
          <c:overlay val="0"/>
        </c:title>
        <c:numFmt formatCode="General" sourceLinked="0"/>
        <c:majorTickMark val="none"/>
        <c:minorTickMark val="none"/>
        <c:tickLblPos val="high"/>
        <c:spPr>
          <a:ln>
            <a:noFill/>
          </a:ln>
        </c:spPr>
        <c:txPr>
          <a:bodyPr rot="0" vert="horz" anchor="ctr" anchorCtr="1"/>
          <a:lstStyle/>
          <a:p>
            <a:pPr>
              <a:defRPr>
                <a:solidFill>
                  <a:srgbClr val="444444"/>
                </a:solidFill>
                <a:latin typeface="Calibri" panose="020F0502020204030204" pitchFamily="34" charset="0"/>
                <a:cs typeface="Arial" panose="020B0604020202020204" pitchFamily="34" charset="0"/>
              </a:defRPr>
            </a:pPr>
            <a:endParaRPr lang="fi-FI"/>
          </a:p>
        </c:txPr>
        <c:crossAx val="30643712"/>
        <c:crosses val="autoZero"/>
        <c:crossBetween val="between"/>
        <c:majorUnit val="10"/>
        <c:minorUnit val="1"/>
      </c:valAx>
      <c:spPr>
        <a:ln w="6350">
          <a:noFill/>
        </a:ln>
      </c:spPr>
    </c:plotArea>
    <c:plotVisOnly val="1"/>
    <c:dispBlanksAs val="gap"/>
    <c:showDLblsOverMax val="0"/>
  </c:chart>
  <c:spPr>
    <a:ln>
      <a:noFill/>
    </a:ln>
  </c:spPr>
  <c:txPr>
    <a:bodyPr/>
    <a:lstStyle/>
    <a:p>
      <a:pPr>
        <a:defRPr sz="1200">
          <a:latin typeface="Calibri" panose="020F0502020204030204" pitchFamily="34" charset="0"/>
        </a:defRPr>
      </a:pPr>
      <a:endParaRPr lang="fi-FI"/>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2596456692913406E-2"/>
          <c:y val="2.82795823295128E-2"/>
          <c:w val="0.89651757057421899"/>
          <c:h val="0.58218884655905001"/>
        </c:manualLayout>
      </c:layout>
      <c:lineChart>
        <c:grouping val="standard"/>
        <c:varyColors val="0"/>
        <c:ser>
          <c:idx val="0"/>
          <c:order val="0"/>
          <c:tx>
            <c:strRef>
              <c:f>Taul1!$B$1</c:f>
              <c:strCache>
                <c:ptCount val="1"/>
                <c:pt idx="0">
                  <c:v>25-44 vuotta</c:v>
                </c:pt>
              </c:strCache>
            </c:strRef>
          </c:tx>
          <c:spPr>
            <a:ln>
              <a:solidFill>
                <a:srgbClr val="EB599E"/>
              </a:solidFill>
            </a:ln>
          </c:spPr>
          <c:marker>
            <c:symbol val="none"/>
          </c:marker>
          <c:cat>
            <c:strRef>
              <c:f>Taul1!$A$2:$A$8</c:f>
              <c:strCache>
                <c:ptCount val="7"/>
                <c:pt idx="0">
                  <c:v>omalla työpaikalla</c:v>
                </c:pt>
                <c:pt idx="1">
                  <c:v>kotona</c:v>
                </c:pt>
                <c:pt idx="2">
                  <c:v>asiakkaan luona</c:v>
                </c:pt>
                <c:pt idx="3">
                  <c:v>omassa autossa (esim. puhelimessa)</c:v>
                </c:pt>
                <c:pt idx="4">
                  <c:v>julkisessa liikennevälineessä (bussi, juna, lentokone)</c:v>
                </c:pt>
                <c:pt idx="5">
                  <c:v>julkisella paikalla (esim. kahvila tai kirjasto)</c:v>
                </c:pt>
                <c:pt idx="6">
                  <c:v>muualla</c:v>
                </c:pt>
              </c:strCache>
            </c:strRef>
          </c:cat>
          <c:val>
            <c:numRef>
              <c:f>Taul1!$B$2:$B$8</c:f>
              <c:numCache>
                <c:formatCode>0</c:formatCode>
                <c:ptCount val="7"/>
                <c:pt idx="0">
                  <c:v>86.206900000000005</c:v>
                </c:pt>
                <c:pt idx="1">
                  <c:v>81.280789999999982</c:v>
                </c:pt>
                <c:pt idx="2">
                  <c:v>53.201970000000003</c:v>
                </c:pt>
                <c:pt idx="3">
                  <c:v>49.26108</c:v>
                </c:pt>
                <c:pt idx="4">
                  <c:v>20.68966</c:v>
                </c:pt>
                <c:pt idx="5">
                  <c:v>16.74877</c:v>
                </c:pt>
                <c:pt idx="6">
                  <c:v>3.94089</c:v>
                </c:pt>
              </c:numCache>
            </c:numRef>
          </c:val>
          <c:smooth val="0"/>
        </c:ser>
        <c:ser>
          <c:idx val="1"/>
          <c:order val="1"/>
          <c:tx>
            <c:strRef>
              <c:f>Taul1!$C$1</c:f>
              <c:strCache>
                <c:ptCount val="1"/>
                <c:pt idx="0">
                  <c:v>45‒54 vuotta</c:v>
                </c:pt>
              </c:strCache>
            </c:strRef>
          </c:tx>
          <c:spPr>
            <a:ln>
              <a:solidFill>
                <a:srgbClr val="D070E1"/>
              </a:solidFill>
            </a:ln>
          </c:spPr>
          <c:marker>
            <c:symbol val="none"/>
          </c:marker>
          <c:cat>
            <c:strRef>
              <c:f>Taul1!$A$2:$A$8</c:f>
              <c:strCache>
                <c:ptCount val="7"/>
                <c:pt idx="0">
                  <c:v>omalla työpaikalla</c:v>
                </c:pt>
                <c:pt idx="1">
                  <c:v>kotona</c:v>
                </c:pt>
                <c:pt idx="2">
                  <c:v>asiakkaan luona</c:v>
                </c:pt>
                <c:pt idx="3">
                  <c:v>omassa autossa (esim. puhelimessa)</c:v>
                </c:pt>
                <c:pt idx="4">
                  <c:v>julkisessa liikennevälineessä (bussi, juna, lentokone)</c:v>
                </c:pt>
                <c:pt idx="5">
                  <c:v>julkisella paikalla (esim. kahvila tai kirjasto)</c:v>
                </c:pt>
                <c:pt idx="6">
                  <c:v>muualla</c:v>
                </c:pt>
              </c:strCache>
            </c:strRef>
          </c:cat>
          <c:val>
            <c:numRef>
              <c:f>Taul1!$C$2:$C$8</c:f>
              <c:numCache>
                <c:formatCode>0</c:formatCode>
                <c:ptCount val="7"/>
                <c:pt idx="0">
                  <c:v>90.606059999999999</c:v>
                </c:pt>
                <c:pt idx="1">
                  <c:v>78.787880000000001</c:v>
                </c:pt>
                <c:pt idx="2">
                  <c:v>50</c:v>
                </c:pt>
                <c:pt idx="3">
                  <c:v>46.969700000000003</c:v>
                </c:pt>
                <c:pt idx="4">
                  <c:v>20</c:v>
                </c:pt>
                <c:pt idx="5">
                  <c:v>16.66667</c:v>
                </c:pt>
                <c:pt idx="6">
                  <c:v>5.4545499999999976</c:v>
                </c:pt>
              </c:numCache>
            </c:numRef>
          </c:val>
          <c:smooth val="0"/>
        </c:ser>
        <c:ser>
          <c:idx val="2"/>
          <c:order val="2"/>
          <c:tx>
            <c:strRef>
              <c:f>Taul1!$D$1</c:f>
              <c:strCache>
                <c:ptCount val="1"/>
                <c:pt idx="0">
                  <c:v>55‒64 vuotta</c:v>
                </c:pt>
              </c:strCache>
            </c:strRef>
          </c:tx>
          <c:spPr>
            <a:ln>
              <a:solidFill>
                <a:srgbClr val="6DC0FF"/>
              </a:solidFill>
            </a:ln>
          </c:spPr>
          <c:marker>
            <c:symbol val="none"/>
          </c:marker>
          <c:cat>
            <c:strRef>
              <c:f>Taul1!$A$2:$A$8</c:f>
              <c:strCache>
                <c:ptCount val="7"/>
                <c:pt idx="0">
                  <c:v>omalla työpaikalla</c:v>
                </c:pt>
                <c:pt idx="1">
                  <c:v>kotona</c:v>
                </c:pt>
                <c:pt idx="2">
                  <c:v>asiakkaan luona</c:v>
                </c:pt>
                <c:pt idx="3">
                  <c:v>omassa autossa (esim. puhelimessa)</c:v>
                </c:pt>
                <c:pt idx="4">
                  <c:v>julkisessa liikennevälineessä (bussi, juna, lentokone)</c:v>
                </c:pt>
                <c:pt idx="5">
                  <c:v>julkisella paikalla (esim. kahvila tai kirjasto)</c:v>
                </c:pt>
                <c:pt idx="6">
                  <c:v>muualla</c:v>
                </c:pt>
              </c:strCache>
            </c:strRef>
          </c:cat>
          <c:val>
            <c:numRef>
              <c:f>Taul1!$D$2:$D$8</c:f>
              <c:numCache>
                <c:formatCode>0</c:formatCode>
                <c:ptCount val="7"/>
                <c:pt idx="0">
                  <c:v>92.757660000000001</c:v>
                </c:pt>
                <c:pt idx="1">
                  <c:v>72.980500000000006</c:v>
                </c:pt>
                <c:pt idx="2">
                  <c:v>37.604460000000003</c:v>
                </c:pt>
                <c:pt idx="3">
                  <c:v>39.554319999999997</c:v>
                </c:pt>
                <c:pt idx="4">
                  <c:v>13.370469999999999</c:v>
                </c:pt>
                <c:pt idx="5">
                  <c:v>11.142060000000001</c:v>
                </c:pt>
                <c:pt idx="6">
                  <c:v>6.4066900000000002</c:v>
                </c:pt>
              </c:numCache>
            </c:numRef>
          </c:val>
          <c:smooth val="0"/>
        </c:ser>
        <c:ser>
          <c:idx val="3"/>
          <c:order val="3"/>
          <c:tx>
            <c:strRef>
              <c:f>Taul1!$E$1</c:f>
              <c:strCache>
                <c:ptCount val="1"/>
                <c:pt idx="0">
                  <c:v>65 vuotta tai yli</c:v>
                </c:pt>
              </c:strCache>
            </c:strRef>
          </c:tx>
          <c:spPr>
            <a:ln>
              <a:solidFill>
                <a:srgbClr val="5DC400"/>
              </a:solidFill>
            </a:ln>
          </c:spPr>
          <c:marker>
            <c:symbol val="none"/>
          </c:marker>
          <c:cat>
            <c:strRef>
              <c:f>Taul1!$A$2:$A$8</c:f>
              <c:strCache>
                <c:ptCount val="7"/>
                <c:pt idx="0">
                  <c:v>omalla työpaikalla</c:v>
                </c:pt>
                <c:pt idx="1">
                  <c:v>kotona</c:v>
                </c:pt>
                <c:pt idx="2">
                  <c:v>asiakkaan luona</c:v>
                </c:pt>
                <c:pt idx="3">
                  <c:v>omassa autossa (esim. puhelimessa)</c:v>
                </c:pt>
                <c:pt idx="4">
                  <c:v>julkisessa liikennevälineessä (bussi, juna, lentokone)</c:v>
                </c:pt>
                <c:pt idx="5">
                  <c:v>julkisella paikalla (esim. kahvila tai kirjasto)</c:v>
                </c:pt>
                <c:pt idx="6">
                  <c:v>muualla</c:v>
                </c:pt>
              </c:strCache>
            </c:strRef>
          </c:cat>
          <c:val>
            <c:numRef>
              <c:f>Taul1!$E$2:$E$8</c:f>
              <c:numCache>
                <c:formatCode>0</c:formatCode>
                <c:ptCount val="7"/>
                <c:pt idx="0">
                  <c:v>83.760679999999994</c:v>
                </c:pt>
                <c:pt idx="1">
                  <c:v>70.940169999999995</c:v>
                </c:pt>
                <c:pt idx="2">
                  <c:v>34.188029999999998</c:v>
                </c:pt>
                <c:pt idx="3">
                  <c:v>32.478630000000003</c:v>
                </c:pt>
                <c:pt idx="4">
                  <c:v>4.2735000000000003</c:v>
                </c:pt>
                <c:pt idx="5">
                  <c:v>2.5640999999999998</c:v>
                </c:pt>
                <c:pt idx="6">
                  <c:v>5.1282099999999966</c:v>
                </c:pt>
              </c:numCache>
            </c:numRef>
          </c:val>
          <c:smooth val="0"/>
        </c:ser>
        <c:dLbls>
          <c:showLegendKey val="0"/>
          <c:showVal val="0"/>
          <c:showCatName val="0"/>
          <c:showSerName val="0"/>
          <c:showPercent val="0"/>
          <c:showBubbleSize val="0"/>
        </c:dLbls>
        <c:marker val="1"/>
        <c:smooth val="0"/>
        <c:axId val="30950144"/>
        <c:axId val="30951680"/>
      </c:lineChart>
      <c:catAx>
        <c:axId val="30950144"/>
        <c:scaling>
          <c:orientation val="minMax"/>
        </c:scaling>
        <c:delete val="0"/>
        <c:axPos val="b"/>
        <c:majorTickMark val="none"/>
        <c:minorTickMark val="none"/>
        <c:tickLblPos val="nextTo"/>
        <c:spPr>
          <a:ln>
            <a:noFill/>
          </a:ln>
        </c:spPr>
        <c:txPr>
          <a:bodyPr rot="-5400000" vert="horz"/>
          <a:lstStyle/>
          <a:p>
            <a:pPr>
              <a:defRPr>
                <a:solidFill>
                  <a:srgbClr val="444444"/>
                </a:solidFill>
                <a:latin typeface="Calibri" panose="020F0502020204030204" pitchFamily="34" charset="0"/>
                <a:cs typeface="Arial" panose="020B0604020202020204" pitchFamily="34" charset="0"/>
              </a:defRPr>
            </a:pPr>
            <a:endParaRPr lang="fi-FI"/>
          </a:p>
        </c:txPr>
        <c:crossAx val="30951680"/>
        <c:crosses val="autoZero"/>
        <c:auto val="1"/>
        <c:lblAlgn val="ctr"/>
        <c:lblOffset val="100"/>
        <c:noMultiLvlLbl val="0"/>
      </c:catAx>
      <c:valAx>
        <c:axId val="30951680"/>
        <c:scaling>
          <c:orientation val="minMax"/>
          <c:max val="100"/>
          <c:min val="0"/>
        </c:scaling>
        <c:delete val="0"/>
        <c:axPos val="l"/>
        <c:majorGridlines>
          <c:spPr>
            <a:ln w="6350">
              <a:solidFill>
                <a:srgbClr val="BCBEC0"/>
              </a:solidFill>
            </a:ln>
          </c:spPr>
        </c:majorGridlines>
        <c:title>
          <c:tx>
            <c:rich>
              <a:bodyPr rot="0" vert="horz"/>
              <a:lstStyle/>
              <a:p>
                <a:pPr>
                  <a:defRPr b="0">
                    <a:solidFill>
                      <a:srgbClr val="444444"/>
                    </a:solidFill>
                    <a:latin typeface="Calibri" panose="020F0502020204030204" pitchFamily="34" charset="0"/>
                    <a:cs typeface="Arial" panose="020B0604020202020204" pitchFamily="34" charset="0"/>
                  </a:defRPr>
                </a:pPr>
                <a:r>
                  <a:rPr lang="fi-FI" b="0" dirty="0" smtClean="0">
                    <a:solidFill>
                      <a:srgbClr val="444444"/>
                    </a:solidFill>
                    <a:latin typeface="Calibri" panose="020F0502020204030204" pitchFamily="34" charset="0"/>
                    <a:cs typeface="Arial" panose="020B0604020202020204" pitchFamily="34" charset="0"/>
                  </a:rPr>
                  <a:t>%</a:t>
                </a:r>
                <a:endParaRPr lang="fi-FI" b="0" dirty="0">
                  <a:solidFill>
                    <a:srgbClr val="444444"/>
                  </a:solidFill>
                  <a:latin typeface="Calibri" panose="020F0502020204030204" pitchFamily="34" charset="0"/>
                  <a:cs typeface="Arial" panose="020B0604020202020204" pitchFamily="34" charset="0"/>
                </a:endParaRPr>
              </a:p>
            </c:rich>
          </c:tx>
          <c:layout>
            <c:manualLayout>
              <c:xMode val="edge"/>
              <c:yMode val="edge"/>
              <c:x val="1.3740157480315099E-3"/>
              <c:y val="7.4021455759101405E-4"/>
            </c:manualLayout>
          </c:layout>
          <c:overlay val="0"/>
        </c:title>
        <c:numFmt formatCode="General" sourceLinked="0"/>
        <c:majorTickMark val="none"/>
        <c:minorTickMark val="none"/>
        <c:tickLblPos val="low"/>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30950144"/>
        <c:crosses val="autoZero"/>
        <c:crossBetween val="between"/>
        <c:majorUnit val="10"/>
        <c:minorUnit val="1"/>
      </c:valAx>
      <c:spPr>
        <a:ln w="6350">
          <a:noFill/>
        </a:ln>
      </c:spPr>
    </c:plotArea>
    <c:legend>
      <c:legendPos val="r"/>
      <c:layout>
        <c:manualLayout>
          <c:xMode val="edge"/>
          <c:yMode val="edge"/>
          <c:x val="0.67650879712180301"/>
          <c:y val="5.4236140583885498E-2"/>
          <c:w val="0.191767976898679"/>
          <c:h val="0.26129149835978799"/>
        </c:manualLayout>
      </c:layout>
      <c:overlay val="0"/>
      <c:spPr>
        <a:solidFill>
          <a:schemeClr val="bg1"/>
        </a:solidFill>
      </c:spPr>
      <c:txPr>
        <a:bodyPr/>
        <a:lstStyle/>
        <a:p>
          <a:pPr>
            <a:defRPr sz="1100">
              <a:solidFill>
                <a:srgbClr val="444444"/>
              </a:solidFill>
            </a:defRPr>
          </a:pPr>
          <a:endParaRPr lang="fi-FI"/>
        </a:p>
      </c:txPr>
    </c:legend>
    <c:plotVisOnly val="1"/>
    <c:dispBlanksAs val="gap"/>
    <c:showDLblsOverMax val="0"/>
  </c:chart>
  <c:txPr>
    <a:bodyPr/>
    <a:lstStyle/>
    <a:p>
      <a:pPr>
        <a:defRPr sz="1200">
          <a:latin typeface="Calibri" panose="020F0502020204030204" pitchFamily="34" charset="0"/>
        </a:defRPr>
      </a:pPr>
      <a:endParaRPr lang="fi-FI"/>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2596456692913406E-2"/>
          <c:y val="2.82795823295128E-2"/>
          <c:w val="0.89651757057421899"/>
          <c:h val="0.58218884655905001"/>
        </c:manualLayout>
      </c:layout>
      <c:lineChart>
        <c:grouping val="standard"/>
        <c:varyColors val="0"/>
        <c:ser>
          <c:idx val="0"/>
          <c:order val="0"/>
          <c:tx>
            <c:strRef>
              <c:f>Taul1!$B$1</c:f>
              <c:strCache>
                <c:ptCount val="1"/>
                <c:pt idx="0">
                  <c:v>Kasvaa huomattavasti/kasvaa jonkin verran</c:v>
                </c:pt>
              </c:strCache>
            </c:strRef>
          </c:tx>
          <c:spPr>
            <a:ln>
              <a:solidFill>
                <a:srgbClr val="5DC400"/>
              </a:solidFill>
            </a:ln>
          </c:spPr>
          <c:marker>
            <c:symbol val="none"/>
          </c:marker>
          <c:cat>
            <c:strRef>
              <c:f>Taul1!$A$2:$A$8</c:f>
              <c:strCache>
                <c:ptCount val="7"/>
                <c:pt idx="0">
                  <c:v>omalla työpaikalla</c:v>
                </c:pt>
                <c:pt idx="1">
                  <c:v>kotona</c:v>
                </c:pt>
                <c:pt idx="2">
                  <c:v>asiakkaan luona</c:v>
                </c:pt>
                <c:pt idx="3">
                  <c:v>omassa autossa (esim. puhelimessa)</c:v>
                </c:pt>
                <c:pt idx="4">
                  <c:v>julkisessa liikennevälineessä (bussi, juna, lentokone)</c:v>
                </c:pt>
                <c:pt idx="5">
                  <c:v>julkisella paikalla (esim. kahvila tai kirjasto)</c:v>
                </c:pt>
                <c:pt idx="6">
                  <c:v>muualla</c:v>
                </c:pt>
              </c:strCache>
            </c:strRef>
          </c:cat>
          <c:val>
            <c:numRef>
              <c:f>Taul1!$B$2:$B$8</c:f>
              <c:numCache>
                <c:formatCode>0</c:formatCode>
                <c:ptCount val="7"/>
                <c:pt idx="0">
                  <c:v>93.525179999999978</c:v>
                </c:pt>
                <c:pt idx="1">
                  <c:v>80.575539999999975</c:v>
                </c:pt>
                <c:pt idx="2">
                  <c:v>49.160670000000003</c:v>
                </c:pt>
                <c:pt idx="3">
                  <c:v>47.482010000000002</c:v>
                </c:pt>
                <c:pt idx="4">
                  <c:v>20.6235</c:v>
                </c:pt>
                <c:pt idx="5">
                  <c:v>17.745799999999971</c:v>
                </c:pt>
                <c:pt idx="6">
                  <c:v>5.9951999999999996</c:v>
                </c:pt>
              </c:numCache>
            </c:numRef>
          </c:val>
          <c:smooth val="0"/>
        </c:ser>
        <c:ser>
          <c:idx val="1"/>
          <c:order val="1"/>
          <c:tx>
            <c:strRef>
              <c:f>Taul1!$C$1</c:f>
              <c:strCache>
                <c:ptCount val="1"/>
                <c:pt idx="0">
                  <c:v>Pysyy ennallaan</c:v>
                </c:pt>
              </c:strCache>
            </c:strRef>
          </c:tx>
          <c:spPr>
            <a:ln>
              <a:solidFill>
                <a:srgbClr val="6DC0FF"/>
              </a:solidFill>
            </a:ln>
          </c:spPr>
          <c:marker>
            <c:symbol val="none"/>
          </c:marker>
          <c:cat>
            <c:strRef>
              <c:f>Taul1!$A$2:$A$8</c:f>
              <c:strCache>
                <c:ptCount val="7"/>
                <c:pt idx="0">
                  <c:v>omalla työpaikalla</c:v>
                </c:pt>
                <c:pt idx="1">
                  <c:v>kotona</c:v>
                </c:pt>
                <c:pt idx="2">
                  <c:v>asiakkaan luona</c:v>
                </c:pt>
                <c:pt idx="3">
                  <c:v>omassa autossa (esim. puhelimessa)</c:v>
                </c:pt>
                <c:pt idx="4">
                  <c:v>julkisessa liikennevälineessä (bussi, juna, lentokone)</c:v>
                </c:pt>
                <c:pt idx="5">
                  <c:v>julkisella paikalla (esim. kahvila tai kirjasto)</c:v>
                </c:pt>
                <c:pt idx="6">
                  <c:v>muualla</c:v>
                </c:pt>
              </c:strCache>
            </c:strRef>
          </c:cat>
          <c:val>
            <c:numRef>
              <c:f>Taul1!$C$2:$C$8</c:f>
              <c:numCache>
                <c:formatCode>0</c:formatCode>
                <c:ptCount val="7"/>
                <c:pt idx="0">
                  <c:v>87.596900000000005</c:v>
                </c:pt>
                <c:pt idx="1">
                  <c:v>73.126609999999999</c:v>
                </c:pt>
                <c:pt idx="2">
                  <c:v>42.118860000000012</c:v>
                </c:pt>
                <c:pt idx="3">
                  <c:v>41.860469999999999</c:v>
                </c:pt>
                <c:pt idx="4">
                  <c:v>11.8863</c:v>
                </c:pt>
                <c:pt idx="5">
                  <c:v>10.33592</c:v>
                </c:pt>
                <c:pt idx="6">
                  <c:v>5.6847499999999966</c:v>
                </c:pt>
              </c:numCache>
            </c:numRef>
          </c:val>
          <c:smooth val="0"/>
        </c:ser>
        <c:ser>
          <c:idx val="2"/>
          <c:order val="2"/>
          <c:tx>
            <c:strRef>
              <c:f>Taul1!$D$1</c:f>
              <c:strCache>
                <c:ptCount val="1"/>
                <c:pt idx="0">
                  <c:v>Vähenee jonkin verran/vähenee huomattavasti</c:v>
                </c:pt>
              </c:strCache>
            </c:strRef>
          </c:tx>
          <c:spPr>
            <a:ln>
              <a:solidFill>
                <a:srgbClr val="D070E1"/>
              </a:solidFill>
            </a:ln>
          </c:spPr>
          <c:marker>
            <c:symbol val="none"/>
          </c:marker>
          <c:cat>
            <c:strRef>
              <c:f>Taul1!$A$2:$A$8</c:f>
              <c:strCache>
                <c:ptCount val="7"/>
                <c:pt idx="0">
                  <c:v>omalla työpaikalla</c:v>
                </c:pt>
                <c:pt idx="1">
                  <c:v>kotona</c:v>
                </c:pt>
                <c:pt idx="2">
                  <c:v>asiakkaan luona</c:v>
                </c:pt>
                <c:pt idx="3">
                  <c:v>omassa autossa (esim. puhelimessa)</c:v>
                </c:pt>
                <c:pt idx="4">
                  <c:v>julkisessa liikennevälineessä (bussi, juna, lentokone)</c:v>
                </c:pt>
                <c:pt idx="5">
                  <c:v>julkisella paikalla (esim. kahvila tai kirjasto)</c:v>
                </c:pt>
                <c:pt idx="6">
                  <c:v>muualla</c:v>
                </c:pt>
              </c:strCache>
            </c:strRef>
          </c:cat>
          <c:val>
            <c:numRef>
              <c:f>Taul1!$D$2:$D$8</c:f>
              <c:numCache>
                <c:formatCode>0</c:formatCode>
                <c:ptCount val="7"/>
                <c:pt idx="0">
                  <c:v>85.853660000000005</c:v>
                </c:pt>
                <c:pt idx="1">
                  <c:v>73.658539999999959</c:v>
                </c:pt>
                <c:pt idx="2">
                  <c:v>39.024389999999997</c:v>
                </c:pt>
                <c:pt idx="3">
                  <c:v>36.585369999999998</c:v>
                </c:pt>
                <c:pt idx="4">
                  <c:v>14.14634</c:v>
                </c:pt>
                <c:pt idx="5">
                  <c:v>8.7804900000000004</c:v>
                </c:pt>
                <c:pt idx="6">
                  <c:v>3.902439999999999</c:v>
                </c:pt>
              </c:numCache>
            </c:numRef>
          </c:val>
          <c:smooth val="0"/>
        </c:ser>
        <c:dLbls>
          <c:showLegendKey val="0"/>
          <c:showVal val="0"/>
          <c:showCatName val="0"/>
          <c:showSerName val="0"/>
          <c:showPercent val="0"/>
          <c:showBubbleSize val="0"/>
        </c:dLbls>
        <c:marker val="1"/>
        <c:smooth val="0"/>
        <c:axId val="31018368"/>
        <c:axId val="31024256"/>
      </c:lineChart>
      <c:catAx>
        <c:axId val="31018368"/>
        <c:scaling>
          <c:orientation val="minMax"/>
        </c:scaling>
        <c:delete val="0"/>
        <c:axPos val="b"/>
        <c:majorTickMark val="none"/>
        <c:minorTickMark val="none"/>
        <c:tickLblPos val="nextTo"/>
        <c:spPr>
          <a:ln>
            <a:noFill/>
          </a:ln>
        </c:spPr>
        <c:txPr>
          <a:bodyPr rot="-5400000" vert="horz"/>
          <a:lstStyle/>
          <a:p>
            <a:pPr>
              <a:defRPr>
                <a:solidFill>
                  <a:srgbClr val="444444"/>
                </a:solidFill>
                <a:latin typeface="Calibri" panose="020F0502020204030204" pitchFamily="34" charset="0"/>
                <a:cs typeface="Arial" panose="020B0604020202020204" pitchFamily="34" charset="0"/>
              </a:defRPr>
            </a:pPr>
            <a:endParaRPr lang="fi-FI"/>
          </a:p>
        </c:txPr>
        <c:crossAx val="31024256"/>
        <c:crosses val="autoZero"/>
        <c:auto val="1"/>
        <c:lblAlgn val="ctr"/>
        <c:lblOffset val="100"/>
        <c:noMultiLvlLbl val="0"/>
      </c:catAx>
      <c:valAx>
        <c:axId val="31024256"/>
        <c:scaling>
          <c:orientation val="minMax"/>
          <c:max val="100"/>
          <c:min val="0"/>
        </c:scaling>
        <c:delete val="0"/>
        <c:axPos val="l"/>
        <c:majorGridlines>
          <c:spPr>
            <a:ln w="6350">
              <a:solidFill>
                <a:srgbClr val="BCBEC0"/>
              </a:solidFill>
            </a:ln>
          </c:spPr>
        </c:majorGridlines>
        <c:title>
          <c:tx>
            <c:rich>
              <a:bodyPr rot="0" vert="horz"/>
              <a:lstStyle/>
              <a:p>
                <a:pPr>
                  <a:defRPr b="0">
                    <a:solidFill>
                      <a:srgbClr val="444444"/>
                    </a:solidFill>
                    <a:latin typeface="Calibri" panose="020F0502020204030204" pitchFamily="34" charset="0"/>
                    <a:cs typeface="Arial" panose="020B0604020202020204" pitchFamily="34" charset="0"/>
                  </a:defRPr>
                </a:pPr>
                <a:r>
                  <a:rPr lang="fi-FI" b="0" dirty="0" smtClean="0">
                    <a:solidFill>
                      <a:srgbClr val="444444"/>
                    </a:solidFill>
                    <a:latin typeface="Calibri" panose="020F0502020204030204" pitchFamily="34" charset="0"/>
                    <a:cs typeface="Arial" panose="020B0604020202020204" pitchFamily="34" charset="0"/>
                  </a:rPr>
                  <a:t>%</a:t>
                </a:r>
                <a:endParaRPr lang="fi-FI" b="0" dirty="0">
                  <a:solidFill>
                    <a:srgbClr val="444444"/>
                  </a:solidFill>
                  <a:latin typeface="Calibri" panose="020F0502020204030204" pitchFamily="34" charset="0"/>
                  <a:cs typeface="Arial" panose="020B0604020202020204" pitchFamily="34" charset="0"/>
                </a:endParaRPr>
              </a:p>
            </c:rich>
          </c:tx>
          <c:layout>
            <c:manualLayout>
              <c:xMode val="edge"/>
              <c:yMode val="edge"/>
              <c:x val="1.3740157480315099E-3"/>
              <c:y val="7.4021455759101405E-4"/>
            </c:manualLayout>
          </c:layout>
          <c:overlay val="0"/>
        </c:title>
        <c:numFmt formatCode="General" sourceLinked="0"/>
        <c:majorTickMark val="none"/>
        <c:minorTickMark val="none"/>
        <c:tickLblPos val="low"/>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31018368"/>
        <c:crosses val="autoZero"/>
        <c:crossBetween val="between"/>
        <c:majorUnit val="10"/>
        <c:minorUnit val="1"/>
      </c:valAx>
      <c:spPr>
        <a:ln w="6350">
          <a:noFill/>
        </a:ln>
      </c:spPr>
    </c:plotArea>
    <c:legend>
      <c:legendPos val="r"/>
      <c:layout>
        <c:manualLayout>
          <c:xMode val="edge"/>
          <c:yMode val="edge"/>
          <c:x val="0.6075709213703"/>
          <c:y val="5.4236140583885498E-2"/>
          <c:w val="0.33445334764016199"/>
          <c:h val="0.28411965308394799"/>
        </c:manualLayout>
      </c:layout>
      <c:overlay val="0"/>
      <c:spPr>
        <a:solidFill>
          <a:schemeClr val="bg1"/>
        </a:solidFill>
      </c:spPr>
      <c:txPr>
        <a:bodyPr/>
        <a:lstStyle/>
        <a:p>
          <a:pPr>
            <a:defRPr sz="1100">
              <a:solidFill>
                <a:srgbClr val="444444"/>
              </a:solidFill>
            </a:defRPr>
          </a:pPr>
          <a:endParaRPr lang="fi-FI"/>
        </a:p>
      </c:txPr>
    </c:legend>
    <c:plotVisOnly val="1"/>
    <c:dispBlanksAs val="gap"/>
    <c:showDLblsOverMax val="0"/>
  </c:chart>
  <c:txPr>
    <a:bodyPr/>
    <a:lstStyle/>
    <a:p>
      <a:pPr>
        <a:defRPr sz="1200">
          <a:latin typeface="Calibri" panose="020F0502020204030204" pitchFamily="34" charset="0"/>
        </a:defRPr>
      </a:pPr>
      <a:endParaRPr lang="fi-FI"/>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663699051646601"/>
          <c:y val="0.10874330309218599"/>
          <c:w val="0.72292616729521997"/>
          <c:h val="0.82570394299951599"/>
        </c:manualLayout>
      </c:layout>
      <c:barChart>
        <c:barDir val="bar"/>
        <c:grouping val="stacked"/>
        <c:varyColors val="0"/>
        <c:ser>
          <c:idx val="0"/>
          <c:order val="0"/>
          <c:tx>
            <c:strRef>
              <c:f>Taul1!$B$1</c:f>
              <c:strCache>
                <c:ptCount val="1"/>
                <c:pt idx="0">
                  <c:v>päivittäin/
lähes päivittäin</c:v>
                </c:pt>
              </c:strCache>
            </c:strRef>
          </c:tx>
          <c:spPr>
            <a:solidFill>
              <a:srgbClr val="60C400"/>
            </a:solidFill>
            <a:ln>
              <a:noFill/>
            </a:ln>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Taul1!$A$2:$A$7</c:f>
              <c:strCache>
                <c:ptCount val="6"/>
                <c:pt idx="0">
                  <c:v>Käytän sähköpostia</c:v>
                </c:pt>
                <c:pt idx="1">
                  <c:v>Puhun puhelimessa tai osallistun puhelinneuvotteluihin</c:v>
                </c:pt>
                <c:pt idx="2">
                  <c:v>Haen tietoa netistä</c:v>
                </c:pt>
                <c:pt idx="3">
                  <c:v>Luen dokumentteja</c:v>
                </c:pt>
                <c:pt idx="4">
                  <c:v>Tuotan tekstiä tai muuta materiaalia</c:v>
                </c:pt>
                <c:pt idx="5">
                  <c:v>Suunnittelen ja/tai aikataulutan tulevia työtä</c:v>
                </c:pt>
              </c:strCache>
            </c:strRef>
          </c:cat>
          <c:val>
            <c:numRef>
              <c:f>Taul1!$B$2:$B$7</c:f>
              <c:numCache>
                <c:formatCode>0</c:formatCode>
                <c:ptCount val="6"/>
                <c:pt idx="0">
                  <c:v>86.02576999999998</c:v>
                </c:pt>
                <c:pt idx="1">
                  <c:v>82.358769999999978</c:v>
                </c:pt>
                <c:pt idx="2">
                  <c:v>77.00694</c:v>
                </c:pt>
                <c:pt idx="3">
                  <c:v>50.94153</c:v>
                </c:pt>
                <c:pt idx="4">
                  <c:v>46.085230000000003</c:v>
                </c:pt>
                <c:pt idx="5">
                  <c:v>36.273540000000011</c:v>
                </c:pt>
              </c:numCache>
            </c:numRef>
          </c:val>
        </c:ser>
        <c:ser>
          <c:idx val="1"/>
          <c:order val="1"/>
          <c:tx>
            <c:strRef>
              <c:f>Taul1!$C$1</c:f>
              <c:strCache>
                <c:ptCount val="1"/>
                <c:pt idx="0">
                  <c:v>1-4 kertaa/
viikossa</c:v>
                </c:pt>
              </c:strCache>
            </c:strRef>
          </c:tx>
          <c:spPr>
            <a:solidFill>
              <a:srgbClr val="96F000"/>
            </a:solidFill>
            <a:ln>
              <a:noFill/>
            </a:ln>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Taul1!$A$2:$A$7</c:f>
              <c:strCache>
                <c:ptCount val="6"/>
                <c:pt idx="0">
                  <c:v>Käytän sähköpostia</c:v>
                </c:pt>
                <c:pt idx="1">
                  <c:v>Puhun puhelimessa tai osallistun puhelinneuvotteluihin</c:v>
                </c:pt>
                <c:pt idx="2">
                  <c:v>Haen tietoa netistä</c:v>
                </c:pt>
                <c:pt idx="3">
                  <c:v>Luen dokumentteja</c:v>
                </c:pt>
                <c:pt idx="4">
                  <c:v>Tuotan tekstiä tai muuta materiaalia</c:v>
                </c:pt>
                <c:pt idx="5">
                  <c:v>Suunnittelen ja/tai aikataulutan tulevia työtä</c:v>
                </c:pt>
              </c:strCache>
            </c:strRef>
          </c:cat>
          <c:val>
            <c:numRef>
              <c:f>Taul1!$C$2:$C$7</c:f>
              <c:numCache>
                <c:formatCode>0</c:formatCode>
                <c:ptCount val="6"/>
                <c:pt idx="0">
                  <c:v>5.5500499999999997</c:v>
                </c:pt>
                <c:pt idx="1">
                  <c:v>10.80278</c:v>
                </c:pt>
                <c:pt idx="2">
                  <c:v>13.47869</c:v>
                </c:pt>
                <c:pt idx="3">
                  <c:v>24.97522</c:v>
                </c:pt>
                <c:pt idx="4">
                  <c:v>23.587710000000001</c:v>
                </c:pt>
                <c:pt idx="5">
                  <c:v>27.254709999999999</c:v>
                </c:pt>
              </c:numCache>
            </c:numRef>
          </c:val>
        </c:ser>
        <c:ser>
          <c:idx val="2"/>
          <c:order val="2"/>
          <c:tx>
            <c:strRef>
              <c:f>Taul1!$D$1</c:f>
              <c:strCache>
                <c:ptCount val="1"/>
                <c:pt idx="0">
                  <c:v>2-3 kertaa/
kuukaudessa</c:v>
                </c:pt>
              </c:strCache>
            </c:strRef>
          </c:tx>
          <c:spPr>
            <a:solidFill>
              <a:srgbClr val="C2E9FE"/>
            </a:solidFill>
            <a:ln>
              <a:noFill/>
            </a:ln>
          </c:spPr>
          <c:invertIfNegative val="0"/>
          <c:dPt>
            <c:idx val="5"/>
            <c:invertIfNegative val="0"/>
            <c:bubble3D val="0"/>
          </c:dPt>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Taul1!$A$2:$A$7</c:f>
              <c:strCache>
                <c:ptCount val="6"/>
                <c:pt idx="0">
                  <c:v>Käytän sähköpostia</c:v>
                </c:pt>
                <c:pt idx="1">
                  <c:v>Puhun puhelimessa tai osallistun puhelinneuvotteluihin</c:v>
                </c:pt>
                <c:pt idx="2">
                  <c:v>Haen tietoa netistä</c:v>
                </c:pt>
                <c:pt idx="3">
                  <c:v>Luen dokumentteja</c:v>
                </c:pt>
                <c:pt idx="4">
                  <c:v>Tuotan tekstiä tai muuta materiaalia</c:v>
                </c:pt>
                <c:pt idx="5">
                  <c:v>Suunnittelen ja/tai aikataulutan tulevia työtä</c:v>
                </c:pt>
              </c:strCache>
            </c:strRef>
          </c:cat>
          <c:val>
            <c:numRef>
              <c:f>Taul1!$D$2:$D$7</c:f>
              <c:numCache>
                <c:formatCode>0</c:formatCode>
                <c:ptCount val="6"/>
                <c:pt idx="0">
                  <c:v>1.5857300000000001</c:v>
                </c:pt>
                <c:pt idx="1">
                  <c:v>1.38751</c:v>
                </c:pt>
                <c:pt idx="2">
                  <c:v>3.9643199999999998</c:v>
                </c:pt>
                <c:pt idx="3">
                  <c:v>9.1179400000000008</c:v>
                </c:pt>
                <c:pt idx="4">
                  <c:v>11.100099999999999</c:v>
                </c:pt>
                <c:pt idx="5">
                  <c:v>10.50545</c:v>
                </c:pt>
              </c:numCache>
            </c:numRef>
          </c:val>
        </c:ser>
        <c:ser>
          <c:idx val="3"/>
          <c:order val="3"/>
          <c:tx>
            <c:strRef>
              <c:f>Taul1!$E$1</c:f>
              <c:strCache>
                <c:ptCount val="1"/>
                <c:pt idx="0">
                  <c:v>kerran
kuukaudessa</c:v>
                </c:pt>
              </c:strCache>
            </c:strRef>
          </c:tx>
          <c:spPr>
            <a:solidFill>
              <a:srgbClr val="F5A2FD"/>
            </a:solidFill>
            <a:ln>
              <a:noFill/>
            </a:ln>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Taul1!$A$2:$A$7</c:f>
              <c:strCache>
                <c:ptCount val="6"/>
                <c:pt idx="0">
                  <c:v>Käytän sähköpostia</c:v>
                </c:pt>
                <c:pt idx="1">
                  <c:v>Puhun puhelimessa tai osallistun puhelinneuvotteluihin</c:v>
                </c:pt>
                <c:pt idx="2">
                  <c:v>Haen tietoa netistä</c:v>
                </c:pt>
                <c:pt idx="3">
                  <c:v>Luen dokumentteja</c:v>
                </c:pt>
                <c:pt idx="4">
                  <c:v>Tuotan tekstiä tai muuta materiaalia</c:v>
                </c:pt>
                <c:pt idx="5">
                  <c:v>Suunnittelen ja/tai aikataulutan tulevia työtä</c:v>
                </c:pt>
              </c:strCache>
            </c:strRef>
          </c:cat>
          <c:val>
            <c:numRef>
              <c:f>Taul1!$E$2:$E$7</c:f>
              <c:numCache>
                <c:formatCode>0</c:formatCode>
                <c:ptCount val="6"/>
                <c:pt idx="0">
                  <c:v>0.89197000000000004</c:v>
                </c:pt>
                <c:pt idx="1">
                  <c:v>1.1893</c:v>
                </c:pt>
                <c:pt idx="2">
                  <c:v>1.4866200000000001</c:v>
                </c:pt>
                <c:pt idx="3">
                  <c:v>3.2705600000000001</c:v>
                </c:pt>
                <c:pt idx="4">
                  <c:v>4.0634299999999994</c:v>
                </c:pt>
                <c:pt idx="5">
                  <c:v>5.0545099999999969</c:v>
                </c:pt>
              </c:numCache>
            </c:numRef>
          </c:val>
        </c:ser>
        <c:ser>
          <c:idx val="4"/>
          <c:order val="4"/>
          <c:tx>
            <c:strRef>
              <c:f>Taul1!$F$1</c:f>
              <c:strCache>
                <c:ptCount val="1"/>
                <c:pt idx="0">
                  <c:v>harvemmin/
en koskaan</c:v>
                </c:pt>
              </c:strCache>
            </c:strRef>
          </c:tx>
          <c:spPr>
            <a:solidFill>
              <a:srgbClr val="D070E1"/>
            </a:solidFill>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Taul1!$A$2:$A$7</c:f>
              <c:strCache>
                <c:ptCount val="6"/>
                <c:pt idx="0">
                  <c:v>Käytän sähköpostia</c:v>
                </c:pt>
                <c:pt idx="1">
                  <c:v>Puhun puhelimessa tai osallistun puhelinneuvotteluihin</c:v>
                </c:pt>
                <c:pt idx="2">
                  <c:v>Haen tietoa netistä</c:v>
                </c:pt>
                <c:pt idx="3">
                  <c:v>Luen dokumentteja</c:v>
                </c:pt>
                <c:pt idx="4">
                  <c:v>Tuotan tekstiä tai muuta materiaalia</c:v>
                </c:pt>
                <c:pt idx="5">
                  <c:v>Suunnittelen ja/tai aikataulutan tulevia työtä</c:v>
                </c:pt>
              </c:strCache>
            </c:strRef>
          </c:cat>
          <c:val>
            <c:numRef>
              <c:f>Taul1!$F$2:$F$7</c:f>
              <c:numCache>
                <c:formatCode>0</c:formatCode>
                <c:ptCount val="6"/>
                <c:pt idx="0">
                  <c:v>5.9464800000000002</c:v>
                </c:pt>
                <c:pt idx="1">
                  <c:v>4.2616500000000004</c:v>
                </c:pt>
                <c:pt idx="2">
                  <c:v>4.0634299999999994</c:v>
                </c:pt>
                <c:pt idx="3">
                  <c:v>11.694750000000001</c:v>
                </c:pt>
                <c:pt idx="4">
                  <c:v>15.16353</c:v>
                </c:pt>
                <c:pt idx="5">
                  <c:v>20.91179</c:v>
                </c:pt>
              </c:numCache>
            </c:numRef>
          </c:val>
        </c:ser>
        <c:dLbls>
          <c:showLegendKey val="0"/>
          <c:showVal val="0"/>
          <c:showCatName val="0"/>
          <c:showSerName val="0"/>
          <c:showPercent val="0"/>
          <c:showBubbleSize val="0"/>
        </c:dLbls>
        <c:gapWidth val="55"/>
        <c:overlap val="100"/>
        <c:axId val="31082368"/>
        <c:axId val="31083904"/>
      </c:barChart>
      <c:catAx>
        <c:axId val="31082368"/>
        <c:scaling>
          <c:orientation val="maxMin"/>
        </c:scaling>
        <c:delete val="0"/>
        <c:axPos val="l"/>
        <c:majorTickMark val="none"/>
        <c:minorTickMark val="none"/>
        <c:tickLblPos val="low"/>
        <c:spPr>
          <a:ln>
            <a:noFill/>
          </a:ln>
        </c:spPr>
        <c:txPr>
          <a:bodyPr/>
          <a:lstStyle/>
          <a:p>
            <a:pPr>
              <a:defRPr sz="1200">
                <a:solidFill>
                  <a:srgbClr val="444444"/>
                </a:solidFill>
                <a:latin typeface="Calibri" panose="020F0502020204030204" pitchFamily="34" charset="0"/>
                <a:cs typeface="Arial" panose="020B0604020202020204" pitchFamily="34" charset="0"/>
              </a:defRPr>
            </a:pPr>
            <a:endParaRPr lang="fi-FI"/>
          </a:p>
        </c:txPr>
        <c:crossAx val="31083904"/>
        <c:crosses val="autoZero"/>
        <c:auto val="1"/>
        <c:lblAlgn val="ctr"/>
        <c:lblOffset val="100"/>
        <c:tickLblSkip val="1"/>
        <c:noMultiLvlLbl val="0"/>
      </c:catAx>
      <c:valAx>
        <c:axId val="31083904"/>
        <c:scaling>
          <c:orientation val="minMax"/>
          <c:max val="100.01"/>
          <c:min val="0"/>
        </c:scaling>
        <c:delete val="0"/>
        <c:axPos val="t"/>
        <c:majorGridlines>
          <c:spPr>
            <a:ln w="6350">
              <a:solidFill>
                <a:srgbClr val="BCBEC0"/>
              </a:solidFill>
            </a:ln>
          </c:spPr>
        </c:majorGridlines>
        <c:title>
          <c:tx>
            <c:rich>
              <a:bodyPr/>
              <a:lstStyle/>
              <a:p>
                <a:pPr>
                  <a:defRPr sz="1200" b="0">
                    <a:solidFill>
                      <a:srgbClr val="444444"/>
                    </a:solidFill>
                    <a:latin typeface="Calibri" panose="020F0502020204030204" pitchFamily="34" charset="0"/>
                    <a:cs typeface="Arial" panose="020B0604020202020204" pitchFamily="34" charset="0"/>
                  </a:defRPr>
                </a:pPr>
                <a:r>
                  <a:rPr lang="fi-FI" sz="1200" b="0" dirty="0" smtClean="0">
                    <a:solidFill>
                      <a:srgbClr val="444444"/>
                    </a:solidFill>
                    <a:latin typeface="Calibri" panose="020F0502020204030204" pitchFamily="34" charset="0"/>
                    <a:cs typeface="Arial" panose="020B0604020202020204" pitchFamily="34" charset="0"/>
                  </a:rPr>
                  <a:t>%</a:t>
                </a:r>
                <a:endParaRPr lang="fi-FI" sz="1200" b="0" dirty="0">
                  <a:solidFill>
                    <a:srgbClr val="444444"/>
                  </a:solidFill>
                  <a:latin typeface="Calibri" panose="020F0502020204030204" pitchFamily="34" charset="0"/>
                  <a:cs typeface="Arial" panose="020B0604020202020204" pitchFamily="34" charset="0"/>
                </a:endParaRPr>
              </a:p>
            </c:rich>
          </c:tx>
          <c:layout>
            <c:manualLayout>
              <c:xMode val="edge"/>
              <c:yMode val="edge"/>
              <c:x val="0.95021500437445305"/>
              <c:y val="0.94542495278302396"/>
            </c:manualLayout>
          </c:layout>
          <c:overlay val="0"/>
        </c:title>
        <c:numFmt formatCode="General" sourceLinked="0"/>
        <c:majorTickMark val="none"/>
        <c:minorTickMark val="none"/>
        <c:tickLblPos val="high"/>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31082368"/>
        <c:crosses val="autoZero"/>
        <c:crossBetween val="between"/>
        <c:majorUnit val="10"/>
        <c:minorUnit val="1"/>
      </c:valAx>
      <c:spPr>
        <a:ln>
          <a:noFill/>
        </a:ln>
      </c:spPr>
    </c:plotArea>
    <c:legend>
      <c:legendPos val="t"/>
      <c:layout>
        <c:manualLayout>
          <c:xMode val="edge"/>
          <c:yMode val="edge"/>
          <c:x val="0.21513022896186099"/>
          <c:y val="1.4904447236692001E-2"/>
          <c:w val="0.782965868745365"/>
          <c:h val="8.8794132185601102E-2"/>
        </c:manualLayout>
      </c:layout>
      <c:overlay val="0"/>
      <c:txPr>
        <a:bodyPr/>
        <a:lstStyle/>
        <a:p>
          <a:pPr>
            <a:defRPr>
              <a:solidFill>
                <a:srgbClr val="444444"/>
              </a:solidFill>
              <a:latin typeface="Calibri" panose="020F0502020204030204" pitchFamily="34" charset="0"/>
              <a:cs typeface="Arial" panose="020B0604020202020204" pitchFamily="34" charset="0"/>
            </a:defRPr>
          </a:pPr>
          <a:endParaRPr lang="fi-FI"/>
        </a:p>
      </c:txPr>
    </c:legend>
    <c:plotVisOnly val="1"/>
    <c:dispBlanksAs val="gap"/>
    <c:showDLblsOverMax val="0"/>
  </c:chart>
  <c:txPr>
    <a:bodyPr/>
    <a:lstStyle/>
    <a:p>
      <a:pPr>
        <a:defRPr sz="1200">
          <a:latin typeface="Calibri" panose="020F0502020204030204" pitchFamily="34" charset="0"/>
        </a:defRPr>
      </a:pPr>
      <a:endParaRPr lang="fi-FI"/>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0321013680905101"/>
          <c:y val="0.103670379820151"/>
          <c:w val="0.63635302100263502"/>
          <c:h val="0.83077686627155101"/>
        </c:manualLayout>
      </c:layout>
      <c:barChart>
        <c:barDir val="bar"/>
        <c:grouping val="stacked"/>
        <c:varyColors val="0"/>
        <c:ser>
          <c:idx val="0"/>
          <c:order val="0"/>
          <c:tx>
            <c:strRef>
              <c:f>Taul1!$B$1</c:f>
              <c:strCache>
                <c:ptCount val="1"/>
                <c:pt idx="0">
                  <c:v>Varhainen aamu
(klo 5.00‒7.00)</c:v>
                </c:pt>
              </c:strCache>
            </c:strRef>
          </c:tx>
          <c:spPr>
            <a:solidFill>
              <a:srgbClr val="60C400"/>
            </a:solidFill>
            <a:ln>
              <a:noFill/>
            </a:ln>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Taul1!$A$2:$A$15</c:f>
              <c:strCache>
                <c:ptCount val="14"/>
                <c:pt idx="0">
                  <c:v>Kaikki</c:v>
                </c:pt>
                <c:pt idx="1">
                  <c:v>Sukupuoli</c:v>
                </c:pt>
                <c:pt idx="2">
                  <c:v>Mies</c:v>
                </c:pt>
                <c:pt idx="3">
                  <c:v>Nainen</c:v>
                </c:pt>
                <c:pt idx="4">
                  <c:v>Ikäluokka</c:v>
                </c:pt>
                <c:pt idx="5">
                  <c:v>25-44 vuotta</c:v>
                </c:pt>
                <c:pt idx="6">
                  <c:v>45‒54 vuotta</c:v>
                </c:pt>
                <c:pt idx="7">
                  <c:v>55‒64 vuotta</c:v>
                </c:pt>
                <c:pt idx="8">
                  <c:v>65 vuotta tai yli</c:v>
                </c:pt>
                <c:pt idx="9">
                  <c:v>Talouden elinvaihe</c:v>
                </c:pt>
                <c:pt idx="10">
                  <c:v>yksinäistalous (yksi aikuinen)</c:v>
                </c:pt>
                <c:pt idx="11">
                  <c:v>lapseton pari</c:v>
                </c:pt>
                <c:pt idx="12">
                  <c:v>muu aikuistalous (vain yli 18-vuotiaita)</c:v>
                </c:pt>
                <c:pt idx="13">
                  <c:v>talous, jossa alle 18-vuotiaita lapsia</c:v>
                </c:pt>
              </c:strCache>
            </c:strRef>
          </c:cat>
          <c:val>
            <c:numRef>
              <c:f>Taul1!$B$2:$B$15</c:f>
              <c:numCache>
                <c:formatCode>General</c:formatCode>
                <c:ptCount val="14"/>
                <c:pt idx="0" formatCode="0">
                  <c:v>11.694750000000001</c:v>
                </c:pt>
                <c:pt idx="2" formatCode="0">
                  <c:v>12.813739999999999</c:v>
                </c:pt>
                <c:pt idx="3" formatCode="0">
                  <c:v>8.3333300000000001</c:v>
                </c:pt>
                <c:pt idx="5" formatCode="0">
                  <c:v>7.3891600000000004</c:v>
                </c:pt>
                <c:pt idx="6" formatCode="0">
                  <c:v>12.727270000000001</c:v>
                </c:pt>
                <c:pt idx="7" formatCode="0">
                  <c:v>12.256270000000001</c:v>
                </c:pt>
                <c:pt idx="8" formatCode="0">
                  <c:v>14.529909999999999</c:v>
                </c:pt>
                <c:pt idx="10" formatCode="0">
                  <c:v>7.6923099999999973</c:v>
                </c:pt>
                <c:pt idx="11" formatCode="0">
                  <c:v>14.732139999999999</c:v>
                </c:pt>
                <c:pt idx="12" formatCode="0">
                  <c:v>13.59517</c:v>
                </c:pt>
                <c:pt idx="13" formatCode="0">
                  <c:v>9.1988099999999982</c:v>
                </c:pt>
              </c:numCache>
            </c:numRef>
          </c:val>
        </c:ser>
        <c:ser>
          <c:idx val="1"/>
          <c:order val="1"/>
          <c:tx>
            <c:strRef>
              <c:f>Taul1!$C$1</c:f>
              <c:strCache>
                <c:ptCount val="1"/>
                <c:pt idx="0">
                  <c:v>Ilta
(klo 17.00‒22.00)</c:v>
                </c:pt>
              </c:strCache>
            </c:strRef>
          </c:tx>
          <c:spPr>
            <a:solidFill>
              <a:srgbClr val="96F000"/>
            </a:solidFill>
            <a:ln>
              <a:noFill/>
            </a:ln>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Taul1!$A$2:$A$15</c:f>
              <c:strCache>
                <c:ptCount val="14"/>
                <c:pt idx="0">
                  <c:v>Kaikki</c:v>
                </c:pt>
                <c:pt idx="1">
                  <c:v>Sukupuoli</c:v>
                </c:pt>
                <c:pt idx="2">
                  <c:v>Mies</c:v>
                </c:pt>
                <c:pt idx="3">
                  <c:v>Nainen</c:v>
                </c:pt>
                <c:pt idx="4">
                  <c:v>Ikäluokka</c:v>
                </c:pt>
                <c:pt idx="5">
                  <c:v>25-44 vuotta</c:v>
                </c:pt>
                <c:pt idx="6">
                  <c:v>45‒54 vuotta</c:v>
                </c:pt>
                <c:pt idx="7">
                  <c:v>55‒64 vuotta</c:v>
                </c:pt>
                <c:pt idx="8">
                  <c:v>65 vuotta tai yli</c:v>
                </c:pt>
                <c:pt idx="9">
                  <c:v>Talouden elinvaihe</c:v>
                </c:pt>
                <c:pt idx="10">
                  <c:v>yksinäistalous (yksi aikuinen)</c:v>
                </c:pt>
                <c:pt idx="11">
                  <c:v>lapseton pari</c:v>
                </c:pt>
                <c:pt idx="12">
                  <c:v>muu aikuistalous (vain yli 18-vuotiaita)</c:v>
                </c:pt>
                <c:pt idx="13">
                  <c:v>talous, jossa alle 18-vuotiaita lapsia</c:v>
                </c:pt>
              </c:strCache>
            </c:strRef>
          </c:cat>
          <c:val>
            <c:numRef>
              <c:f>Taul1!$C$2:$C$15</c:f>
              <c:numCache>
                <c:formatCode>General</c:formatCode>
                <c:ptCount val="14"/>
                <c:pt idx="0" formatCode="0">
                  <c:v>63.131810000000002</c:v>
                </c:pt>
                <c:pt idx="2" formatCode="0">
                  <c:v>62.87979</c:v>
                </c:pt>
                <c:pt idx="3" formatCode="0">
                  <c:v>63.888890000000004</c:v>
                </c:pt>
                <c:pt idx="5" formatCode="0">
                  <c:v>60.098520000000001</c:v>
                </c:pt>
                <c:pt idx="6" formatCode="0">
                  <c:v>66.363640000000004</c:v>
                </c:pt>
                <c:pt idx="7" formatCode="0">
                  <c:v>63.231200000000001</c:v>
                </c:pt>
                <c:pt idx="8" formatCode="0">
                  <c:v>58.974359999999997</c:v>
                </c:pt>
                <c:pt idx="10" formatCode="0">
                  <c:v>65.811970000000002</c:v>
                </c:pt>
                <c:pt idx="11" formatCode="0">
                  <c:v>58.482140000000001</c:v>
                </c:pt>
                <c:pt idx="12" formatCode="0">
                  <c:v>66.76737</c:v>
                </c:pt>
                <c:pt idx="13" formatCode="0">
                  <c:v>61.721069999999997</c:v>
                </c:pt>
              </c:numCache>
            </c:numRef>
          </c:val>
        </c:ser>
        <c:ser>
          <c:idx val="2"/>
          <c:order val="2"/>
          <c:tx>
            <c:strRef>
              <c:f>Taul1!$D$1</c:f>
              <c:strCache>
                <c:ptCount val="1"/>
                <c:pt idx="0">
                  <c:v>Yö
(klo 22.00‒5.00)</c:v>
                </c:pt>
              </c:strCache>
            </c:strRef>
          </c:tx>
          <c:spPr>
            <a:solidFill>
              <a:srgbClr val="C2E9FE"/>
            </a:solidFill>
            <a:ln>
              <a:noFill/>
            </a:ln>
          </c:spPr>
          <c:invertIfNegative val="0"/>
          <c:dPt>
            <c:idx val="5"/>
            <c:invertIfNegative val="0"/>
            <c:bubble3D val="0"/>
          </c:dPt>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Taul1!$A$2:$A$15</c:f>
              <c:strCache>
                <c:ptCount val="14"/>
                <c:pt idx="0">
                  <c:v>Kaikki</c:v>
                </c:pt>
                <c:pt idx="1">
                  <c:v>Sukupuoli</c:v>
                </c:pt>
                <c:pt idx="2">
                  <c:v>Mies</c:v>
                </c:pt>
                <c:pt idx="3">
                  <c:v>Nainen</c:v>
                </c:pt>
                <c:pt idx="4">
                  <c:v>Ikäluokka</c:v>
                </c:pt>
                <c:pt idx="5">
                  <c:v>25-44 vuotta</c:v>
                </c:pt>
                <c:pt idx="6">
                  <c:v>45‒54 vuotta</c:v>
                </c:pt>
                <c:pt idx="7">
                  <c:v>55‒64 vuotta</c:v>
                </c:pt>
                <c:pt idx="8">
                  <c:v>65 vuotta tai yli</c:v>
                </c:pt>
                <c:pt idx="9">
                  <c:v>Talouden elinvaihe</c:v>
                </c:pt>
                <c:pt idx="10">
                  <c:v>yksinäistalous (yksi aikuinen)</c:v>
                </c:pt>
                <c:pt idx="11">
                  <c:v>lapseton pari</c:v>
                </c:pt>
                <c:pt idx="12">
                  <c:v>muu aikuistalous (vain yli 18-vuotiaita)</c:v>
                </c:pt>
                <c:pt idx="13">
                  <c:v>talous, jossa alle 18-vuotiaita lapsia</c:v>
                </c:pt>
              </c:strCache>
            </c:strRef>
          </c:cat>
          <c:val>
            <c:numRef>
              <c:f>Taul1!$D$2:$D$15</c:f>
              <c:numCache>
                <c:formatCode>General</c:formatCode>
                <c:ptCount val="14"/>
                <c:pt idx="0" formatCode="0">
                  <c:v>7.5322100000000001</c:v>
                </c:pt>
                <c:pt idx="2" formatCode="0">
                  <c:v>7.3976199999999972</c:v>
                </c:pt>
                <c:pt idx="3" formatCode="0">
                  <c:v>7.9365100000000002</c:v>
                </c:pt>
                <c:pt idx="5" formatCode="0">
                  <c:v>16.256160000000001</c:v>
                </c:pt>
                <c:pt idx="6" formatCode="0">
                  <c:v>7.5757599999999998</c:v>
                </c:pt>
                <c:pt idx="7" formatCode="0">
                  <c:v>4.1782700000000004</c:v>
                </c:pt>
                <c:pt idx="8" formatCode="0">
                  <c:v>2.5640999999999998</c:v>
                </c:pt>
                <c:pt idx="10" formatCode="0">
                  <c:v>9.4017100000000013</c:v>
                </c:pt>
                <c:pt idx="11" formatCode="0">
                  <c:v>3.571429999999999</c:v>
                </c:pt>
                <c:pt idx="12" formatCode="0">
                  <c:v>3.02115</c:v>
                </c:pt>
                <c:pt idx="13" formatCode="0">
                  <c:v>13.94659</c:v>
                </c:pt>
              </c:numCache>
            </c:numRef>
          </c:val>
        </c:ser>
        <c:ser>
          <c:idx val="3"/>
          <c:order val="3"/>
          <c:tx>
            <c:strRef>
              <c:f>Taul1!$E$1</c:f>
              <c:strCache>
                <c:ptCount val="1"/>
                <c:pt idx="0">
                  <c:v>Minulla ei jää
rästiin töitä</c:v>
                </c:pt>
              </c:strCache>
            </c:strRef>
          </c:tx>
          <c:spPr>
            <a:solidFill>
              <a:srgbClr val="F5A2FD"/>
            </a:solidFill>
            <a:ln>
              <a:noFill/>
            </a:ln>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Taul1!$A$2:$A$15</c:f>
              <c:strCache>
                <c:ptCount val="14"/>
                <c:pt idx="0">
                  <c:v>Kaikki</c:v>
                </c:pt>
                <c:pt idx="1">
                  <c:v>Sukupuoli</c:v>
                </c:pt>
                <c:pt idx="2">
                  <c:v>Mies</c:v>
                </c:pt>
                <c:pt idx="3">
                  <c:v>Nainen</c:v>
                </c:pt>
                <c:pt idx="4">
                  <c:v>Ikäluokka</c:v>
                </c:pt>
                <c:pt idx="5">
                  <c:v>25-44 vuotta</c:v>
                </c:pt>
                <c:pt idx="6">
                  <c:v>45‒54 vuotta</c:v>
                </c:pt>
                <c:pt idx="7">
                  <c:v>55‒64 vuotta</c:v>
                </c:pt>
                <c:pt idx="8">
                  <c:v>65 vuotta tai yli</c:v>
                </c:pt>
                <c:pt idx="9">
                  <c:v>Talouden elinvaihe</c:v>
                </c:pt>
                <c:pt idx="10">
                  <c:v>yksinäistalous (yksi aikuinen)</c:v>
                </c:pt>
                <c:pt idx="11">
                  <c:v>lapseton pari</c:v>
                </c:pt>
                <c:pt idx="12">
                  <c:v>muu aikuistalous (vain yli 18-vuotiaita)</c:v>
                </c:pt>
                <c:pt idx="13">
                  <c:v>talous, jossa alle 18-vuotiaita lapsia</c:v>
                </c:pt>
              </c:strCache>
            </c:strRef>
          </c:cat>
          <c:val>
            <c:numRef>
              <c:f>Taul1!$E$2:$E$15</c:f>
              <c:numCache>
                <c:formatCode>General</c:formatCode>
                <c:ptCount val="14"/>
                <c:pt idx="0" formatCode="0">
                  <c:v>17.64123</c:v>
                </c:pt>
                <c:pt idx="2" formatCode="0">
                  <c:v>16.908850000000001</c:v>
                </c:pt>
                <c:pt idx="3" formatCode="0">
                  <c:v>19.841270000000009</c:v>
                </c:pt>
                <c:pt idx="5" formatCode="0">
                  <c:v>16.256160000000001</c:v>
                </c:pt>
                <c:pt idx="6" formatCode="0">
                  <c:v>13.33333</c:v>
                </c:pt>
                <c:pt idx="7" formatCode="0">
                  <c:v>20.33426</c:v>
                </c:pt>
                <c:pt idx="8" formatCode="0">
                  <c:v>23.931619999999999</c:v>
                </c:pt>
                <c:pt idx="10" formatCode="0">
                  <c:v>17.09402</c:v>
                </c:pt>
                <c:pt idx="11" formatCode="0">
                  <c:v>23.214289999999991</c:v>
                </c:pt>
                <c:pt idx="12" formatCode="0">
                  <c:v>16.616309999999999</c:v>
                </c:pt>
                <c:pt idx="13" formatCode="0">
                  <c:v>15.13353</c:v>
                </c:pt>
              </c:numCache>
            </c:numRef>
          </c:val>
        </c:ser>
        <c:dLbls>
          <c:showLegendKey val="0"/>
          <c:showVal val="0"/>
          <c:showCatName val="0"/>
          <c:showSerName val="0"/>
          <c:showPercent val="0"/>
          <c:showBubbleSize val="0"/>
        </c:dLbls>
        <c:gapWidth val="55"/>
        <c:overlap val="100"/>
        <c:axId val="31202304"/>
        <c:axId val="31216384"/>
      </c:barChart>
      <c:catAx>
        <c:axId val="31202304"/>
        <c:scaling>
          <c:orientation val="maxMin"/>
        </c:scaling>
        <c:delete val="0"/>
        <c:axPos val="l"/>
        <c:majorTickMark val="none"/>
        <c:minorTickMark val="none"/>
        <c:tickLblPos val="low"/>
        <c:spPr>
          <a:ln>
            <a:noFill/>
          </a:ln>
        </c:spPr>
        <c:txPr>
          <a:bodyPr/>
          <a:lstStyle/>
          <a:p>
            <a:pPr>
              <a:defRPr sz="1100">
                <a:solidFill>
                  <a:srgbClr val="444444"/>
                </a:solidFill>
                <a:latin typeface="Calibri" panose="020F0502020204030204" pitchFamily="34" charset="0"/>
                <a:cs typeface="Arial" panose="020B0604020202020204" pitchFamily="34" charset="0"/>
              </a:defRPr>
            </a:pPr>
            <a:endParaRPr lang="fi-FI"/>
          </a:p>
        </c:txPr>
        <c:crossAx val="31216384"/>
        <c:crosses val="autoZero"/>
        <c:auto val="1"/>
        <c:lblAlgn val="ctr"/>
        <c:lblOffset val="100"/>
        <c:tickLblSkip val="1"/>
        <c:noMultiLvlLbl val="0"/>
      </c:catAx>
      <c:valAx>
        <c:axId val="31216384"/>
        <c:scaling>
          <c:orientation val="minMax"/>
          <c:max val="100.01"/>
          <c:min val="0"/>
        </c:scaling>
        <c:delete val="0"/>
        <c:axPos val="t"/>
        <c:majorGridlines>
          <c:spPr>
            <a:ln w="6350">
              <a:solidFill>
                <a:srgbClr val="BCBEC0"/>
              </a:solidFill>
            </a:ln>
          </c:spPr>
        </c:majorGridlines>
        <c:title>
          <c:tx>
            <c:rich>
              <a:bodyPr/>
              <a:lstStyle/>
              <a:p>
                <a:pPr>
                  <a:defRPr sz="1200" b="0">
                    <a:solidFill>
                      <a:srgbClr val="444444"/>
                    </a:solidFill>
                    <a:latin typeface="Calibri" panose="020F0502020204030204" pitchFamily="34" charset="0"/>
                    <a:cs typeface="Arial" panose="020B0604020202020204" pitchFamily="34" charset="0"/>
                  </a:defRPr>
                </a:pPr>
                <a:r>
                  <a:rPr lang="fi-FI" sz="1200" b="0" dirty="0" smtClean="0">
                    <a:solidFill>
                      <a:srgbClr val="444444"/>
                    </a:solidFill>
                    <a:latin typeface="Calibri" panose="020F0502020204030204" pitchFamily="34" charset="0"/>
                    <a:cs typeface="Arial" panose="020B0604020202020204" pitchFamily="34" charset="0"/>
                  </a:rPr>
                  <a:t>%</a:t>
                </a:r>
                <a:endParaRPr lang="fi-FI" sz="1200" b="0" dirty="0">
                  <a:solidFill>
                    <a:srgbClr val="444444"/>
                  </a:solidFill>
                  <a:latin typeface="Calibri" panose="020F0502020204030204" pitchFamily="34" charset="0"/>
                  <a:cs typeface="Arial" panose="020B0604020202020204" pitchFamily="34" charset="0"/>
                </a:endParaRPr>
              </a:p>
            </c:rich>
          </c:tx>
          <c:layout>
            <c:manualLayout>
              <c:xMode val="edge"/>
              <c:yMode val="edge"/>
              <c:x val="0.95021500437445305"/>
              <c:y val="0.94542495278302396"/>
            </c:manualLayout>
          </c:layout>
          <c:overlay val="0"/>
        </c:title>
        <c:numFmt formatCode="General" sourceLinked="0"/>
        <c:majorTickMark val="none"/>
        <c:minorTickMark val="none"/>
        <c:tickLblPos val="high"/>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31202304"/>
        <c:crosses val="autoZero"/>
        <c:crossBetween val="between"/>
        <c:majorUnit val="10"/>
        <c:minorUnit val="1"/>
      </c:valAx>
      <c:spPr>
        <a:ln>
          <a:noFill/>
        </a:ln>
      </c:spPr>
    </c:plotArea>
    <c:legend>
      <c:legendPos val="t"/>
      <c:layout>
        <c:manualLayout>
          <c:xMode val="edge"/>
          <c:yMode val="edge"/>
          <c:x val="0.21513022896186099"/>
          <c:y val="1.4904447236692001E-2"/>
          <c:w val="0.782965868745365"/>
          <c:h val="8.8794132185601102E-2"/>
        </c:manualLayout>
      </c:layout>
      <c:overlay val="0"/>
      <c:txPr>
        <a:bodyPr/>
        <a:lstStyle/>
        <a:p>
          <a:pPr>
            <a:defRPr>
              <a:solidFill>
                <a:srgbClr val="444444"/>
              </a:solidFill>
              <a:latin typeface="Calibri" panose="020F0502020204030204" pitchFamily="34" charset="0"/>
              <a:cs typeface="Arial" panose="020B0604020202020204" pitchFamily="34" charset="0"/>
            </a:defRPr>
          </a:pPr>
          <a:endParaRPr lang="fi-FI"/>
        </a:p>
      </c:txPr>
    </c:legend>
    <c:plotVisOnly val="1"/>
    <c:dispBlanksAs val="gap"/>
    <c:showDLblsOverMax val="0"/>
  </c:chart>
  <c:txPr>
    <a:bodyPr/>
    <a:lstStyle/>
    <a:p>
      <a:pPr>
        <a:defRPr sz="1200">
          <a:latin typeface="Calibri" panose="020F0502020204030204" pitchFamily="34" charset="0"/>
        </a:defRPr>
      </a:pPr>
      <a:endParaRPr lang="fi-FI"/>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4978969816272998"/>
          <c:y val="1.24203726972433E-2"/>
          <c:w val="0.60698807961504797"/>
          <c:h val="0.92020426193132199"/>
        </c:manualLayout>
      </c:layout>
      <c:barChart>
        <c:barDir val="bar"/>
        <c:grouping val="clustered"/>
        <c:varyColors val="0"/>
        <c:ser>
          <c:idx val="0"/>
          <c:order val="0"/>
          <c:tx>
            <c:strRef>
              <c:f>Taul1!$B$1</c:f>
              <c:strCache>
                <c:ptCount val="1"/>
                <c:pt idx="0">
                  <c:v>Keskiarvo: 3,09</c:v>
                </c:pt>
              </c:strCache>
            </c:strRef>
          </c:tx>
          <c:spPr>
            <a:solidFill>
              <a:srgbClr val="96F000"/>
            </a:solidFill>
          </c:spPr>
          <c:invertIfNegative val="0"/>
          <c:dLbls>
            <c:numFmt formatCode="#,##0" sourceLinked="0"/>
            <c:txPr>
              <a:bodyPr/>
              <a:lstStyle/>
              <a:p>
                <a:pPr>
                  <a:defRPr sz="1200" b="0">
                    <a:solidFill>
                      <a:srgbClr val="444444"/>
                    </a:solidFill>
                    <a:latin typeface="Calibri" panose="020F0502020204030204" pitchFamily="34" charset="0"/>
                    <a:cs typeface="Arial" panose="020B0604020202020204" pitchFamily="34" charset="0"/>
                  </a:defRPr>
                </a:pPr>
                <a:endParaRPr lang="fi-FI"/>
              </a:p>
            </c:txPr>
            <c:dLblPos val="outEnd"/>
            <c:showLegendKey val="0"/>
            <c:showVal val="1"/>
            <c:showCatName val="0"/>
            <c:showSerName val="0"/>
            <c:showPercent val="0"/>
            <c:showBubbleSize val="0"/>
            <c:showLeaderLines val="0"/>
          </c:dLbls>
          <c:cat>
            <c:strRef>
              <c:f>Taul1!$A$2:$A$6</c:f>
              <c:strCache>
                <c:ptCount val="5"/>
                <c:pt idx="0">
                  <c:v>5 kasvaa huomattavasti</c:v>
                </c:pt>
                <c:pt idx="1">
                  <c:v>4 kasvaa jonkin verran</c:v>
                </c:pt>
                <c:pt idx="2">
                  <c:v>3 pysyy ennallaan</c:v>
                </c:pt>
                <c:pt idx="3">
                  <c:v>2 vähenee jonkin verran</c:v>
                </c:pt>
                <c:pt idx="4">
                  <c:v>1 vähenee huomattavasti</c:v>
                </c:pt>
              </c:strCache>
            </c:strRef>
          </c:cat>
          <c:val>
            <c:numRef>
              <c:f>Taul1!$B$2:$B$6</c:f>
              <c:numCache>
                <c:formatCode>0</c:formatCode>
                <c:ptCount val="5"/>
                <c:pt idx="0">
                  <c:v>0.69376000000000004</c:v>
                </c:pt>
                <c:pt idx="1">
                  <c:v>16.451930000000001</c:v>
                </c:pt>
                <c:pt idx="2">
                  <c:v>74.826560000000001</c:v>
                </c:pt>
                <c:pt idx="3">
                  <c:v>6.9375600000000004</c:v>
                </c:pt>
                <c:pt idx="4">
                  <c:v>1.09019</c:v>
                </c:pt>
              </c:numCache>
            </c:numRef>
          </c:val>
        </c:ser>
        <c:dLbls>
          <c:showLegendKey val="0"/>
          <c:showVal val="0"/>
          <c:showCatName val="0"/>
          <c:showSerName val="0"/>
          <c:showPercent val="0"/>
          <c:showBubbleSize val="0"/>
        </c:dLbls>
        <c:gapWidth val="55"/>
        <c:axId val="27795456"/>
        <c:axId val="27796992"/>
      </c:barChart>
      <c:catAx>
        <c:axId val="27795456"/>
        <c:scaling>
          <c:orientation val="maxMin"/>
        </c:scaling>
        <c:delete val="0"/>
        <c:axPos val="l"/>
        <c:majorTickMark val="none"/>
        <c:minorTickMark val="none"/>
        <c:tickLblPos val="low"/>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27796992"/>
        <c:crosses val="autoZero"/>
        <c:auto val="1"/>
        <c:lblAlgn val="ctr"/>
        <c:lblOffset val="100"/>
        <c:tickLblSkip val="1"/>
        <c:noMultiLvlLbl val="0"/>
      </c:catAx>
      <c:valAx>
        <c:axId val="27796992"/>
        <c:scaling>
          <c:orientation val="minMax"/>
          <c:max val="100"/>
          <c:min val="0"/>
        </c:scaling>
        <c:delete val="0"/>
        <c:axPos val="t"/>
        <c:majorGridlines>
          <c:spPr>
            <a:ln w="6350">
              <a:solidFill>
                <a:srgbClr val="BCBEC0"/>
              </a:solidFill>
            </a:ln>
          </c:spPr>
        </c:majorGridlines>
        <c:title>
          <c:tx>
            <c:rich>
              <a:bodyPr/>
              <a:lstStyle/>
              <a:p>
                <a:pPr>
                  <a:defRPr b="0">
                    <a:solidFill>
                      <a:srgbClr val="444444"/>
                    </a:solidFill>
                    <a:latin typeface="Calibri" panose="020F0502020204030204" pitchFamily="34" charset="0"/>
                    <a:cs typeface="Arial" panose="020B0604020202020204" pitchFamily="34" charset="0"/>
                  </a:defRPr>
                </a:pPr>
                <a:r>
                  <a:rPr lang="fi-FI" b="0" dirty="0" smtClean="0">
                    <a:solidFill>
                      <a:srgbClr val="444444"/>
                    </a:solidFill>
                    <a:latin typeface="Calibri" panose="020F0502020204030204" pitchFamily="34" charset="0"/>
                    <a:cs typeface="Arial" panose="020B0604020202020204" pitchFamily="34" charset="0"/>
                  </a:rPr>
                  <a:t>%</a:t>
                </a:r>
                <a:endParaRPr lang="fi-FI" b="0" dirty="0">
                  <a:solidFill>
                    <a:srgbClr val="444444"/>
                  </a:solidFill>
                  <a:latin typeface="Calibri" panose="020F0502020204030204" pitchFamily="34" charset="0"/>
                  <a:cs typeface="Arial" panose="020B0604020202020204" pitchFamily="34" charset="0"/>
                </a:endParaRPr>
              </a:p>
            </c:rich>
          </c:tx>
          <c:layout>
            <c:manualLayout>
              <c:xMode val="edge"/>
              <c:yMode val="edge"/>
              <c:x val="0.97637401574803095"/>
              <c:y val="0.945403136333406"/>
            </c:manualLayout>
          </c:layout>
          <c:overlay val="0"/>
        </c:title>
        <c:numFmt formatCode="General" sourceLinked="0"/>
        <c:majorTickMark val="none"/>
        <c:minorTickMark val="none"/>
        <c:tickLblPos val="high"/>
        <c:spPr>
          <a:ln>
            <a:noFill/>
          </a:ln>
        </c:spPr>
        <c:txPr>
          <a:bodyPr rot="0" vert="horz" anchor="ctr" anchorCtr="1"/>
          <a:lstStyle/>
          <a:p>
            <a:pPr>
              <a:defRPr>
                <a:solidFill>
                  <a:srgbClr val="444444"/>
                </a:solidFill>
                <a:latin typeface="Calibri" panose="020F0502020204030204" pitchFamily="34" charset="0"/>
                <a:cs typeface="Arial" panose="020B0604020202020204" pitchFamily="34" charset="0"/>
              </a:defRPr>
            </a:pPr>
            <a:endParaRPr lang="fi-FI"/>
          </a:p>
        </c:txPr>
        <c:crossAx val="27795456"/>
        <c:crosses val="autoZero"/>
        <c:crossBetween val="between"/>
        <c:majorUnit val="10"/>
        <c:minorUnit val="1"/>
      </c:valAx>
      <c:spPr>
        <a:ln w="6350">
          <a:noFill/>
        </a:ln>
      </c:spPr>
    </c:plotArea>
    <c:legend>
      <c:legendPos val="r"/>
      <c:layout>
        <c:manualLayout>
          <c:xMode val="edge"/>
          <c:yMode val="edge"/>
          <c:x val="0.79132291325375304"/>
          <c:y val="0.77231680861320895"/>
          <c:w val="0.149348413598753"/>
          <c:h val="5.2304957416037301E-2"/>
        </c:manualLayout>
      </c:layout>
      <c:overlay val="1"/>
      <c:spPr>
        <a:solidFill>
          <a:schemeClr val="bg1"/>
        </a:solidFill>
      </c:spPr>
    </c:legend>
    <c:plotVisOnly val="1"/>
    <c:dispBlanksAs val="gap"/>
    <c:showDLblsOverMax val="0"/>
  </c:chart>
  <c:spPr>
    <a:ln>
      <a:noFill/>
    </a:ln>
  </c:spPr>
  <c:txPr>
    <a:bodyPr/>
    <a:lstStyle/>
    <a:p>
      <a:pPr>
        <a:defRPr sz="1200">
          <a:latin typeface="Calibri" panose="020F0502020204030204" pitchFamily="34" charset="0"/>
        </a:defRPr>
      </a:pPr>
      <a:endParaRPr lang="fi-FI"/>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663699051646601"/>
          <c:y val="0.10874330309218599"/>
          <c:w val="0.72292616729521997"/>
          <c:h val="0.82570394299951599"/>
        </c:manualLayout>
      </c:layout>
      <c:barChart>
        <c:barDir val="bar"/>
        <c:grouping val="stacked"/>
        <c:varyColors val="0"/>
        <c:ser>
          <c:idx val="0"/>
          <c:order val="0"/>
          <c:tx>
            <c:strRef>
              <c:f>Taul1!$B$1</c:f>
              <c:strCache>
                <c:ptCount val="1"/>
                <c:pt idx="0">
                  <c:v>päivittäin/
lähes päivittäin</c:v>
                </c:pt>
              </c:strCache>
            </c:strRef>
          </c:tx>
          <c:spPr>
            <a:solidFill>
              <a:srgbClr val="60C400"/>
            </a:solidFill>
            <a:ln>
              <a:noFill/>
            </a:ln>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Taul1!$A$2:$A$5</c:f>
              <c:strCache>
                <c:ptCount val="4"/>
                <c:pt idx="0">
                  <c:v>Töistä palattuani</c:v>
                </c:pt>
                <c:pt idx="1">
                  <c:v>Pitkin iltaa</c:v>
                </c:pt>
                <c:pt idx="2">
                  <c:v>Ennen töihin lähtöä</c:v>
                </c:pt>
                <c:pt idx="3">
                  <c:v>Illalla juuri ennen nukkumaan menoa</c:v>
                </c:pt>
              </c:strCache>
            </c:strRef>
          </c:cat>
          <c:val>
            <c:numRef>
              <c:f>Taul1!$B$2:$B$5</c:f>
              <c:numCache>
                <c:formatCode>0</c:formatCode>
                <c:ptCount val="4"/>
                <c:pt idx="0">
                  <c:v>51.932609999999997</c:v>
                </c:pt>
                <c:pt idx="1">
                  <c:v>48.067390000000003</c:v>
                </c:pt>
                <c:pt idx="2">
                  <c:v>44.301289999999987</c:v>
                </c:pt>
                <c:pt idx="3">
                  <c:v>20.019819999999999</c:v>
                </c:pt>
              </c:numCache>
            </c:numRef>
          </c:val>
        </c:ser>
        <c:ser>
          <c:idx val="1"/>
          <c:order val="1"/>
          <c:tx>
            <c:strRef>
              <c:f>Taul1!$C$1</c:f>
              <c:strCache>
                <c:ptCount val="1"/>
                <c:pt idx="0">
                  <c:v>1-4 kertaa/
viikossa</c:v>
                </c:pt>
              </c:strCache>
            </c:strRef>
          </c:tx>
          <c:spPr>
            <a:solidFill>
              <a:srgbClr val="96F000"/>
            </a:solidFill>
            <a:ln>
              <a:noFill/>
            </a:ln>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Taul1!$A$2:$A$5</c:f>
              <c:strCache>
                <c:ptCount val="4"/>
                <c:pt idx="0">
                  <c:v>Töistä palattuani</c:v>
                </c:pt>
                <c:pt idx="1">
                  <c:v>Pitkin iltaa</c:v>
                </c:pt>
                <c:pt idx="2">
                  <c:v>Ennen töihin lähtöä</c:v>
                </c:pt>
                <c:pt idx="3">
                  <c:v>Illalla juuri ennen nukkumaan menoa</c:v>
                </c:pt>
              </c:strCache>
            </c:strRef>
          </c:cat>
          <c:val>
            <c:numRef>
              <c:f>Taul1!$C$2:$C$5</c:f>
              <c:numCache>
                <c:formatCode>0</c:formatCode>
                <c:ptCount val="4"/>
                <c:pt idx="0">
                  <c:v>18.83053</c:v>
                </c:pt>
                <c:pt idx="1">
                  <c:v>17.343900000000001</c:v>
                </c:pt>
                <c:pt idx="2">
                  <c:v>15.55996</c:v>
                </c:pt>
                <c:pt idx="3">
                  <c:v>14.271559999999999</c:v>
                </c:pt>
              </c:numCache>
            </c:numRef>
          </c:val>
        </c:ser>
        <c:ser>
          <c:idx val="2"/>
          <c:order val="2"/>
          <c:tx>
            <c:strRef>
              <c:f>Taul1!$D$1</c:f>
              <c:strCache>
                <c:ptCount val="1"/>
                <c:pt idx="0">
                  <c:v>2-3 kertaa/
kuukaudessa</c:v>
                </c:pt>
              </c:strCache>
            </c:strRef>
          </c:tx>
          <c:spPr>
            <a:solidFill>
              <a:srgbClr val="C2E9FE"/>
            </a:solidFill>
            <a:ln>
              <a:noFill/>
            </a:ln>
          </c:spPr>
          <c:invertIfNegative val="0"/>
          <c:dPt>
            <c:idx val="5"/>
            <c:invertIfNegative val="0"/>
            <c:bubble3D val="0"/>
          </c:dPt>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Taul1!$A$2:$A$5</c:f>
              <c:strCache>
                <c:ptCount val="4"/>
                <c:pt idx="0">
                  <c:v>Töistä palattuani</c:v>
                </c:pt>
                <c:pt idx="1">
                  <c:v>Pitkin iltaa</c:v>
                </c:pt>
                <c:pt idx="2">
                  <c:v>Ennen töihin lähtöä</c:v>
                </c:pt>
                <c:pt idx="3">
                  <c:v>Illalla juuri ennen nukkumaan menoa</c:v>
                </c:pt>
              </c:strCache>
            </c:strRef>
          </c:cat>
          <c:val>
            <c:numRef>
              <c:f>Taul1!$D$2:$D$5</c:f>
              <c:numCache>
                <c:formatCode>0</c:formatCode>
                <c:ptCount val="4"/>
                <c:pt idx="0">
                  <c:v>7.6313199999999997</c:v>
                </c:pt>
                <c:pt idx="1">
                  <c:v>7.33399</c:v>
                </c:pt>
                <c:pt idx="2">
                  <c:v>7.03667</c:v>
                </c:pt>
                <c:pt idx="3">
                  <c:v>7.5322100000000001</c:v>
                </c:pt>
              </c:numCache>
            </c:numRef>
          </c:val>
        </c:ser>
        <c:ser>
          <c:idx val="3"/>
          <c:order val="3"/>
          <c:tx>
            <c:strRef>
              <c:f>Taul1!$E$1</c:f>
              <c:strCache>
                <c:ptCount val="1"/>
                <c:pt idx="0">
                  <c:v>kerran
kuukaudessa</c:v>
                </c:pt>
              </c:strCache>
            </c:strRef>
          </c:tx>
          <c:spPr>
            <a:solidFill>
              <a:srgbClr val="F5A2FD"/>
            </a:solidFill>
            <a:ln>
              <a:noFill/>
            </a:ln>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Taul1!$A$2:$A$5</c:f>
              <c:strCache>
                <c:ptCount val="4"/>
                <c:pt idx="0">
                  <c:v>Töistä palattuani</c:v>
                </c:pt>
                <c:pt idx="1">
                  <c:v>Pitkin iltaa</c:v>
                </c:pt>
                <c:pt idx="2">
                  <c:v>Ennen töihin lähtöä</c:v>
                </c:pt>
                <c:pt idx="3">
                  <c:v>Illalla juuri ennen nukkumaan menoa</c:v>
                </c:pt>
              </c:strCache>
            </c:strRef>
          </c:cat>
          <c:val>
            <c:numRef>
              <c:f>Taul1!$E$2:$E$5</c:f>
              <c:numCache>
                <c:formatCode>0</c:formatCode>
                <c:ptCount val="4"/>
                <c:pt idx="0">
                  <c:v>3.6669999999999998</c:v>
                </c:pt>
                <c:pt idx="1">
                  <c:v>4.7571899999999969</c:v>
                </c:pt>
                <c:pt idx="2">
                  <c:v>4.5589700000000004</c:v>
                </c:pt>
                <c:pt idx="3">
                  <c:v>6.8384499999999999</c:v>
                </c:pt>
              </c:numCache>
            </c:numRef>
          </c:val>
        </c:ser>
        <c:ser>
          <c:idx val="4"/>
          <c:order val="4"/>
          <c:tx>
            <c:strRef>
              <c:f>Taul1!$F$1</c:f>
              <c:strCache>
                <c:ptCount val="1"/>
                <c:pt idx="0">
                  <c:v>harvemmin/
en koskaan</c:v>
                </c:pt>
              </c:strCache>
            </c:strRef>
          </c:tx>
          <c:spPr>
            <a:solidFill>
              <a:srgbClr val="D070E1"/>
            </a:solidFill>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Taul1!$A$2:$A$5</c:f>
              <c:strCache>
                <c:ptCount val="4"/>
                <c:pt idx="0">
                  <c:v>Töistä palattuani</c:v>
                </c:pt>
                <c:pt idx="1">
                  <c:v>Pitkin iltaa</c:v>
                </c:pt>
                <c:pt idx="2">
                  <c:v>Ennen töihin lähtöä</c:v>
                </c:pt>
                <c:pt idx="3">
                  <c:v>Illalla juuri ennen nukkumaan menoa</c:v>
                </c:pt>
              </c:strCache>
            </c:strRef>
          </c:cat>
          <c:val>
            <c:numRef>
              <c:f>Taul1!$F$2:$F$5</c:f>
              <c:numCache>
                <c:formatCode>0</c:formatCode>
                <c:ptCount val="4"/>
                <c:pt idx="0">
                  <c:v>17.938549999999971</c:v>
                </c:pt>
                <c:pt idx="1">
                  <c:v>22.497520000000002</c:v>
                </c:pt>
                <c:pt idx="2">
                  <c:v>28.543109999999999</c:v>
                </c:pt>
                <c:pt idx="3">
                  <c:v>51.337960000000002</c:v>
                </c:pt>
              </c:numCache>
            </c:numRef>
          </c:val>
        </c:ser>
        <c:dLbls>
          <c:showLegendKey val="0"/>
          <c:showVal val="0"/>
          <c:showCatName val="0"/>
          <c:showSerName val="0"/>
          <c:showPercent val="0"/>
          <c:showBubbleSize val="0"/>
        </c:dLbls>
        <c:gapWidth val="55"/>
        <c:overlap val="100"/>
        <c:axId val="31290880"/>
        <c:axId val="31292416"/>
      </c:barChart>
      <c:catAx>
        <c:axId val="31290880"/>
        <c:scaling>
          <c:orientation val="maxMin"/>
        </c:scaling>
        <c:delete val="0"/>
        <c:axPos val="l"/>
        <c:majorTickMark val="none"/>
        <c:minorTickMark val="none"/>
        <c:tickLblPos val="low"/>
        <c:spPr>
          <a:ln>
            <a:noFill/>
          </a:ln>
        </c:spPr>
        <c:txPr>
          <a:bodyPr/>
          <a:lstStyle/>
          <a:p>
            <a:pPr>
              <a:defRPr sz="1200">
                <a:solidFill>
                  <a:srgbClr val="444444"/>
                </a:solidFill>
                <a:latin typeface="Calibri" panose="020F0502020204030204" pitchFamily="34" charset="0"/>
                <a:cs typeface="Arial" panose="020B0604020202020204" pitchFamily="34" charset="0"/>
              </a:defRPr>
            </a:pPr>
            <a:endParaRPr lang="fi-FI"/>
          </a:p>
        </c:txPr>
        <c:crossAx val="31292416"/>
        <c:crosses val="autoZero"/>
        <c:auto val="1"/>
        <c:lblAlgn val="ctr"/>
        <c:lblOffset val="100"/>
        <c:tickLblSkip val="1"/>
        <c:noMultiLvlLbl val="0"/>
      </c:catAx>
      <c:valAx>
        <c:axId val="31292416"/>
        <c:scaling>
          <c:orientation val="minMax"/>
          <c:max val="100.01"/>
          <c:min val="0"/>
        </c:scaling>
        <c:delete val="0"/>
        <c:axPos val="t"/>
        <c:majorGridlines>
          <c:spPr>
            <a:ln w="6350">
              <a:solidFill>
                <a:srgbClr val="BCBEC0"/>
              </a:solidFill>
            </a:ln>
          </c:spPr>
        </c:majorGridlines>
        <c:title>
          <c:tx>
            <c:rich>
              <a:bodyPr/>
              <a:lstStyle/>
              <a:p>
                <a:pPr>
                  <a:defRPr sz="1200" b="0">
                    <a:solidFill>
                      <a:srgbClr val="444444"/>
                    </a:solidFill>
                    <a:latin typeface="Calibri" panose="020F0502020204030204" pitchFamily="34" charset="0"/>
                    <a:cs typeface="Arial" panose="020B0604020202020204" pitchFamily="34" charset="0"/>
                  </a:defRPr>
                </a:pPr>
                <a:r>
                  <a:rPr lang="fi-FI" sz="1200" b="0" dirty="0" smtClean="0">
                    <a:solidFill>
                      <a:srgbClr val="444444"/>
                    </a:solidFill>
                    <a:latin typeface="Calibri" panose="020F0502020204030204" pitchFamily="34" charset="0"/>
                    <a:cs typeface="Arial" panose="020B0604020202020204" pitchFamily="34" charset="0"/>
                  </a:rPr>
                  <a:t>%</a:t>
                </a:r>
                <a:endParaRPr lang="fi-FI" sz="1200" b="0" dirty="0">
                  <a:solidFill>
                    <a:srgbClr val="444444"/>
                  </a:solidFill>
                  <a:latin typeface="Calibri" panose="020F0502020204030204" pitchFamily="34" charset="0"/>
                  <a:cs typeface="Arial" panose="020B0604020202020204" pitchFamily="34" charset="0"/>
                </a:endParaRPr>
              </a:p>
            </c:rich>
          </c:tx>
          <c:layout>
            <c:manualLayout>
              <c:xMode val="edge"/>
              <c:yMode val="edge"/>
              <c:x val="0.95021500437445305"/>
              <c:y val="0.94542495278302396"/>
            </c:manualLayout>
          </c:layout>
          <c:overlay val="0"/>
        </c:title>
        <c:numFmt formatCode="General" sourceLinked="0"/>
        <c:majorTickMark val="none"/>
        <c:minorTickMark val="none"/>
        <c:tickLblPos val="high"/>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31290880"/>
        <c:crosses val="autoZero"/>
        <c:crossBetween val="between"/>
        <c:majorUnit val="10"/>
        <c:minorUnit val="1"/>
      </c:valAx>
      <c:spPr>
        <a:ln>
          <a:noFill/>
        </a:ln>
      </c:spPr>
    </c:plotArea>
    <c:legend>
      <c:legendPos val="t"/>
      <c:layout>
        <c:manualLayout>
          <c:xMode val="edge"/>
          <c:yMode val="edge"/>
          <c:x val="0.21513022896186099"/>
          <c:y val="1.4904447236692001E-2"/>
          <c:w val="0.782965868745365"/>
          <c:h val="8.8794132185601102E-2"/>
        </c:manualLayout>
      </c:layout>
      <c:overlay val="0"/>
      <c:txPr>
        <a:bodyPr/>
        <a:lstStyle/>
        <a:p>
          <a:pPr>
            <a:defRPr>
              <a:solidFill>
                <a:srgbClr val="444444"/>
              </a:solidFill>
              <a:latin typeface="Calibri" panose="020F0502020204030204" pitchFamily="34" charset="0"/>
              <a:cs typeface="Arial" panose="020B0604020202020204" pitchFamily="34" charset="0"/>
            </a:defRPr>
          </a:pPr>
          <a:endParaRPr lang="fi-FI"/>
        </a:p>
      </c:txPr>
    </c:legend>
    <c:plotVisOnly val="1"/>
    <c:dispBlanksAs val="gap"/>
    <c:showDLblsOverMax val="0"/>
  </c:chart>
  <c:txPr>
    <a:bodyPr/>
    <a:lstStyle/>
    <a:p>
      <a:pPr>
        <a:defRPr sz="1200">
          <a:latin typeface="Calibri" panose="020F0502020204030204" pitchFamily="34" charset="0"/>
        </a:defRPr>
      </a:pPr>
      <a:endParaRPr lang="fi-FI"/>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4978969816272998"/>
          <c:y val="1.24203726972433E-2"/>
          <c:w val="0.60698807961504797"/>
          <c:h val="0.92020426193132199"/>
        </c:manualLayout>
      </c:layout>
      <c:barChart>
        <c:barDir val="bar"/>
        <c:grouping val="clustered"/>
        <c:varyColors val="0"/>
        <c:ser>
          <c:idx val="0"/>
          <c:order val="0"/>
          <c:tx>
            <c:strRef>
              <c:f>Taul1!$B$1</c:f>
              <c:strCache>
                <c:ptCount val="1"/>
                <c:pt idx="0">
                  <c:v>X</c:v>
                </c:pt>
              </c:strCache>
            </c:strRef>
          </c:tx>
          <c:spPr>
            <a:solidFill>
              <a:srgbClr val="96F000"/>
            </a:solidFill>
          </c:spPr>
          <c:invertIfNegative val="0"/>
          <c:dLbls>
            <c:numFmt formatCode="#,##0" sourceLinked="0"/>
            <c:txPr>
              <a:bodyPr/>
              <a:lstStyle/>
              <a:p>
                <a:pPr>
                  <a:defRPr sz="1200" b="0">
                    <a:solidFill>
                      <a:srgbClr val="444444"/>
                    </a:solidFill>
                    <a:latin typeface="Calibri" panose="020F0502020204030204" pitchFamily="34" charset="0"/>
                    <a:cs typeface="Arial" panose="020B0604020202020204" pitchFamily="34" charset="0"/>
                  </a:defRPr>
                </a:pPr>
                <a:endParaRPr lang="fi-FI"/>
              </a:p>
            </c:txPr>
            <c:dLblPos val="outEnd"/>
            <c:showLegendKey val="0"/>
            <c:showVal val="1"/>
            <c:showCatName val="0"/>
            <c:showSerName val="0"/>
            <c:showPercent val="0"/>
            <c:showBubbleSize val="0"/>
            <c:showLeaderLines val="0"/>
          </c:dLbls>
          <c:cat>
            <c:strRef>
              <c:f>Taul1!$A$2:$A$27</c:f>
              <c:strCache>
                <c:ptCount val="26"/>
                <c:pt idx="0">
                  <c:v>Toimialaluokitus</c:v>
                </c:pt>
                <c:pt idx="1">
                  <c:v>Valmistus/tuotanto</c:v>
                </c:pt>
                <c:pt idx="2">
                  <c:v>Vähittäiskauppa</c:v>
                </c:pt>
                <c:pt idx="3">
                  <c:v>Paikalliset palveluyritykset</c:v>
                </c:pt>
                <c:pt idx="4">
                  <c:v>Asiantuntijat</c:v>
                </c:pt>
                <c:pt idx="5">
                  <c:v>Palvelulaitokset</c:v>
                </c:pt>
                <c:pt idx="6">
                  <c:v>Projektinhallintapalvelut</c:v>
                </c:pt>
                <c:pt idx="7">
                  <c:v>Julkishallinto</c:v>
                </c:pt>
                <c:pt idx="8">
                  <c:v>Muut kiinnostavat</c:v>
                </c:pt>
                <c:pt idx="9">
                  <c:v>Ikäryhmä</c:v>
                </c:pt>
                <c:pt idx="10">
                  <c:v>25‒34 vuotta</c:v>
                </c:pt>
                <c:pt idx="11">
                  <c:v>35‒44 vuotta</c:v>
                </c:pt>
                <c:pt idx="12">
                  <c:v>45‒54 vuotta</c:v>
                </c:pt>
                <c:pt idx="13">
                  <c:v>55‒64 vuotta</c:v>
                </c:pt>
                <c:pt idx="14">
                  <c:v>65 vuotta tai yli</c:v>
                </c:pt>
                <c:pt idx="15">
                  <c:v>Asuinalue</c:v>
                </c:pt>
                <c:pt idx="16">
                  <c:v>Uusimaa</c:v>
                </c:pt>
                <c:pt idx="17">
                  <c:v>Etelä-Suomi</c:v>
                </c:pt>
                <c:pt idx="18">
                  <c:v>Itä-Suomi</c:v>
                </c:pt>
                <c:pt idx="19">
                  <c:v>Länsi-Suomi</c:v>
                </c:pt>
                <c:pt idx="20">
                  <c:v>Pohjois-Suomi</c:v>
                </c:pt>
                <c:pt idx="21">
                  <c:v>Talouden elinvaihe</c:v>
                </c:pt>
                <c:pt idx="22">
                  <c:v>yksinäistalous (yksi aikuinen)</c:v>
                </c:pt>
                <c:pt idx="23">
                  <c:v>lapseton pari</c:v>
                </c:pt>
                <c:pt idx="24">
                  <c:v>muu aikuistalous (vain yli 18-vuotiaita)</c:v>
                </c:pt>
                <c:pt idx="25">
                  <c:v>talous, jossa alle 18-vuotiaita lapsia</c:v>
                </c:pt>
              </c:strCache>
            </c:strRef>
          </c:cat>
          <c:val>
            <c:numRef>
              <c:f>Taul1!$B$2:$B$27</c:f>
              <c:numCache>
                <c:formatCode>0</c:formatCode>
                <c:ptCount val="26"/>
                <c:pt idx="1">
                  <c:v>8.9197200000000034</c:v>
                </c:pt>
                <c:pt idx="2">
                  <c:v>17.343900000000001</c:v>
                </c:pt>
                <c:pt idx="3">
                  <c:v>15.65907</c:v>
                </c:pt>
                <c:pt idx="4">
                  <c:v>36.47175</c:v>
                </c:pt>
                <c:pt idx="5">
                  <c:v>4.9554</c:v>
                </c:pt>
                <c:pt idx="6">
                  <c:v>6.4420200000000003</c:v>
                </c:pt>
                <c:pt idx="7">
                  <c:v>1.2884</c:v>
                </c:pt>
                <c:pt idx="8">
                  <c:v>8.9197200000000034</c:v>
                </c:pt>
                <c:pt idx="10">
                  <c:v>3.4687800000000002</c:v>
                </c:pt>
                <c:pt idx="11">
                  <c:v>16.65015</c:v>
                </c:pt>
                <c:pt idx="12">
                  <c:v>32.705649999999999</c:v>
                </c:pt>
                <c:pt idx="13">
                  <c:v>35.57978</c:v>
                </c:pt>
                <c:pt idx="14">
                  <c:v>11.59564</c:v>
                </c:pt>
                <c:pt idx="16">
                  <c:v>34.786920000000002</c:v>
                </c:pt>
                <c:pt idx="17">
                  <c:v>13.47869</c:v>
                </c:pt>
                <c:pt idx="18">
                  <c:v>10.604559999999999</c:v>
                </c:pt>
                <c:pt idx="19">
                  <c:v>33.696730000000002</c:v>
                </c:pt>
                <c:pt idx="20">
                  <c:v>7.4330999999999996</c:v>
                </c:pt>
                <c:pt idx="22">
                  <c:v>11.59564</c:v>
                </c:pt>
                <c:pt idx="23">
                  <c:v>22.200199999999999</c:v>
                </c:pt>
                <c:pt idx="24">
                  <c:v>32.804760000000002</c:v>
                </c:pt>
                <c:pt idx="25">
                  <c:v>33.399410000000003</c:v>
                </c:pt>
              </c:numCache>
            </c:numRef>
          </c:val>
        </c:ser>
        <c:dLbls>
          <c:showLegendKey val="0"/>
          <c:showVal val="0"/>
          <c:showCatName val="0"/>
          <c:showSerName val="0"/>
          <c:showPercent val="0"/>
          <c:showBubbleSize val="0"/>
        </c:dLbls>
        <c:gapWidth val="55"/>
        <c:axId val="31333760"/>
        <c:axId val="31356032"/>
      </c:barChart>
      <c:catAx>
        <c:axId val="31333760"/>
        <c:scaling>
          <c:orientation val="maxMin"/>
        </c:scaling>
        <c:delete val="0"/>
        <c:axPos val="l"/>
        <c:majorTickMark val="none"/>
        <c:minorTickMark val="none"/>
        <c:tickLblPos val="low"/>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31356032"/>
        <c:crosses val="autoZero"/>
        <c:auto val="1"/>
        <c:lblAlgn val="ctr"/>
        <c:lblOffset val="100"/>
        <c:tickLblSkip val="1"/>
        <c:noMultiLvlLbl val="0"/>
      </c:catAx>
      <c:valAx>
        <c:axId val="31356032"/>
        <c:scaling>
          <c:orientation val="minMax"/>
          <c:max val="100"/>
          <c:min val="0"/>
        </c:scaling>
        <c:delete val="0"/>
        <c:axPos val="t"/>
        <c:majorGridlines>
          <c:spPr>
            <a:ln w="6350">
              <a:solidFill>
                <a:srgbClr val="BCBEC0"/>
              </a:solidFill>
            </a:ln>
          </c:spPr>
        </c:majorGridlines>
        <c:title>
          <c:tx>
            <c:rich>
              <a:bodyPr/>
              <a:lstStyle/>
              <a:p>
                <a:pPr>
                  <a:defRPr b="0">
                    <a:solidFill>
                      <a:srgbClr val="444444"/>
                    </a:solidFill>
                    <a:latin typeface="Calibri" panose="020F0502020204030204" pitchFamily="34" charset="0"/>
                    <a:cs typeface="Arial" panose="020B0604020202020204" pitchFamily="34" charset="0"/>
                  </a:defRPr>
                </a:pPr>
                <a:r>
                  <a:rPr lang="fi-FI" b="0" dirty="0" smtClean="0">
                    <a:solidFill>
                      <a:srgbClr val="444444"/>
                    </a:solidFill>
                    <a:latin typeface="Calibri" panose="020F0502020204030204" pitchFamily="34" charset="0"/>
                    <a:cs typeface="Arial" panose="020B0604020202020204" pitchFamily="34" charset="0"/>
                  </a:rPr>
                  <a:t>%</a:t>
                </a:r>
                <a:endParaRPr lang="fi-FI" b="0" dirty="0">
                  <a:solidFill>
                    <a:srgbClr val="444444"/>
                  </a:solidFill>
                  <a:latin typeface="Calibri" panose="020F0502020204030204" pitchFamily="34" charset="0"/>
                  <a:cs typeface="Arial" panose="020B0604020202020204" pitchFamily="34" charset="0"/>
                </a:endParaRPr>
              </a:p>
            </c:rich>
          </c:tx>
          <c:layout>
            <c:manualLayout>
              <c:xMode val="edge"/>
              <c:yMode val="edge"/>
              <c:x val="0.97637401574803095"/>
              <c:y val="0.945403136333406"/>
            </c:manualLayout>
          </c:layout>
          <c:overlay val="0"/>
        </c:title>
        <c:numFmt formatCode="General" sourceLinked="0"/>
        <c:majorTickMark val="none"/>
        <c:minorTickMark val="none"/>
        <c:tickLblPos val="high"/>
        <c:spPr>
          <a:ln>
            <a:noFill/>
          </a:ln>
        </c:spPr>
        <c:txPr>
          <a:bodyPr rot="0" vert="horz" anchor="ctr" anchorCtr="1"/>
          <a:lstStyle/>
          <a:p>
            <a:pPr>
              <a:defRPr>
                <a:solidFill>
                  <a:srgbClr val="444444"/>
                </a:solidFill>
                <a:latin typeface="Calibri" panose="020F0502020204030204" pitchFamily="34" charset="0"/>
                <a:cs typeface="Arial" panose="020B0604020202020204" pitchFamily="34" charset="0"/>
              </a:defRPr>
            </a:pPr>
            <a:endParaRPr lang="fi-FI"/>
          </a:p>
        </c:txPr>
        <c:crossAx val="31333760"/>
        <c:crosses val="autoZero"/>
        <c:crossBetween val="between"/>
        <c:majorUnit val="10"/>
        <c:minorUnit val="1"/>
      </c:valAx>
      <c:spPr>
        <a:ln w="6350">
          <a:noFill/>
        </a:ln>
      </c:spPr>
    </c:plotArea>
    <c:plotVisOnly val="1"/>
    <c:dispBlanksAs val="gap"/>
    <c:showDLblsOverMax val="0"/>
  </c:chart>
  <c:spPr>
    <a:ln>
      <a:noFill/>
    </a:ln>
  </c:spPr>
  <c:txPr>
    <a:bodyPr/>
    <a:lstStyle/>
    <a:p>
      <a:pPr>
        <a:defRPr sz="1200">
          <a:latin typeface="Calibri" panose="020F0502020204030204" pitchFamily="34" charset="0"/>
        </a:defRPr>
      </a:pPr>
      <a:endParaRPr lang="fi-FI"/>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4978969816272998"/>
          <c:y val="1.24203726972433E-2"/>
          <c:w val="0.60698807961504797"/>
          <c:h val="0.92020426193132199"/>
        </c:manualLayout>
      </c:layout>
      <c:barChart>
        <c:barDir val="bar"/>
        <c:grouping val="clustered"/>
        <c:varyColors val="0"/>
        <c:ser>
          <c:idx val="0"/>
          <c:order val="0"/>
          <c:tx>
            <c:strRef>
              <c:f>Taul1!$B$1</c:f>
              <c:strCache>
                <c:ptCount val="1"/>
                <c:pt idx="0">
                  <c:v>X</c:v>
                </c:pt>
              </c:strCache>
            </c:strRef>
          </c:tx>
          <c:spPr>
            <a:solidFill>
              <a:srgbClr val="96F000"/>
            </a:solidFill>
          </c:spPr>
          <c:invertIfNegative val="0"/>
          <c:dLbls>
            <c:numFmt formatCode="#,##0" sourceLinked="0"/>
            <c:txPr>
              <a:bodyPr/>
              <a:lstStyle/>
              <a:p>
                <a:pPr>
                  <a:defRPr sz="1200" b="0">
                    <a:solidFill>
                      <a:srgbClr val="444444"/>
                    </a:solidFill>
                    <a:latin typeface="Calibri" panose="020F0502020204030204" pitchFamily="34" charset="0"/>
                    <a:cs typeface="Arial" panose="020B0604020202020204" pitchFamily="34" charset="0"/>
                  </a:defRPr>
                </a:pPr>
                <a:endParaRPr lang="fi-FI"/>
              </a:p>
            </c:txPr>
            <c:dLblPos val="outEnd"/>
            <c:showLegendKey val="0"/>
            <c:showVal val="1"/>
            <c:showCatName val="0"/>
            <c:showSerName val="0"/>
            <c:showPercent val="0"/>
            <c:showBubbleSize val="0"/>
            <c:showLeaderLines val="0"/>
          </c:dLbls>
          <c:cat>
            <c:strRef>
              <c:f>Taul1!$A$28:$A$48</c:f>
              <c:strCache>
                <c:ptCount val="21"/>
                <c:pt idx="0">
                  <c:v>Miten pitkään toiminut yrittäjänä</c:v>
                </c:pt>
                <c:pt idx="1">
                  <c:v>Alle vuoden</c:v>
                </c:pt>
                <c:pt idx="2">
                  <c:v>1–2 vuotta</c:v>
                </c:pt>
                <c:pt idx="3">
                  <c:v>3–4 vuotta</c:v>
                </c:pt>
                <c:pt idx="4">
                  <c:v>5–10 vuotta</c:v>
                </c:pt>
                <c:pt idx="5">
                  <c:v>11–20 vuotta</c:v>
                </c:pt>
                <c:pt idx="6">
                  <c:v>Yli 20 vuotta</c:v>
                </c:pt>
                <c:pt idx="7">
                  <c:v>Yrityksen koko</c:v>
                </c:pt>
                <c:pt idx="8">
                  <c:v>Yksinyrittäjä</c:v>
                </c:pt>
                <c:pt idx="9">
                  <c:v>2-4 henkeä</c:v>
                </c:pt>
                <c:pt idx="10">
                  <c:v>5-9 henkeä</c:v>
                </c:pt>
                <c:pt idx="11">
                  <c:v>10‒19 henkeä</c:v>
                </c:pt>
                <c:pt idx="12">
                  <c:v>20‒50 henkeä</c:v>
                </c:pt>
                <c:pt idx="13">
                  <c:v>yli 50 henkeä</c:v>
                </c:pt>
                <c:pt idx="14">
                  <c:v>Yrityksen ikä</c:v>
                </c:pt>
                <c:pt idx="15">
                  <c:v>Alle vuosi</c:v>
                </c:pt>
                <c:pt idx="16">
                  <c:v>1-2 vuotta</c:v>
                </c:pt>
                <c:pt idx="17">
                  <c:v>3-4 vuotta</c:v>
                </c:pt>
                <c:pt idx="18">
                  <c:v>5-10 vuotta</c:v>
                </c:pt>
                <c:pt idx="19">
                  <c:v>11-20 vuotta</c:v>
                </c:pt>
                <c:pt idx="20">
                  <c:v>Yli 20 vuotta</c:v>
                </c:pt>
              </c:strCache>
            </c:strRef>
          </c:cat>
          <c:val>
            <c:numRef>
              <c:f>Taul1!$B$28:$B$48</c:f>
              <c:numCache>
                <c:formatCode>0</c:formatCode>
                <c:ptCount val="21"/>
                <c:pt idx="1">
                  <c:v>0.59465000000000001</c:v>
                </c:pt>
                <c:pt idx="2">
                  <c:v>1.6848399999999999</c:v>
                </c:pt>
                <c:pt idx="3">
                  <c:v>5.9464800000000002</c:v>
                </c:pt>
                <c:pt idx="4">
                  <c:v>26.06541</c:v>
                </c:pt>
                <c:pt idx="5">
                  <c:v>29.930620000000001</c:v>
                </c:pt>
                <c:pt idx="6">
                  <c:v>35.777999999999999</c:v>
                </c:pt>
                <c:pt idx="8">
                  <c:v>34.687809999999999</c:v>
                </c:pt>
                <c:pt idx="9">
                  <c:v>33.201189999999997</c:v>
                </c:pt>
                <c:pt idx="10">
                  <c:v>16.055499999999981</c:v>
                </c:pt>
                <c:pt idx="11">
                  <c:v>8.7215099999999985</c:v>
                </c:pt>
                <c:pt idx="12">
                  <c:v>6.5411299999999999</c:v>
                </c:pt>
                <c:pt idx="13">
                  <c:v>0.79286000000000001</c:v>
                </c:pt>
                <c:pt idx="15">
                  <c:v>0.29731999999999997</c:v>
                </c:pt>
                <c:pt idx="16">
                  <c:v>0.79286000000000001</c:v>
                </c:pt>
                <c:pt idx="17">
                  <c:v>5.2527299999999997</c:v>
                </c:pt>
                <c:pt idx="18">
                  <c:v>25.470759999999981</c:v>
                </c:pt>
                <c:pt idx="19">
                  <c:v>27.750250000000001</c:v>
                </c:pt>
                <c:pt idx="20">
                  <c:v>40.436079999999997</c:v>
                </c:pt>
              </c:numCache>
            </c:numRef>
          </c:val>
        </c:ser>
        <c:dLbls>
          <c:showLegendKey val="0"/>
          <c:showVal val="0"/>
          <c:showCatName val="0"/>
          <c:showSerName val="0"/>
          <c:showPercent val="0"/>
          <c:showBubbleSize val="0"/>
        </c:dLbls>
        <c:gapWidth val="55"/>
        <c:axId val="31478912"/>
        <c:axId val="31480448"/>
      </c:barChart>
      <c:catAx>
        <c:axId val="31478912"/>
        <c:scaling>
          <c:orientation val="maxMin"/>
        </c:scaling>
        <c:delete val="0"/>
        <c:axPos val="l"/>
        <c:majorTickMark val="none"/>
        <c:minorTickMark val="none"/>
        <c:tickLblPos val="low"/>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31480448"/>
        <c:crosses val="autoZero"/>
        <c:auto val="1"/>
        <c:lblAlgn val="ctr"/>
        <c:lblOffset val="100"/>
        <c:tickLblSkip val="1"/>
        <c:noMultiLvlLbl val="0"/>
      </c:catAx>
      <c:valAx>
        <c:axId val="31480448"/>
        <c:scaling>
          <c:orientation val="minMax"/>
          <c:max val="100"/>
          <c:min val="0"/>
        </c:scaling>
        <c:delete val="0"/>
        <c:axPos val="t"/>
        <c:majorGridlines>
          <c:spPr>
            <a:ln w="6350">
              <a:solidFill>
                <a:srgbClr val="BCBEC0"/>
              </a:solidFill>
            </a:ln>
          </c:spPr>
        </c:majorGridlines>
        <c:title>
          <c:tx>
            <c:rich>
              <a:bodyPr/>
              <a:lstStyle/>
              <a:p>
                <a:pPr>
                  <a:defRPr b="0">
                    <a:solidFill>
                      <a:srgbClr val="444444"/>
                    </a:solidFill>
                    <a:latin typeface="Calibri" panose="020F0502020204030204" pitchFamily="34" charset="0"/>
                    <a:cs typeface="Arial" panose="020B0604020202020204" pitchFamily="34" charset="0"/>
                  </a:defRPr>
                </a:pPr>
                <a:r>
                  <a:rPr lang="fi-FI" b="0" dirty="0" smtClean="0">
                    <a:solidFill>
                      <a:srgbClr val="444444"/>
                    </a:solidFill>
                    <a:latin typeface="Calibri" panose="020F0502020204030204" pitchFamily="34" charset="0"/>
                    <a:cs typeface="Arial" panose="020B0604020202020204" pitchFamily="34" charset="0"/>
                  </a:rPr>
                  <a:t>%</a:t>
                </a:r>
                <a:endParaRPr lang="fi-FI" b="0" dirty="0">
                  <a:solidFill>
                    <a:srgbClr val="444444"/>
                  </a:solidFill>
                  <a:latin typeface="Calibri" panose="020F0502020204030204" pitchFamily="34" charset="0"/>
                  <a:cs typeface="Arial" panose="020B0604020202020204" pitchFamily="34" charset="0"/>
                </a:endParaRPr>
              </a:p>
            </c:rich>
          </c:tx>
          <c:layout>
            <c:manualLayout>
              <c:xMode val="edge"/>
              <c:yMode val="edge"/>
              <c:x val="0.97637401574803095"/>
              <c:y val="0.945403136333406"/>
            </c:manualLayout>
          </c:layout>
          <c:overlay val="0"/>
        </c:title>
        <c:numFmt formatCode="General" sourceLinked="0"/>
        <c:majorTickMark val="none"/>
        <c:minorTickMark val="none"/>
        <c:tickLblPos val="high"/>
        <c:spPr>
          <a:ln>
            <a:noFill/>
          </a:ln>
        </c:spPr>
        <c:txPr>
          <a:bodyPr rot="0" vert="horz" anchor="ctr" anchorCtr="1"/>
          <a:lstStyle/>
          <a:p>
            <a:pPr>
              <a:defRPr>
                <a:solidFill>
                  <a:srgbClr val="444444"/>
                </a:solidFill>
                <a:latin typeface="Calibri" panose="020F0502020204030204" pitchFamily="34" charset="0"/>
                <a:cs typeface="Arial" panose="020B0604020202020204" pitchFamily="34" charset="0"/>
              </a:defRPr>
            </a:pPr>
            <a:endParaRPr lang="fi-FI"/>
          </a:p>
        </c:txPr>
        <c:crossAx val="31478912"/>
        <c:crosses val="autoZero"/>
        <c:crossBetween val="between"/>
        <c:majorUnit val="10"/>
        <c:minorUnit val="1"/>
      </c:valAx>
      <c:spPr>
        <a:ln w="6350">
          <a:noFill/>
        </a:ln>
      </c:spPr>
    </c:plotArea>
    <c:plotVisOnly val="1"/>
    <c:dispBlanksAs val="gap"/>
    <c:showDLblsOverMax val="0"/>
  </c:chart>
  <c:spPr>
    <a:ln>
      <a:noFill/>
    </a:ln>
  </c:spPr>
  <c:txPr>
    <a:bodyPr/>
    <a:lstStyle/>
    <a:p>
      <a:pPr>
        <a:defRPr sz="1200">
          <a:latin typeface="Calibri" panose="020F0502020204030204" pitchFamily="34" charset="0"/>
        </a:defRPr>
      </a:pPr>
      <a:endParaRPr lang="fi-FI"/>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4263123359580102E-2"/>
          <c:y val="2.82795823295128E-2"/>
          <c:w val="0.55827573256749696"/>
          <c:h val="0.716119413418282"/>
        </c:manualLayout>
      </c:layout>
      <c:barChart>
        <c:barDir val="col"/>
        <c:grouping val="clustered"/>
        <c:varyColors val="0"/>
        <c:ser>
          <c:idx val="0"/>
          <c:order val="0"/>
          <c:tx>
            <c:strRef>
              <c:f>Taul1!$B$1</c:f>
              <c:strCache>
                <c:ptCount val="1"/>
                <c:pt idx="0">
                  <c:v>Kaikki</c:v>
                </c:pt>
              </c:strCache>
            </c:strRef>
          </c:tx>
          <c:spPr>
            <a:solidFill>
              <a:srgbClr val="CDCDCD"/>
            </a:solidFill>
          </c:spPr>
          <c:invertIfNegative val="0"/>
          <c:dLbls>
            <c:numFmt formatCode="#,##0" sourceLinked="0"/>
            <c:txPr>
              <a:bodyPr/>
              <a:lstStyle/>
              <a:p>
                <a:pPr>
                  <a:defRPr sz="1200" b="0">
                    <a:solidFill>
                      <a:srgbClr val="444444"/>
                    </a:solidFill>
                    <a:latin typeface="Calibri" panose="020F0502020204030204" pitchFamily="34" charset="0"/>
                    <a:cs typeface="Arial" panose="020B0604020202020204" pitchFamily="34" charset="0"/>
                  </a:defRPr>
                </a:pPr>
                <a:endParaRPr lang="fi-FI"/>
              </a:p>
            </c:txPr>
            <c:dLblPos val="inBase"/>
            <c:showLegendKey val="0"/>
            <c:showVal val="1"/>
            <c:showCatName val="0"/>
            <c:showSerName val="0"/>
            <c:showPercent val="0"/>
            <c:showBubbleSize val="0"/>
            <c:showLeaderLines val="0"/>
          </c:dLbls>
          <c:cat>
            <c:strRef>
              <c:f>Taul1!$A$2:$A$7</c:f>
              <c:strCache>
                <c:ptCount val="6"/>
                <c:pt idx="0">
                  <c:v>Älypuhelin</c:v>
                </c:pt>
                <c:pt idx="1">
                  <c:v>Kannettava tietokone</c:v>
                </c:pt>
                <c:pt idx="2">
                  <c:v>Pöytätietokone</c:v>
                </c:pt>
                <c:pt idx="3">
                  <c:v>Tabletti</c:v>
                </c:pt>
                <c:pt idx="4">
                  <c:v>Perusmatkapuhelin</c:v>
                </c:pt>
                <c:pt idx="5">
                  <c:v>Lankapuhelin</c:v>
                </c:pt>
              </c:strCache>
            </c:strRef>
          </c:cat>
          <c:val>
            <c:numRef>
              <c:f>Taul1!$B$2:$B$7</c:f>
              <c:numCache>
                <c:formatCode>0</c:formatCode>
                <c:ptCount val="6"/>
                <c:pt idx="0">
                  <c:v>84.539150000000006</c:v>
                </c:pt>
                <c:pt idx="1">
                  <c:v>84.142719999999983</c:v>
                </c:pt>
                <c:pt idx="2">
                  <c:v>57.38355</c:v>
                </c:pt>
                <c:pt idx="3">
                  <c:v>45.193260000000002</c:v>
                </c:pt>
                <c:pt idx="4">
                  <c:v>22.596630000000001</c:v>
                </c:pt>
                <c:pt idx="5">
                  <c:v>22.398409999999981</c:v>
                </c:pt>
              </c:numCache>
            </c:numRef>
          </c:val>
        </c:ser>
        <c:dLbls>
          <c:showLegendKey val="0"/>
          <c:showVal val="0"/>
          <c:showCatName val="0"/>
          <c:showSerName val="0"/>
          <c:showPercent val="0"/>
          <c:showBubbleSize val="0"/>
        </c:dLbls>
        <c:gapWidth val="55"/>
        <c:axId val="27890048"/>
        <c:axId val="27891584"/>
      </c:barChart>
      <c:lineChart>
        <c:grouping val="standard"/>
        <c:varyColors val="0"/>
        <c:ser>
          <c:idx val="1"/>
          <c:order val="1"/>
          <c:tx>
            <c:strRef>
              <c:f>Taul1!$C$1</c:f>
              <c:strCache>
                <c:ptCount val="1"/>
                <c:pt idx="0">
                  <c:v>Ikäryhmä</c:v>
                </c:pt>
              </c:strCache>
            </c:strRef>
          </c:tx>
          <c:spPr>
            <a:ln>
              <a:noFill/>
            </a:ln>
          </c:spPr>
          <c:marker>
            <c:symbol val="none"/>
          </c:marker>
          <c:cat>
            <c:strRef>
              <c:f>Taul1!$A$2:$A$7</c:f>
              <c:strCache>
                <c:ptCount val="6"/>
                <c:pt idx="0">
                  <c:v>Älypuhelin</c:v>
                </c:pt>
                <c:pt idx="1">
                  <c:v>Kannettava tietokone</c:v>
                </c:pt>
                <c:pt idx="2">
                  <c:v>Pöytätietokone</c:v>
                </c:pt>
                <c:pt idx="3">
                  <c:v>Tabletti</c:v>
                </c:pt>
                <c:pt idx="4">
                  <c:v>Perusmatkapuhelin</c:v>
                </c:pt>
                <c:pt idx="5">
                  <c:v>Lankapuhelin</c:v>
                </c:pt>
              </c:strCache>
            </c:strRef>
          </c:cat>
          <c:val>
            <c:numRef>
              <c:f>Taul1!$C$2:$C$7</c:f>
              <c:numCache>
                <c:formatCode>General</c:formatCode>
                <c:ptCount val="6"/>
              </c:numCache>
            </c:numRef>
          </c:val>
          <c:smooth val="0"/>
        </c:ser>
        <c:ser>
          <c:idx val="2"/>
          <c:order val="2"/>
          <c:tx>
            <c:strRef>
              <c:f>Taul1!$D$1</c:f>
              <c:strCache>
                <c:ptCount val="1"/>
                <c:pt idx="0">
                  <c:v>25-44 vuotta</c:v>
                </c:pt>
              </c:strCache>
            </c:strRef>
          </c:tx>
          <c:spPr>
            <a:ln>
              <a:solidFill>
                <a:srgbClr val="EB599E"/>
              </a:solidFill>
            </a:ln>
          </c:spPr>
          <c:marker>
            <c:symbol val="none"/>
          </c:marker>
          <c:cat>
            <c:strRef>
              <c:f>Taul1!$A$2:$A$7</c:f>
              <c:strCache>
                <c:ptCount val="6"/>
                <c:pt idx="0">
                  <c:v>Älypuhelin</c:v>
                </c:pt>
                <c:pt idx="1">
                  <c:v>Kannettava tietokone</c:v>
                </c:pt>
                <c:pt idx="2">
                  <c:v>Pöytätietokone</c:v>
                </c:pt>
                <c:pt idx="3">
                  <c:v>Tabletti</c:v>
                </c:pt>
                <c:pt idx="4">
                  <c:v>Perusmatkapuhelin</c:v>
                </c:pt>
                <c:pt idx="5">
                  <c:v>Lankapuhelin</c:v>
                </c:pt>
              </c:strCache>
            </c:strRef>
          </c:cat>
          <c:val>
            <c:numRef>
              <c:f>Taul1!$D$2:$D$7</c:f>
              <c:numCache>
                <c:formatCode>0</c:formatCode>
                <c:ptCount val="6"/>
                <c:pt idx="0">
                  <c:v>90.147779999999983</c:v>
                </c:pt>
                <c:pt idx="1">
                  <c:v>82.758619999999993</c:v>
                </c:pt>
                <c:pt idx="2">
                  <c:v>51.231529999999999</c:v>
                </c:pt>
                <c:pt idx="3">
                  <c:v>48.275860000000002</c:v>
                </c:pt>
                <c:pt idx="4">
                  <c:v>16.256160000000001</c:v>
                </c:pt>
                <c:pt idx="5">
                  <c:v>14.28571</c:v>
                </c:pt>
              </c:numCache>
            </c:numRef>
          </c:val>
          <c:smooth val="0"/>
        </c:ser>
        <c:ser>
          <c:idx val="3"/>
          <c:order val="3"/>
          <c:tx>
            <c:strRef>
              <c:f>Taul1!$E$1</c:f>
              <c:strCache>
                <c:ptCount val="1"/>
                <c:pt idx="0">
                  <c:v>45‒54 vuotta</c:v>
                </c:pt>
              </c:strCache>
            </c:strRef>
          </c:tx>
          <c:spPr>
            <a:ln>
              <a:solidFill>
                <a:srgbClr val="D070E1"/>
              </a:solidFill>
            </a:ln>
          </c:spPr>
          <c:marker>
            <c:symbol val="none"/>
          </c:marker>
          <c:cat>
            <c:strRef>
              <c:f>Taul1!$A$2:$A$7</c:f>
              <c:strCache>
                <c:ptCount val="6"/>
                <c:pt idx="0">
                  <c:v>Älypuhelin</c:v>
                </c:pt>
                <c:pt idx="1">
                  <c:v>Kannettava tietokone</c:v>
                </c:pt>
                <c:pt idx="2">
                  <c:v>Pöytätietokone</c:v>
                </c:pt>
                <c:pt idx="3">
                  <c:v>Tabletti</c:v>
                </c:pt>
                <c:pt idx="4">
                  <c:v>Perusmatkapuhelin</c:v>
                </c:pt>
                <c:pt idx="5">
                  <c:v>Lankapuhelin</c:v>
                </c:pt>
              </c:strCache>
            </c:strRef>
          </c:cat>
          <c:val>
            <c:numRef>
              <c:f>Taul1!$E$2:$E$7</c:f>
              <c:numCache>
                <c:formatCode>0</c:formatCode>
                <c:ptCount val="6"/>
                <c:pt idx="0">
                  <c:v>89.393940000000001</c:v>
                </c:pt>
                <c:pt idx="1">
                  <c:v>88.484849999999994</c:v>
                </c:pt>
                <c:pt idx="2">
                  <c:v>50.909089999999999</c:v>
                </c:pt>
                <c:pt idx="3">
                  <c:v>50.30303</c:v>
                </c:pt>
                <c:pt idx="4">
                  <c:v>19.090910000000001</c:v>
                </c:pt>
                <c:pt idx="5">
                  <c:v>16.9697</c:v>
                </c:pt>
              </c:numCache>
            </c:numRef>
          </c:val>
          <c:smooth val="0"/>
        </c:ser>
        <c:ser>
          <c:idx val="4"/>
          <c:order val="4"/>
          <c:tx>
            <c:strRef>
              <c:f>Taul1!$F$1</c:f>
              <c:strCache>
                <c:ptCount val="1"/>
                <c:pt idx="0">
                  <c:v>55‒64 vuotta</c:v>
                </c:pt>
              </c:strCache>
            </c:strRef>
          </c:tx>
          <c:spPr>
            <a:ln>
              <a:solidFill>
                <a:srgbClr val="6DC0FF"/>
              </a:solidFill>
            </a:ln>
          </c:spPr>
          <c:marker>
            <c:symbol val="none"/>
          </c:marker>
          <c:cat>
            <c:strRef>
              <c:f>Taul1!$A$2:$A$7</c:f>
              <c:strCache>
                <c:ptCount val="6"/>
                <c:pt idx="0">
                  <c:v>Älypuhelin</c:v>
                </c:pt>
                <c:pt idx="1">
                  <c:v>Kannettava tietokone</c:v>
                </c:pt>
                <c:pt idx="2">
                  <c:v>Pöytätietokone</c:v>
                </c:pt>
                <c:pt idx="3">
                  <c:v>Tabletti</c:v>
                </c:pt>
                <c:pt idx="4">
                  <c:v>Perusmatkapuhelin</c:v>
                </c:pt>
                <c:pt idx="5">
                  <c:v>Lankapuhelin</c:v>
                </c:pt>
              </c:strCache>
            </c:strRef>
          </c:cat>
          <c:val>
            <c:numRef>
              <c:f>Taul1!$F$2:$F$7</c:f>
              <c:numCache>
                <c:formatCode>0</c:formatCode>
                <c:ptCount val="6"/>
                <c:pt idx="0">
                  <c:v>80.222839999999977</c:v>
                </c:pt>
                <c:pt idx="1">
                  <c:v>81.337050000000005</c:v>
                </c:pt>
                <c:pt idx="2">
                  <c:v>64.066850000000002</c:v>
                </c:pt>
                <c:pt idx="3">
                  <c:v>42.896940000000001</c:v>
                </c:pt>
                <c:pt idx="4">
                  <c:v>26.46239999999997</c:v>
                </c:pt>
                <c:pt idx="5">
                  <c:v>28.969360000000002</c:v>
                </c:pt>
              </c:numCache>
            </c:numRef>
          </c:val>
          <c:smooth val="0"/>
        </c:ser>
        <c:ser>
          <c:idx val="5"/>
          <c:order val="5"/>
          <c:tx>
            <c:strRef>
              <c:f>Taul1!$G$1</c:f>
              <c:strCache>
                <c:ptCount val="1"/>
                <c:pt idx="0">
                  <c:v>65 vuotta tai yli</c:v>
                </c:pt>
              </c:strCache>
            </c:strRef>
          </c:tx>
          <c:spPr>
            <a:ln>
              <a:solidFill>
                <a:srgbClr val="5DC400"/>
              </a:solidFill>
            </a:ln>
          </c:spPr>
          <c:marker>
            <c:symbol val="none"/>
          </c:marker>
          <c:cat>
            <c:strRef>
              <c:f>Taul1!$A$2:$A$7</c:f>
              <c:strCache>
                <c:ptCount val="6"/>
                <c:pt idx="0">
                  <c:v>Älypuhelin</c:v>
                </c:pt>
                <c:pt idx="1">
                  <c:v>Kannettava tietokone</c:v>
                </c:pt>
                <c:pt idx="2">
                  <c:v>Pöytätietokone</c:v>
                </c:pt>
                <c:pt idx="3">
                  <c:v>Tabletti</c:v>
                </c:pt>
                <c:pt idx="4">
                  <c:v>Perusmatkapuhelin</c:v>
                </c:pt>
                <c:pt idx="5">
                  <c:v>Lankapuhelin</c:v>
                </c:pt>
              </c:strCache>
            </c:strRef>
          </c:cat>
          <c:val>
            <c:numRef>
              <c:f>Taul1!$G$2:$G$7</c:f>
              <c:numCache>
                <c:formatCode>0</c:formatCode>
                <c:ptCount val="6"/>
                <c:pt idx="0">
                  <c:v>74.358969999999985</c:v>
                </c:pt>
                <c:pt idx="1">
                  <c:v>82.90598</c:v>
                </c:pt>
                <c:pt idx="2">
                  <c:v>65.811970000000002</c:v>
                </c:pt>
                <c:pt idx="3">
                  <c:v>32.478630000000003</c:v>
                </c:pt>
                <c:pt idx="4">
                  <c:v>31.623930000000001</c:v>
                </c:pt>
                <c:pt idx="5">
                  <c:v>31.623930000000001</c:v>
                </c:pt>
              </c:numCache>
            </c:numRef>
          </c:val>
          <c:smooth val="0"/>
        </c:ser>
        <c:ser>
          <c:idx val="6"/>
          <c:order val="6"/>
          <c:tx>
            <c:strRef>
              <c:f>Taul1!$H$1</c:f>
              <c:strCache>
                <c:ptCount val="1"/>
              </c:strCache>
            </c:strRef>
          </c:tx>
          <c:spPr>
            <a:ln w="28575">
              <a:noFill/>
            </a:ln>
          </c:spPr>
          <c:marker>
            <c:symbol val="none"/>
          </c:marker>
          <c:cat>
            <c:strRef>
              <c:f>Taul1!$A$2:$A$7</c:f>
              <c:strCache>
                <c:ptCount val="6"/>
                <c:pt idx="0">
                  <c:v>Älypuhelin</c:v>
                </c:pt>
                <c:pt idx="1">
                  <c:v>Kannettava tietokone</c:v>
                </c:pt>
                <c:pt idx="2">
                  <c:v>Pöytätietokone</c:v>
                </c:pt>
                <c:pt idx="3">
                  <c:v>Tabletti</c:v>
                </c:pt>
                <c:pt idx="4">
                  <c:v>Perusmatkapuhelin</c:v>
                </c:pt>
                <c:pt idx="5">
                  <c:v>Lankapuhelin</c:v>
                </c:pt>
              </c:strCache>
            </c:strRef>
          </c:cat>
          <c:val>
            <c:numRef>
              <c:f>Taul1!$H$2:$H$7</c:f>
              <c:numCache>
                <c:formatCode>General</c:formatCode>
                <c:ptCount val="6"/>
              </c:numCache>
            </c:numRef>
          </c:val>
          <c:smooth val="0"/>
        </c:ser>
        <c:ser>
          <c:idx val="7"/>
          <c:order val="7"/>
          <c:tx>
            <c:strRef>
              <c:f>Taul1!$I$1</c:f>
              <c:strCache>
                <c:ptCount val="1"/>
                <c:pt idx="0">
                  <c:v>Yrityksen ikä yli 20 vuotta</c:v>
                </c:pt>
              </c:strCache>
            </c:strRef>
          </c:tx>
          <c:spPr>
            <a:ln w="28575">
              <a:solidFill>
                <a:srgbClr val="DEFF75"/>
              </a:solidFill>
            </a:ln>
          </c:spPr>
          <c:marker>
            <c:symbol val="none"/>
          </c:marker>
          <c:cat>
            <c:strRef>
              <c:f>Taul1!$A$2:$A$7</c:f>
              <c:strCache>
                <c:ptCount val="6"/>
                <c:pt idx="0">
                  <c:v>Älypuhelin</c:v>
                </c:pt>
                <c:pt idx="1">
                  <c:v>Kannettava tietokone</c:v>
                </c:pt>
                <c:pt idx="2">
                  <c:v>Pöytätietokone</c:v>
                </c:pt>
                <c:pt idx="3">
                  <c:v>Tabletti</c:v>
                </c:pt>
                <c:pt idx="4">
                  <c:v>Perusmatkapuhelin</c:v>
                </c:pt>
                <c:pt idx="5">
                  <c:v>Lankapuhelin</c:v>
                </c:pt>
              </c:strCache>
            </c:strRef>
          </c:cat>
          <c:val>
            <c:numRef>
              <c:f>Taul1!$I$2:$I$7</c:f>
              <c:numCache>
                <c:formatCode>0</c:formatCode>
                <c:ptCount val="6"/>
                <c:pt idx="0">
                  <c:v>82.352939999999975</c:v>
                </c:pt>
                <c:pt idx="1">
                  <c:v>82.598039999999983</c:v>
                </c:pt>
                <c:pt idx="2">
                  <c:v>67.401960000000003</c:v>
                </c:pt>
                <c:pt idx="3">
                  <c:v>43.137250000000002</c:v>
                </c:pt>
                <c:pt idx="4">
                  <c:v>25.245100000000001</c:v>
                </c:pt>
                <c:pt idx="5">
                  <c:v>36.029409999999999</c:v>
                </c:pt>
              </c:numCache>
            </c:numRef>
          </c:val>
          <c:smooth val="0"/>
        </c:ser>
        <c:ser>
          <c:idx val="8"/>
          <c:order val="8"/>
          <c:tx>
            <c:strRef>
              <c:f>Taul1!$J$1</c:f>
              <c:strCache>
                <c:ptCount val="1"/>
                <c:pt idx="0">
                  <c:v>Työpaikkojen määrän kehittyminen seuraavien 12 kk:n aikana: Kasvaa huomattavasti/kasvaa jonkin verran</c:v>
                </c:pt>
              </c:strCache>
            </c:strRef>
          </c:tx>
          <c:spPr>
            <a:ln w="28575">
              <a:solidFill>
                <a:srgbClr val="797979"/>
              </a:solidFill>
            </a:ln>
          </c:spPr>
          <c:marker>
            <c:symbol val="none"/>
          </c:marker>
          <c:cat>
            <c:strRef>
              <c:f>Taul1!$A$2:$A$7</c:f>
              <c:strCache>
                <c:ptCount val="6"/>
                <c:pt idx="0">
                  <c:v>Älypuhelin</c:v>
                </c:pt>
                <c:pt idx="1">
                  <c:v>Kannettava tietokone</c:v>
                </c:pt>
                <c:pt idx="2">
                  <c:v>Pöytätietokone</c:v>
                </c:pt>
                <c:pt idx="3">
                  <c:v>Tabletti</c:v>
                </c:pt>
                <c:pt idx="4">
                  <c:v>Perusmatkapuhelin</c:v>
                </c:pt>
                <c:pt idx="5">
                  <c:v>Lankapuhelin</c:v>
                </c:pt>
              </c:strCache>
            </c:strRef>
          </c:cat>
          <c:val>
            <c:numRef>
              <c:f>Taul1!$J$2:$J$7</c:f>
              <c:numCache>
                <c:formatCode>0</c:formatCode>
                <c:ptCount val="6"/>
                <c:pt idx="0">
                  <c:v>87.861270000000005</c:v>
                </c:pt>
                <c:pt idx="1">
                  <c:v>90.173409999999976</c:v>
                </c:pt>
                <c:pt idx="2">
                  <c:v>46.820810000000002</c:v>
                </c:pt>
                <c:pt idx="3">
                  <c:v>54.335260000000012</c:v>
                </c:pt>
                <c:pt idx="4">
                  <c:v>19.075140000000001</c:v>
                </c:pt>
                <c:pt idx="5">
                  <c:v>21.387280000000001</c:v>
                </c:pt>
              </c:numCache>
            </c:numRef>
          </c:val>
          <c:smooth val="0"/>
        </c:ser>
        <c:dLbls>
          <c:showLegendKey val="0"/>
          <c:showVal val="0"/>
          <c:showCatName val="0"/>
          <c:showSerName val="0"/>
          <c:showPercent val="0"/>
          <c:showBubbleSize val="0"/>
        </c:dLbls>
        <c:marker val="1"/>
        <c:smooth val="0"/>
        <c:axId val="27890048"/>
        <c:axId val="27891584"/>
      </c:lineChart>
      <c:catAx>
        <c:axId val="27890048"/>
        <c:scaling>
          <c:orientation val="minMax"/>
        </c:scaling>
        <c:delete val="0"/>
        <c:axPos val="b"/>
        <c:majorTickMark val="none"/>
        <c:minorTickMark val="none"/>
        <c:tickLblPos val="nextTo"/>
        <c:spPr>
          <a:ln>
            <a:noFill/>
          </a:ln>
        </c:spPr>
        <c:txPr>
          <a:bodyPr/>
          <a:lstStyle/>
          <a:p>
            <a:pPr>
              <a:defRPr sz="1100">
                <a:solidFill>
                  <a:srgbClr val="444444"/>
                </a:solidFill>
                <a:latin typeface="Calibri" panose="020F0502020204030204" pitchFamily="34" charset="0"/>
                <a:cs typeface="Arial" panose="020B0604020202020204" pitchFamily="34" charset="0"/>
              </a:defRPr>
            </a:pPr>
            <a:endParaRPr lang="fi-FI"/>
          </a:p>
        </c:txPr>
        <c:crossAx val="27891584"/>
        <c:crosses val="autoZero"/>
        <c:auto val="1"/>
        <c:lblAlgn val="ctr"/>
        <c:lblOffset val="100"/>
        <c:noMultiLvlLbl val="0"/>
      </c:catAx>
      <c:valAx>
        <c:axId val="27891584"/>
        <c:scaling>
          <c:orientation val="minMax"/>
          <c:max val="100"/>
          <c:min val="0"/>
        </c:scaling>
        <c:delete val="0"/>
        <c:axPos val="l"/>
        <c:majorGridlines>
          <c:spPr>
            <a:ln w="6350">
              <a:solidFill>
                <a:srgbClr val="BCBEC0"/>
              </a:solidFill>
            </a:ln>
          </c:spPr>
        </c:majorGridlines>
        <c:title>
          <c:tx>
            <c:rich>
              <a:bodyPr rot="0" vert="horz"/>
              <a:lstStyle/>
              <a:p>
                <a:pPr>
                  <a:defRPr b="0">
                    <a:solidFill>
                      <a:srgbClr val="444444"/>
                    </a:solidFill>
                    <a:latin typeface="Calibri" panose="020F0502020204030204" pitchFamily="34" charset="0"/>
                    <a:cs typeface="Arial" panose="020B0604020202020204" pitchFamily="34" charset="0"/>
                  </a:defRPr>
                </a:pPr>
                <a:r>
                  <a:rPr lang="fi-FI" b="0" dirty="0" smtClean="0">
                    <a:solidFill>
                      <a:srgbClr val="444444"/>
                    </a:solidFill>
                    <a:latin typeface="Calibri" panose="020F0502020204030204" pitchFamily="34" charset="0"/>
                    <a:cs typeface="Arial" panose="020B0604020202020204" pitchFamily="34" charset="0"/>
                  </a:rPr>
                  <a:t>%</a:t>
                </a:r>
                <a:endParaRPr lang="fi-FI" b="0" dirty="0">
                  <a:solidFill>
                    <a:srgbClr val="444444"/>
                  </a:solidFill>
                  <a:latin typeface="Calibri" panose="020F0502020204030204" pitchFamily="34" charset="0"/>
                  <a:cs typeface="Arial" panose="020B0604020202020204" pitchFamily="34" charset="0"/>
                </a:endParaRPr>
              </a:p>
            </c:rich>
          </c:tx>
          <c:layout>
            <c:manualLayout>
              <c:xMode val="edge"/>
              <c:yMode val="edge"/>
              <c:x val="2.7629046369203902E-3"/>
              <c:y val="3.15623226034246E-3"/>
            </c:manualLayout>
          </c:layout>
          <c:overlay val="0"/>
        </c:title>
        <c:numFmt formatCode="General" sourceLinked="0"/>
        <c:majorTickMark val="none"/>
        <c:minorTickMark val="none"/>
        <c:tickLblPos val="low"/>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27890048"/>
        <c:crosses val="autoZero"/>
        <c:crossBetween val="between"/>
        <c:majorUnit val="10"/>
        <c:minorUnit val="1"/>
      </c:valAx>
      <c:spPr>
        <a:ln w="6350">
          <a:noFill/>
        </a:ln>
      </c:spPr>
    </c:plotArea>
    <c:legend>
      <c:legendPos val="r"/>
      <c:layout>
        <c:manualLayout>
          <c:xMode val="edge"/>
          <c:yMode val="edge"/>
          <c:x val="0.62339721963612305"/>
          <c:y val="1.1116292771583601E-2"/>
          <c:w val="0.35255468417149299"/>
          <c:h val="0.73449438033942605"/>
        </c:manualLayout>
      </c:layout>
      <c:overlay val="0"/>
      <c:spPr>
        <a:solidFill>
          <a:schemeClr val="bg1"/>
        </a:solidFill>
      </c:spPr>
      <c:txPr>
        <a:bodyPr/>
        <a:lstStyle/>
        <a:p>
          <a:pPr>
            <a:defRPr sz="900">
              <a:solidFill>
                <a:srgbClr val="444444"/>
              </a:solidFill>
            </a:defRPr>
          </a:pPr>
          <a:endParaRPr lang="fi-FI"/>
        </a:p>
      </c:txPr>
    </c:legend>
    <c:plotVisOnly val="1"/>
    <c:dispBlanksAs val="gap"/>
    <c:showDLblsOverMax val="0"/>
  </c:chart>
  <c:txPr>
    <a:bodyPr/>
    <a:lstStyle/>
    <a:p>
      <a:pPr>
        <a:defRPr sz="1200">
          <a:latin typeface="Calibri" panose="020F0502020204030204" pitchFamily="34" charset="0"/>
        </a:defRPr>
      </a:pPr>
      <a:endParaRPr lang="fi-FI"/>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4263123359580102E-2"/>
          <c:y val="2.82795823295128E-2"/>
          <c:w val="0.53583084278793802"/>
          <c:h val="0.716119413418282"/>
        </c:manualLayout>
      </c:layout>
      <c:barChart>
        <c:barDir val="col"/>
        <c:grouping val="clustered"/>
        <c:varyColors val="0"/>
        <c:ser>
          <c:idx val="0"/>
          <c:order val="0"/>
          <c:tx>
            <c:strRef>
              <c:f>Taul1!$B$1</c:f>
              <c:strCache>
                <c:ptCount val="1"/>
                <c:pt idx="0">
                  <c:v>Kaikki</c:v>
                </c:pt>
              </c:strCache>
            </c:strRef>
          </c:tx>
          <c:spPr>
            <a:solidFill>
              <a:srgbClr val="CDCDCD"/>
            </a:solidFill>
          </c:spPr>
          <c:invertIfNegative val="0"/>
          <c:dLbls>
            <c:numFmt formatCode="#,##0" sourceLinked="0"/>
            <c:txPr>
              <a:bodyPr/>
              <a:lstStyle/>
              <a:p>
                <a:pPr>
                  <a:defRPr sz="1200" b="0">
                    <a:solidFill>
                      <a:srgbClr val="444444"/>
                    </a:solidFill>
                    <a:latin typeface="Calibri" panose="020F0502020204030204" pitchFamily="34" charset="0"/>
                    <a:cs typeface="Arial" panose="020B0604020202020204" pitchFamily="34" charset="0"/>
                  </a:defRPr>
                </a:pPr>
                <a:endParaRPr lang="fi-FI"/>
              </a:p>
            </c:txPr>
            <c:dLblPos val="inBase"/>
            <c:showLegendKey val="0"/>
            <c:showVal val="1"/>
            <c:showCatName val="0"/>
            <c:showSerName val="0"/>
            <c:showPercent val="0"/>
            <c:showBubbleSize val="0"/>
            <c:showLeaderLines val="0"/>
          </c:dLbls>
          <c:cat>
            <c:strRef>
              <c:f>Taul1!$A$2:$A$7</c:f>
              <c:strCache>
                <c:ptCount val="6"/>
                <c:pt idx="0">
                  <c:v>Älypuhelin</c:v>
                </c:pt>
                <c:pt idx="1">
                  <c:v>Kannettava tietokone</c:v>
                </c:pt>
                <c:pt idx="2">
                  <c:v>Pöytätietokone</c:v>
                </c:pt>
                <c:pt idx="3">
                  <c:v>Tabletti</c:v>
                </c:pt>
                <c:pt idx="4">
                  <c:v>Perusmatkapuhelin</c:v>
                </c:pt>
                <c:pt idx="5">
                  <c:v>Lankapuhelin</c:v>
                </c:pt>
              </c:strCache>
            </c:strRef>
          </c:cat>
          <c:val>
            <c:numRef>
              <c:f>Taul1!$B$2:$B$7</c:f>
              <c:numCache>
                <c:formatCode>0</c:formatCode>
                <c:ptCount val="6"/>
                <c:pt idx="0">
                  <c:v>84.539150000000006</c:v>
                </c:pt>
                <c:pt idx="1">
                  <c:v>84.142719999999983</c:v>
                </c:pt>
                <c:pt idx="2">
                  <c:v>57.38355</c:v>
                </c:pt>
                <c:pt idx="3">
                  <c:v>45.193260000000002</c:v>
                </c:pt>
                <c:pt idx="4">
                  <c:v>22.596630000000001</c:v>
                </c:pt>
                <c:pt idx="5">
                  <c:v>22.398409999999981</c:v>
                </c:pt>
              </c:numCache>
            </c:numRef>
          </c:val>
        </c:ser>
        <c:dLbls>
          <c:showLegendKey val="0"/>
          <c:showVal val="0"/>
          <c:showCatName val="0"/>
          <c:showSerName val="0"/>
          <c:showPercent val="0"/>
          <c:showBubbleSize val="0"/>
        </c:dLbls>
        <c:gapWidth val="55"/>
        <c:axId val="28470272"/>
        <c:axId val="28476160"/>
      </c:barChart>
      <c:lineChart>
        <c:grouping val="standard"/>
        <c:varyColors val="0"/>
        <c:ser>
          <c:idx val="1"/>
          <c:order val="1"/>
          <c:tx>
            <c:strRef>
              <c:f>Taul1!$C$1</c:f>
              <c:strCache>
                <c:ptCount val="1"/>
                <c:pt idx="0">
                  <c:v>Laitteiden käyttö</c:v>
                </c:pt>
              </c:strCache>
            </c:strRef>
          </c:tx>
          <c:spPr>
            <a:ln>
              <a:noFill/>
            </a:ln>
          </c:spPr>
          <c:marker>
            <c:symbol val="none"/>
          </c:marker>
          <c:cat>
            <c:strRef>
              <c:f>Taul1!$A$2:$A$7</c:f>
              <c:strCache>
                <c:ptCount val="6"/>
                <c:pt idx="0">
                  <c:v>Älypuhelin</c:v>
                </c:pt>
                <c:pt idx="1">
                  <c:v>Kannettava tietokone</c:v>
                </c:pt>
                <c:pt idx="2">
                  <c:v>Pöytätietokone</c:v>
                </c:pt>
                <c:pt idx="3">
                  <c:v>Tabletti</c:v>
                </c:pt>
                <c:pt idx="4">
                  <c:v>Perusmatkapuhelin</c:v>
                </c:pt>
                <c:pt idx="5">
                  <c:v>Lankapuhelin</c:v>
                </c:pt>
              </c:strCache>
            </c:strRef>
          </c:cat>
          <c:val>
            <c:numRef>
              <c:f>Taul1!$C$2:$C$7</c:f>
              <c:numCache>
                <c:formatCode>General</c:formatCode>
                <c:ptCount val="6"/>
              </c:numCache>
            </c:numRef>
          </c:val>
          <c:smooth val="0"/>
        </c:ser>
        <c:dLbls>
          <c:showLegendKey val="0"/>
          <c:showVal val="0"/>
          <c:showCatName val="0"/>
          <c:showSerName val="0"/>
          <c:showPercent val="0"/>
          <c:showBubbleSize val="0"/>
        </c:dLbls>
        <c:marker val="1"/>
        <c:smooth val="0"/>
        <c:axId val="28470272"/>
        <c:axId val="28476160"/>
      </c:lineChart>
      <c:catAx>
        <c:axId val="28470272"/>
        <c:scaling>
          <c:orientation val="minMax"/>
        </c:scaling>
        <c:delete val="0"/>
        <c:axPos val="b"/>
        <c:majorTickMark val="none"/>
        <c:minorTickMark val="none"/>
        <c:tickLblPos val="nextTo"/>
        <c:spPr>
          <a:ln>
            <a:noFill/>
          </a:ln>
        </c:spPr>
        <c:txPr>
          <a:bodyPr/>
          <a:lstStyle/>
          <a:p>
            <a:pPr>
              <a:defRPr sz="1100">
                <a:solidFill>
                  <a:srgbClr val="444444"/>
                </a:solidFill>
                <a:latin typeface="Calibri" panose="020F0502020204030204" pitchFamily="34" charset="0"/>
                <a:cs typeface="Arial" panose="020B0604020202020204" pitchFamily="34" charset="0"/>
              </a:defRPr>
            </a:pPr>
            <a:endParaRPr lang="fi-FI"/>
          </a:p>
        </c:txPr>
        <c:crossAx val="28476160"/>
        <c:crosses val="autoZero"/>
        <c:auto val="1"/>
        <c:lblAlgn val="ctr"/>
        <c:lblOffset val="100"/>
        <c:noMultiLvlLbl val="0"/>
      </c:catAx>
      <c:valAx>
        <c:axId val="28476160"/>
        <c:scaling>
          <c:orientation val="minMax"/>
          <c:max val="100"/>
          <c:min val="0"/>
        </c:scaling>
        <c:delete val="0"/>
        <c:axPos val="l"/>
        <c:majorGridlines>
          <c:spPr>
            <a:ln w="6350">
              <a:solidFill>
                <a:srgbClr val="BCBEC0"/>
              </a:solidFill>
            </a:ln>
          </c:spPr>
        </c:majorGridlines>
        <c:title>
          <c:tx>
            <c:rich>
              <a:bodyPr rot="0" vert="horz"/>
              <a:lstStyle/>
              <a:p>
                <a:pPr>
                  <a:defRPr b="0">
                    <a:solidFill>
                      <a:srgbClr val="444444"/>
                    </a:solidFill>
                    <a:latin typeface="Calibri" panose="020F0502020204030204" pitchFamily="34" charset="0"/>
                    <a:cs typeface="Arial" panose="020B0604020202020204" pitchFamily="34" charset="0"/>
                  </a:defRPr>
                </a:pPr>
                <a:r>
                  <a:rPr lang="fi-FI" b="0" dirty="0" smtClean="0">
                    <a:solidFill>
                      <a:srgbClr val="444444"/>
                    </a:solidFill>
                    <a:latin typeface="Calibri" panose="020F0502020204030204" pitchFamily="34" charset="0"/>
                    <a:cs typeface="Arial" panose="020B0604020202020204" pitchFamily="34" charset="0"/>
                  </a:rPr>
                  <a:t>%</a:t>
                </a:r>
                <a:endParaRPr lang="fi-FI" b="0" dirty="0">
                  <a:solidFill>
                    <a:srgbClr val="444444"/>
                  </a:solidFill>
                  <a:latin typeface="Calibri" panose="020F0502020204030204" pitchFamily="34" charset="0"/>
                  <a:cs typeface="Arial" panose="020B0604020202020204" pitchFamily="34" charset="0"/>
                </a:endParaRPr>
              </a:p>
            </c:rich>
          </c:tx>
          <c:layout>
            <c:manualLayout>
              <c:xMode val="edge"/>
              <c:yMode val="edge"/>
              <c:x val="2.7629046369203902E-3"/>
              <c:y val="3.15623226034246E-3"/>
            </c:manualLayout>
          </c:layout>
          <c:overlay val="0"/>
        </c:title>
        <c:numFmt formatCode="General" sourceLinked="0"/>
        <c:majorTickMark val="none"/>
        <c:minorTickMark val="none"/>
        <c:tickLblPos val="low"/>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28470272"/>
        <c:crosses val="autoZero"/>
        <c:crossBetween val="between"/>
        <c:majorUnit val="10"/>
        <c:minorUnit val="1"/>
      </c:valAx>
      <c:spPr>
        <a:ln w="6350">
          <a:noFill/>
        </a:ln>
      </c:spPr>
    </c:plotArea>
    <c:plotVisOnly val="1"/>
    <c:dispBlanksAs val="gap"/>
    <c:showDLblsOverMax val="0"/>
  </c:chart>
  <c:txPr>
    <a:bodyPr/>
    <a:lstStyle/>
    <a:p>
      <a:pPr>
        <a:defRPr sz="1200">
          <a:latin typeface="Calibri" panose="020F0502020204030204" pitchFamily="34" charset="0"/>
        </a:defRPr>
      </a:pPr>
      <a:endParaRPr lang="fi-FI"/>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4263123359580102E-2"/>
          <c:y val="2.82795823295128E-2"/>
          <c:w val="0.55827573256749696"/>
          <c:h val="0.716119413418282"/>
        </c:manualLayout>
      </c:layout>
      <c:barChart>
        <c:barDir val="col"/>
        <c:grouping val="clustered"/>
        <c:varyColors val="0"/>
        <c:ser>
          <c:idx val="0"/>
          <c:order val="0"/>
          <c:tx>
            <c:strRef>
              <c:f>Taul1!$B$1</c:f>
              <c:strCache>
                <c:ptCount val="1"/>
                <c:pt idx="0">
                  <c:v>Kaikki</c:v>
                </c:pt>
              </c:strCache>
            </c:strRef>
          </c:tx>
          <c:spPr>
            <a:solidFill>
              <a:srgbClr val="CDCDCD"/>
            </a:solidFill>
          </c:spPr>
          <c:invertIfNegative val="0"/>
          <c:dLbls>
            <c:numFmt formatCode="#,##0" sourceLinked="0"/>
            <c:txPr>
              <a:bodyPr/>
              <a:lstStyle/>
              <a:p>
                <a:pPr>
                  <a:defRPr sz="1200" b="0">
                    <a:solidFill>
                      <a:srgbClr val="444444"/>
                    </a:solidFill>
                    <a:latin typeface="Calibri" panose="020F0502020204030204" pitchFamily="34" charset="0"/>
                    <a:cs typeface="Arial" panose="020B0604020202020204" pitchFamily="34" charset="0"/>
                  </a:defRPr>
                </a:pPr>
                <a:endParaRPr lang="fi-FI"/>
              </a:p>
            </c:txPr>
            <c:dLblPos val="inBase"/>
            <c:showLegendKey val="0"/>
            <c:showVal val="1"/>
            <c:showCatName val="0"/>
            <c:showSerName val="0"/>
            <c:showPercent val="0"/>
            <c:showBubbleSize val="0"/>
            <c:showLeaderLines val="0"/>
          </c:dLbls>
          <c:cat>
            <c:strRef>
              <c:f>Taul1!$A$2:$A$9</c:f>
              <c:strCache>
                <c:ptCount val="8"/>
                <c:pt idx="0">
                  <c:v>Älypuhelin</c:v>
                </c:pt>
                <c:pt idx="1">
                  <c:v>Kannettava tietokone</c:v>
                </c:pt>
                <c:pt idx="2">
                  <c:v>Pöytätietokone</c:v>
                </c:pt>
                <c:pt idx="3">
                  <c:v>Perusmatkapuhelin</c:v>
                </c:pt>
                <c:pt idx="4">
                  <c:v>Tabletti</c:v>
                </c:pt>
                <c:pt idx="5">
                  <c:v>Lankapuhelin</c:v>
                </c:pt>
                <c:pt idx="6">
                  <c:v>Ei mitään näistä</c:v>
                </c:pt>
                <c:pt idx="7">
                  <c:v>En osaa sanoa</c:v>
                </c:pt>
              </c:strCache>
            </c:strRef>
          </c:cat>
          <c:val>
            <c:numRef>
              <c:f>Taul1!$B$2:$B$9</c:f>
              <c:numCache>
                <c:formatCode>0</c:formatCode>
                <c:ptCount val="8"/>
                <c:pt idx="0">
                  <c:v>50.842419999999997</c:v>
                </c:pt>
                <c:pt idx="1">
                  <c:v>46.382560000000012</c:v>
                </c:pt>
                <c:pt idx="2">
                  <c:v>40.039640000000013</c:v>
                </c:pt>
                <c:pt idx="3">
                  <c:v>22.79485</c:v>
                </c:pt>
                <c:pt idx="4">
                  <c:v>18.63231</c:v>
                </c:pt>
                <c:pt idx="5">
                  <c:v>14.66799</c:v>
                </c:pt>
                <c:pt idx="6">
                  <c:v>20.614470000000001</c:v>
                </c:pt>
                <c:pt idx="7">
                  <c:v>5.9464800000000002</c:v>
                </c:pt>
              </c:numCache>
            </c:numRef>
          </c:val>
        </c:ser>
        <c:dLbls>
          <c:showLegendKey val="0"/>
          <c:showVal val="0"/>
          <c:showCatName val="0"/>
          <c:showSerName val="0"/>
          <c:showPercent val="0"/>
          <c:showBubbleSize val="0"/>
        </c:dLbls>
        <c:gapWidth val="55"/>
        <c:axId val="28642304"/>
        <c:axId val="28656384"/>
      </c:barChart>
      <c:lineChart>
        <c:grouping val="standard"/>
        <c:varyColors val="0"/>
        <c:ser>
          <c:idx val="1"/>
          <c:order val="1"/>
          <c:tx>
            <c:strRef>
              <c:f>Taul1!$C$1</c:f>
              <c:strCache>
                <c:ptCount val="1"/>
                <c:pt idx="0">
                  <c:v>Ikäryhmä</c:v>
                </c:pt>
              </c:strCache>
            </c:strRef>
          </c:tx>
          <c:spPr>
            <a:ln>
              <a:noFill/>
            </a:ln>
          </c:spPr>
          <c:marker>
            <c:symbol val="none"/>
          </c:marker>
          <c:cat>
            <c:strRef>
              <c:f>Taul1!$A$2:$A$9</c:f>
              <c:strCache>
                <c:ptCount val="8"/>
                <c:pt idx="0">
                  <c:v>Älypuhelin</c:v>
                </c:pt>
                <c:pt idx="1">
                  <c:v>Kannettava tietokone</c:v>
                </c:pt>
                <c:pt idx="2">
                  <c:v>Pöytätietokone</c:v>
                </c:pt>
                <c:pt idx="3">
                  <c:v>Perusmatkapuhelin</c:v>
                </c:pt>
                <c:pt idx="4">
                  <c:v>Tabletti</c:v>
                </c:pt>
                <c:pt idx="5">
                  <c:v>Lankapuhelin</c:v>
                </c:pt>
                <c:pt idx="6">
                  <c:v>Ei mitään näistä</c:v>
                </c:pt>
                <c:pt idx="7">
                  <c:v>En osaa sanoa</c:v>
                </c:pt>
              </c:strCache>
            </c:strRef>
          </c:cat>
          <c:val>
            <c:numRef>
              <c:f>Taul1!$C$2:$C$9</c:f>
              <c:numCache>
                <c:formatCode>General</c:formatCode>
                <c:ptCount val="8"/>
              </c:numCache>
            </c:numRef>
          </c:val>
          <c:smooth val="0"/>
        </c:ser>
        <c:ser>
          <c:idx val="2"/>
          <c:order val="2"/>
          <c:tx>
            <c:strRef>
              <c:f>Taul1!$D$1</c:f>
              <c:strCache>
                <c:ptCount val="1"/>
                <c:pt idx="0">
                  <c:v>25-44 vuotta</c:v>
                </c:pt>
              </c:strCache>
            </c:strRef>
          </c:tx>
          <c:spPr>
            <a:ln>
              <a:solidFill>
                <a:srgbClr val="EB599E"/>
              </a:solidFill>
            </a:ln>
          </c:spPr>
          <c:marker>
            <c:symbol val="none"/>
          </c:marker>
          <c:cat>
            <c:strRef>
              <c:f>Taul1!$A$2:$A$9</c:f>
              <c:strCache>
                <c:ptCount val="8"/>
                <c:pt idx="0">
                  <c:v>Älypuhelin</c:v>
                </c:pt>
                <c:pt idx="1">
                  <c:v>Kannettava tietokone</c:v>
                </c:pt>
                <c:pt idx="2">
                  <c:v>Pöytätietokone</c:v>
                </c:pt>
                <c:pt idx="3">
                  <c:v>Perusmatkapuhelin</c:v>
                </c:pt>
                <c:pt idx="4">
                  <c:v>Tabletti</c:v>
                </c:pt>
                <c:pt idx="5">
                  <c:v>Lankapuhelin</c:v>
                </c:pt>
                <c:pt idx="6">
                  <c:v>Ei mitään näistä</c:v>
                </c:pt>
                <c:pt idx="7">
                  <c:v>En osaa sanoa</c:v>
                </c:pt>
              </c:strCache>
            </c:strRef>
          </c:cat>
          <c:val>
            <c:numRef>
              <c:f>Taul1!$D$2:$D$9</c:f>
              <c:numCache>
                <c:formatCode>0</c:formatCode>
                <c:ptCount val="8"/>
                <c:pt idx="0">
                  <c:v>48.275860000000002</c:v>
                </c:pt>
                <c:pt idx="1">
                  <c:v>46.798029999999997</c:v>
                </c:pt>
                <c:pt idx="2">
                  <c:v>33.99015</c:v>
                </c:pt>
                <c:pt idx="3">
                  <c:v>19.704429999999981</c:v>
                </c:pt>
                <c:pt idx="4">
                  <c:v>17.241379999999999</c:v>
                </c:pt>
                <c:pt idx="5">
                  <c:v>11.33005</c:v>
                </c:pt>
                <c:pt idx="6">
                  <c:v>20.197040000000001</c:v>
                </c:pt>
                <c:pt idx="7">
                  <c:v>5.4187200000000004</c:v>
                </c:pt>
              </c:numCache>
            </c:numRef>
          </c:val>
          <c:smooth val="0"/>
        </c:ser>
        <c:ser>
          <c:idx val="3"/>
          <c:order val="3"/>
          <c:tx>
            <c:strRef>
              <c:f>Taul1!$E$1</c:f>
              <c:strCache>
                <c:ptCount val="1"/>
                <c:pt idx="0">
                  <c:v>45‒54 vuotta</c:v>
                </c:pt>
              </c:strCache>
            </c:strRef>
          </c:tx>
          <c:spPr>
            <a:ln>
              <a:solidFill>
                <a:srgbClr val="D070E1"/>
              </a:solidFill>
            </a:ln>
          </c:spPr>
          <c:marker>
            <c:symbol val="none"/>
          </c:marker>
          <c:cat>
            <c:strRef>
              <c:f>Taul1!$A$2:$A$9</c:f>
              <c:strCache>
                <c:ptCount val="8"/>
                <c:pt idx="0">
                  <c:v>Älypuhelin</c:v>
                </c:pt>
                <c:pt idx="1">
                  <c:v>Kannettava tietokone</c:v>
                </c:pt>
                <c:pt idx="2">
                  <c:v>Pöytätietokone</c:v>
                </c:pt>
                <c:pt idx="3">
                  <c:v>Perusmatkapuhelin</c:v>
                </c:pt>
                <c:pt idx="4">
                  <c:v>Tabletti</c:v>
                </c:pt>
                <c:pt idx="5">
                  <c:v>Lankapuhelin</c:v>
                </c:pt>
                <c:pt idx="6">
                  <c:v>Ei mitään näistä</c:v>
                </c:pt>
                <c:pt idx="7">
                  <c:v>En osaa sanoa</c:v>
                </c:pt>
              </c:strCache>
            </c:strRef>
          </c:cat>
          <c:val>
            <c:numRef>
              <c:f>Taul1!$E$2:$E$9</c:f>
              <c:numCache>
                <c:formatCode>0</c:formatCode>
                <c:ptCount val="8"/>
                <c:pt idx="0">
                  <c:v>51.818180000000012</c:v>
                </c:pt>
                <c:pt idx="1">
                  <c:v>47.272730000000003</c:v>
                </c:pt>
                <c:pt idx="2">
                  <c:v>37.272730000000003</c:v>
                </c:pt>
                <c:pt idx="3">
                  <c:v>20</c:v>
                </c:pt>
                <c:pt idx="4">
                  <c:v>16.9697</c:v>
                </c:pt>
                <c:pt idx="5">
                  <c:v>8.4848500000000016</c:v>
                </c:pt>
                <c:pt idx="6">
                  <c:v>23.63636</c:v>
                </c:pt>
                <c:pt idx="7">
                  <c:v>5.7575799999999973</c:v>
                </c:pt>
              </c:numCache>
            </c:numRef>
          </c:val>
          <c:smooth val="0"/>
        </c:ser>
        <c:ser>
          <c:idx val="4"/>
          <c:order val="4"/>
          <c:tx>
            <c:strRef>
              <c:f>Taul1!$F$1</c:f>
              <c:strCache>
                <c:ptCount val="1"/>
                <c:pt idx="0">
                  <c:v>55‒64 vuotta</c:v>
                </c:pt>
              </c:strCache>
            </c:strRef>
          </c:tx>
          <c:spPr>
            <a:ln>
              <a:solidFill>
                <a:srgbClr val="6DC0FF"/>
              </a:solidFill>
            </a:ln>
          </c:spPr>
          <c:marker>
            <c:symbol val="none"/>
          </c:marker>
          <c:cat>
            <c:strRef>
              <c:f>Taul1!$A$2:$A$9</c:f>
              <c:strCache>
                <c:ptCount val="8"/>
                <c:pt idx="0">
                  <c:v>Älypuhelin</c:v>
                </c:pt>
                <c:pt idx="1">
                  <c:v>Kannettava tietokone</c:v>
                </c:pt>
                <c:pt idx="2">
                  <c:v>Pöytätietokone</c:v>
                </c:pt>
                <c:pt idx="3">
                  <c:v>Perusmatkapuhelin</c:v>
                </c:pt>
                <c:pt idx="4">
                  <c:v>Tabletti</c:v>
                </c:pt>
                <c:pt idx="5">
                  <c:v>Lankapuhelin</c:v>
                </c:pt>
                <c:pt idx="6">
                  <c:v>Ei mitään näistä</c:v>
                </c:pt>
                <c:pt idx="7">
                  <c:v>En osaa sanoa</c:v>
                </c:pt>
              </c:strCache>
            </c:strRef>
          </c:cat>
          <c:val>
            <c:numRef>
              <c:f>Taul1!$F$2:$F$9</c:f>
              <c:numCache>
                <c:formatCode>0</c:formatCode>
                <c:ptCount val="8"/>
                <c:pt idx="0">
                  <c:v>50.974930000000001</c:v>
                </c:pt>
                <c:pt idx="1">
                  <c:v>44.28969</c:v>
                </c:pt>
                <c:pt idx="2">
                  <c:v>44.568249999999999</c:v>
                </c:pt>
                <c:pt idx="3">
                  <c:v>25.348189999999999</c:v>
                </c:pt>
                <c:pt idx="4">
                  <c:v>20.61281</c:v>
                </c:pt>
                <c:pt idx="5">
                  <c:v>20.055710000000001</c:v>
                </c:pt>
                <c:pt idx="6">
                  <c:v>20.055710000000001</c:v>
                </c:pt>
                <c:pt idx="7">
                  <c:v>7.2423400000000004</c:v>
                </c:pt>
              </c:numCache>
            </c:numRef>
          </c:val>
          <c:smooth val="0"/>
        </c:ser>
        <c:ser>
          <c:idx val="5"/>
          <c:order val="5"/>
          <c:tx>
            <c:strRef>
              <c:f>Taul1!$G$1</c:f>
              <c:strCache>
                <c:ptCount val="1"/>
                <c:pt idx="0">
                  <c:v>65 vuotta tai yli</c:v>
                </c:pt>
              </c:strCache>
            </c:strRef>
          </c:tx>
          <c:spPr>
            <a:ln>
              <a:solidFill>
                <a:srgbClr val="5DC400"/>
              </a:solidFill>
            </a:ln>
          </c:spPr>
          <c:marker>
            <c:symbol val="none"/>
          </c:marker>
          <c:cat>
            <c:strRef>
              <c:f>Taul1!$A$2:$A$9</c:f>
              <c:strCache>
                <c:ptCount val="8"/>
                <c:pt idx="0">
                  <c:v>Älypuhelin</c:v>
                </c:pt>
                <c:pt idx="1">
                  <c:v>Kannettava tietokone</c:v>
                </c:pt>
                <c:pt idx="2">
                  <c:v>Pöytätietokone</c:v>
                </c:pt>
                <c:pt idx="3">
                  <c:v>Perusmatkapuhelin</c:v>
                </c:pt>
                <c:pt idx="4">
                  <c:v>Tabletti</c:v>
                </c:pt>
                <c:pt idx="5">
                  <c:v>Lankapuhelin</c:v>
                </c:pt>
                <c:pt idx="6">
                  <c:v>Ei mitään näistä</c:v>
                </c:pt>
                <c:pt idx="7">
                  <c:v>En osaa sanoa</c:v>
                </c:pt>
              </c:strCache>
            </c:strRef>
          </c:cat>
          <c:val>
            <c:numRef>
              <c:f>Taul1!$G$2:$G$9</c:f>
              <c:numCache>
                <c:formatCode>0</c:formatCode>
                <c:ptCount val="8"/>
                <c:pt idx="0">
                  <c:v>52.136749999999999</c:v>
                </c:pt>
                <c:pt idx="1">
                  <c:v>49.572650000000003</c:v>
                </c:pt>
                <c:pt idx="2">
                  <c:v>44.44444</c:v>
                </c:pt>
                <c:pt idx="3">
                  <c:v>28.20513</c:v>
                </c:pt>
                <c:pt idx="4">
                  <c:v>19.65812</c:v>
                </c:pt>
                <c:pt idx="5">
                  <c:v>21.367519999999999</c:v>
                </c:pt>
                <c:pt idx="6">
                  <c:v>14.529909999999999</c:v>
                </c:pt>
                <c:pt idx="7">
                  <c:v>3.4188000000000001</c:v>
                </c:pt>
              </c:numCache>
            </c:numRef>
          </c:val>
          <c:smooth val="0"/>
        </c:ser>
        <c:ser>
          <c:idx val="6"/>
          <c:order val="6"/>
          <c:tx>
            <c:strRef>
              <c:f>Taul1!$H$1</c:f>
              <c:strCache>
                <c:ptCount val="1"/>
              </c:strCache>
            </c:strRef>
          </c:tx>
          <c:spPr>
            <a:ln w="28575">
              <a:noFill/>
            </a:ln>
          </c:spPr>
          <c:marker>
            <c:symbol val="none"/>
          </c:marker>
          <c:cat>
            <c:strRef>
              <c:f>Taul1!$A$2:$A$9</c:f>
              <c:strCache>
                <c:ptCount val="8"/>
                <c:pt idx="0">
                  <c:v>Älypuhelin</c:v>
                </c:pt>
                <c:pt idx="1">
                  <c:v>Kannettava tietokone</c:v>
                </c:pt>
                <c:pt idx="2">
                  <c:v>Pöytätietokone</c:v>
                </c:pt>
                <c:pt idx="3">
                  <c:v>Perusmatkapuhelin</c:v>
                </c:pt>
                <c:pt idx="4">
                  <c:v>Tabletti</c:v>
                </c:pt>
                <c:pt idx="5">
                  <c:v>Lankapuhelin</c:v>
                </c:pt>
                <c:pt idx="6">
                  <c:v>Ei mitään näistä</c:v>
                </c:pt>
                <c:pt idx="7">
                  <c:v>En osaa sanoa</c:v>
                </c:pt>
              </c:strCache>
            </c:strRef>
          </c:cat>
          <c:val>
            <c:numRef>
              <c:f>Taul1!$H$2:$H$9</c:f>
              <c:numCache>
                <c:formatCode>General</c:formatCode>
                <c:ptCount val="8"/>
              </c:numCache>
            </c:numRef>
          </c:val>
          <c:smooth val="0"/>
        </c:ser>
        <c:ser>
          <c:idx val="7"/>
          <c:order val="7"/>
          <c:tx>
            <c:strRef>
              <c:f>Taul1!$I$1</c:f>
              <c:strCache>
                <c:ptCount val="1"/>
                <c:pt idx="0">
                  <c:v>Yrityksen ikä yli 20 vuotta</c:v>
                </c:pt>
              </c:strCache>
            </c:strRef>
          </c:tx>
          <c:spPr>
            <a:ln w="28575">
              <a:solidFill>
                <a:srgbClr val="DEFF75"/>
              </a:solidFill>
            </a:ln>
          </c:spPr>
          <c:marker>
            <c:symbol val="none"/>
          </c:marker>
          <c:cat>
            <c:strRef>
              <c:f>Taul1!$A$2:$A$9</c:f>
              <c:strCache>
                <c:ptCount val="8"/>
                <c:pt idx="0">
                  <c:v>Älypuhelin</c:v>
                </c:pt>
                <c:pt idx="1">
                  <c:v>Kannettava tietokone</c:v>
                </c:pt>
                <c:pt idx="2">
                  <c:v>Pöytätietokone</c:v>
                </c:pt>
                <c:pt idx="3">
                  <c:v>Perusmatkapuhelin</c:v>
                </c:pt>
                <c:pt idx="4">
                  <c:v>Tabletti</c:v>
                </c:pt>
                <c:pt idx="5">
                  <c:v>Lankapuhelin</c:v>
                </c:pt>
                <c:pt idx="6">
                  <c:v>Ei mitään näistä</c:v>
                </c:pt>
                <c:pt idx="7">
                  <c:v>En osaa sanoa</c:v>
                </c:pt>
              </c:strCache>
            </c:strRef>
          </c:cat>
          <c:val>
            <c:numRef>
              <c:f>Taul1!$I$2:$I$9</c:f>
              <c:numCache>
                <c:formatCode>0</c:formatCode>
                <c:ptCount val="8"/>
                <c:pt idx="0">
                  <c:v>55.637250000000002</c:v>
                </c:pt>
                <c:pt idx="1">
                  <c:v>48.03922</c:v>
                </c:pt>
                <c:pt idx="2">
                  <c:v>53.676470000000002</c:v>
                </c:pt>
                <c:pt idx="3">
                  <c:v>31.86274999999997</c:v>
                </c:pt>
                <c:pt idx="4">
                  <c:v>21.078430000000001</c:v>
                </c:pt>
                <c:pt idx="5">
                  <c:v>23.529409999999999</c:v>
                </c:pt>
                <c:pt idx="6">
                  <c:v>13.97059</c:v>
                </c:pt>
                <c:pt idx="7">
                  <c:v>2.2058800000000001</c:v>
                </c:pt>
              </c:numCache>
            </c:numRef>
          </c:val>
          <c:smooth val="0"/>
        </c:ser>
        <c:ser>
          <c:idx val="8"/>
          <c:order val="8"/>
          <c:tx>
            <c:strRef>
              <c:f>Taul1!$J$1</c:f>
              <c:strCache>
                <c:ptCount val="1"/>
                <c:pt idx="0">
                  <c:v>Työpaikkojen määrän kehittyminen seuraavien 12 kk:n aikana: Kasvaa huomattavasti/kasvaa jonkin verran</c:v>
                </c:pt>
              </c:strCache>
            </c:strRef>
          </c:tx>
          <c:spPr>
            <a:ln w="28575">
              <a:solidFill>
                <a:srgbClr val="797979"/>
              </a:solidFill>
            </a:ln>
          </c:spPr>
          <c:marker>
            <c:symbol val="none"/>
          </c:marker>
          <c:cat>
            <c:strRef>
              <c:f>Taul1!$A$2:$A$9</c:f>
              <c:strCache>
                <c:ptCount val="8"/>
                <c:pt idx="0">
                  <c:v>Älypuhelin</c:v>
                </c:pt>
                <c:pt idx="1">
                  <c:v>Kannettava tietokone</c:v>
                </c:pt>
                <c:pt idx="2">
                  <c:v>Pöytätietokone</c:v>
                </c:pt>
                <c:pt idx="3">
                  <c:v>Perusmatkapuhelin</c:v>
                </c:pt>
                <c:pt idx="4">
                  <c:v>Tabletti</c:v>
                </c:pt>
                <c:pt idx="5">
                  <c:v>Lankapuhelin</c:v>
                </c:pt>
                <c:pt idx="6">
                  <c:v>Ei mitään näistä</c:v>
                </c:pt>
                <c:pt idx="7">
                  <c:v>En osaa sanoa</c:v>
                </c:pt>
              </c:strCache>
            </c:strRef>
          </c:cat>
          <c:val>
            <c:numRef>
              <c:f>Taul1!$J$2:$J$9</c:f>
              <c:numCache>
                <c:formatCode>0</c:formatCode>
                <c:ptCount val="8"/>
                <c:pt idx="0">
                  <c:v>71.098270000000014</c:v>
                </c:pt>
                <c:pt idx="1">
                  <c:v>68.208089999999999</c:v>
                </c:pt>
                <c:pt idx="2">
                  <c:v>46.820810000000002</c:v>
                </c:pt>
                <c:pt idx="3">
                  <c:v>24.277460000000001</c:v>
                </c:pt>
                <c:pt idx="4">
                  <c:v>28.323699999999999</c:v>
                </c:pt>
                <c:pt idx="5">
                  <c:v>14.45087</c:v>
                </c:pt>
                <c:pt idx="6">
                  <c:v>8.0924900000000068</c:v>
                </c:pt>
                <c:pt idx="7">
                  <c:v>1.7341</c:v>
                </c:pt>
              </c:numCache>
            </c:numRef>
          </c:val>
          <c:smooth val="0"/>
        </c:ser>
        <c:dLbls>
          <c:showLegendKey val="0"/>
          <c:showVal val="0"/>
          <c:showCatName val="0"/>
          <c:showSerName val="0"/>
          <c:showPercent val="0"/>
          <c:showBubbleSize val="0"/>
        </c:dLbls>
        <c:marker val="1"/>
        <c:smooth val="0"/>
        <c:axId val="28642304"/>
        <c:axId val="28656384"/>
      </c:lineChart>
      <c:catAx>
        <c:axId val="28642304"/>
        <c:scaling>
          <c:orientation val="minMax"/>
        </c:scaling>
        <c:delete val="0"/>
        <c:axPos val="b"/>
        <c:majorTickMark val="none"/>
        <c:minorTickMark val="none"/>
        <c:tickLblPos val="nextTo"/>
        <c:spPr>
          <a:ln>
            <a:noFill/>
          </a:ln>
        </c:spPr>
        <c:txPr>
          <a:bodyPr/>
          <a:lstStyle/>
          <a:p>
            <a:pPr>
              <a:defRPr sz="1100">
                <a:solidFill>
                  <a:srgbClr val="444444"/>
                </a:solidFill>
                <a:latin typeface="Calibri" panose="020F0502020204030204" pitchFamily="34" charset="0"/>
                <a:cs typeface="Arial" panose="020B0604020202020204" pitchFamily="34" charset="0"/>
              </a:defRPr>
            </a:pPr>
            <a:endParaRPr lang="fi-FI"/>
          </a:p>
        </c:txPr>
        <c:crossAx val="28656384"/>
        <c:crosses val="autoZero"/>
        <c:auto val="1"/>
        <c:lblAlgn val="ctr"/>
        <c:lblOffset val="100"/>
        <c:noMultiLvlLbl val="0"/>
      </c:catAx>
      <c:valAx>
        <c:axId val="28656384"/>
        <c:scaling>
          <c:orientation val="minMax"/>
          <c:max val="100"/>
          <c:min val="0"/>
        </c:scaling>
        <c:delete val="0"/>
        <c:axPos val="l"/>
        <c:majorGridlines>
          <c:spPr>
            <a:ln w="6350">
              <a:solidFill>
                <a:srgbClr val="BCBEC0"/>
              </a:solidFill>
            </a:ln>
          </c:spPr>
        </c:majorGridlines>
        <c:title>
          <c:tx>
            <c:rich>
              <a:bodyPr rot="0" vert="horz"/>
              <a:lstStyle/>
              <a:p>
                <a:pPr>
                  <a:defRPr b="0">
                    <a:solidFill>
                      <a:srgbClr val="444444"/>
                    </a:solidFill>
                    <a:latin typeface="Calibri" panose="020F0502020204030204" pitchFamily="34" charset="0"/>
                    <a:cs typeface="Arial" panose="020B0604020202020204" pitchFamily="34" charset="0"/>
                  </a:defRPr>
                </a:pPr>
                <a:r>
                  <a:rPr lang="fi-FI" b="0" dirty="0" smtClean="0">
                    <a:solidFill>
                      <a:srgbClr val="444444"/>
                    </a:solidFill>
                    <a:latin typeface="Calibri" panose="020F0502020204030204" pitchFamily="34" charset="0"/>
                    <a:cs typeface="Arial" panose="020B0604020202020204" pitchFamily="34" charset="0"/>
                  </a:rPr>
                  <a:t>%</a:t>
                </a:r>
                <a:endParaRPr lang="fi-FI" b="0" dirty="0">
                  <a:solidFill>
                    <a:srgbClr val="444444"/>
                  </a:solidFill>
                  <a:latin typeface="Calibri" panose="020F0502020204030204" pitchFamily="34" charset="0"/>
                  <a:cs typeface="Arial" panose="020B0604020202020204" pitchFamily="34" charset="0"/>
                </a:endParaRPr>
              </a:p>
            </c:rich>
          </c:tx>
          <c:layout>
            <c:manualLayout>
              <c:xMode val="edge"/>
              <c:yMode val="edge"/>
              <c:x val="2.7629046369203902E-3"/>
              <c:y val="3.15623226034246E-3"/>
            </c:manualLayout>
          </c:layout>
          <c:overlay val="0"/>
        </c:title>
        <c:numFmt formatCode="General" sourceLinked="0"/>
        <c:majorTickMark val="none"/>
        <c:minorTickMark val="none"/>
        <c:tickLblPos val="low"/>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28642304"/>
        <c:crosses val="autoZero"/>
        <c:crossBetween val="between"/>
        <c:majorUnit val="10"/>
        <c:minorUnit val="1"/>
      </c:valAx>
      <c:spPr>
        <a:ln w="6350">
          <a:noFill/>
        </a:ln>
      </c:spPr>
    </c:plotArea>
    <c:legend>
      <c:legendPos val="r"/>
      <c:layout>
        <c:manualLayout>
          <c:xMode val="edge"/>
          <c:yMode val="edge"/>
          <c:x val="0.62339721963612305"/>
          <c:y val="1.1116292771583601E-2"/>
          <c:w val="0.35255468417149299"/>
          <c:h val="0.73449438033942605"/>
        </c:manualLayout>
      </c:layout>
      <c:overlay val="0"/>
      <c:spPr>
        <a:solidFill>
          <a:schemeClr val="bg1"/>
        </a:solidFill>
      </c:spPr>
      <c:txPr>
        <a:bodyPr/>
        <a:lstStyle/>
        <a:p>
          <a:pPr>
            <a:defRPr sz="900">
              <a:solidFill>
                <a:srgbClr val="444444"/>
              </a:solidFill>
            </a:defRPr>
          </a:pPr>
          <a:endParaRPr lang="fi-FI"/>
        </a:p>
      </c:txPr>
    </c:legend>
    <c:plotVisOnly val="1"/>
    <c:dispBlanksAs val="gap"/>
    <c:showDLblsOverMax val="0"/>
  </c:chart>
  <c:txPr>
    <a:bodyPr/>
    <a:lstStyle/>
    <a:p>
      <a:pPr>
        <a:defRPr sz="1200">
          <a:latin typeface="Calibri" panose="020F0502020204030204" pitchFamily="34" charset="0"/>
        </a:defRPr>
      </a:pPr>
      <a:endParaRPr lang="fi-FI"/>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4263123359580102E-2"/>
          <c:y val="2.82795823295128E-2"/>
          <c:w val="0.53583084278793802"/>
          <c:h val="0.716119413418282"/>
        </c:manualLayout>
      </c:layout>
      <c:barChart>
        <c:barDir val="col"/>
        <c:grouping val="clustered"/>
        <c:varyColors val="0"/>
        <c:ser>
          <c:idx val="0"/>
          <c:order val="0"/>
          <c:tx>
            <c:strRef>
              <c:f>Taul1!$B$1</c:f>
              <c:strCache>
                <c:ptCount val="1"/>
                <c:pt idx="0">
                  <c:v>Kaikki</c:v>
                </c:pt>
              </c:strCache>
            </c:strRef>
          </c:tx>
          <c:spPr>
            <a:solidFill>
              <a:srgbClr val="CDCDCD"/>
            </a:solidFill>
          </c:spPr>
          <c:invertIfNegative val="0"/>
          <c:dLbls>
            <c:numFmt formatCode="#,##0" sourceLinked="0"/>
            <c:txPr>
              <a:bodyPr/>
              <a:lstStyle/>
              <a:p>
                <a:pPr>
                  <a:defRPr sz="1200" b="0">
                    <a:solidFill>
                      <a:srgbClr val="444444"/>
                    </a:solidFill>
                    <a:latin typeface="Calibri" panose="020F0502020204030204" pitchFamily="34" charset="0"/>
                    <a:cs typeface="Arial" panose="020B0604020202020204" pitchFamily="34" charset="0"/>
                  </a:defRPr>
                </a:pPr>
                <a:endParaRPr lang="fi-FI"/>
              </a:p>
            </c:txPr>
            <c:dLblPos val="inBase"/>
            <c:showLegendKey val="0"/>
            <c:showVal val="1"/>
            <c:showCatName val="0"/>
            <c:showSerName val="0"/>
            <c:showPercent val="0"/>
            <c:showBubbleSize val="0"/>
            <c:showLeaderLines val="0"/>
          </c:dLbls>
          <c:cat>
            <c:strRef>
              <c:f>Taul1!$A$2:$A$9</c:f>
              <c:strCache>
                <c:ptCount val="8"/>
                <c:pt idx="0">
                  <c:v>Älypuhelin</c:v>
                </c:pt>
                <c:pt idx="1">
                  <c:v>Kannettava tietokone</c:v>
                </c:pt>
                <c:pt idx="2">
                  <c:v>Pöytätietokone</c:v>
                </c:pt>
                <c:pt idx="3">
                  <c:v>Perusmatkapuhelin</c:v>
                </c:pt>
                <c:pt idx="4">
                  <c:v>Tabletti</c:v>
                </c:pt>
                <c:pt idx="5">
                  <c:v>Lankapuhelin</c:v>
                </c:pt>
                <c:pt idx="6">
                  <c:v>Ei mitään näistä</c:v>
                </c:pt>
                <c:pt idx="7">
                  <c:v>En osaa sanoa</c:v>
                </c:pt>
              </c:strCache>
            </c:strRef>
          </c:cat>
          <c:val>
            <c:numRef>
              <c:f>Taul1!$B$2:$B$9</c:f>
              <c:numCache>
                <c:formatCode>0</c:formatCode>
                <c:ptCount val="8"/>
                <c:pt idx="0">
                  <c:v>50.842419999999997</c:v>
                </c:pt>
                <c:pt idx="1">
                  <c:v>46.382560000000012</c:v>
                </c:pt>
                <c:pt idx="2">
                  <c:v>40.039640000000013</c:v>
                </c:pt>
                <c:pt idx="3">
                  <c:v>22.79485</c:v>
                </c:pt>
                <c:pt idx="4">
                  <c:v>18.63231</c:v>
                </c:pt>
                <c:pt idx="5">
                  <c:v>14.66799</c:v>
                </c:pt>
                <c:pt idx="6">
                  <c:v>20.614470000000001</c:v>
                </c:pt>
                <c:pt idx="7">
                  <c:v>5.9464800000000002</c:v>
                </c:pt>
              </c:numCache>
            </c:numRef>
          </c:val>
        </c:ser>
        <c:dLbls>
          <c:showLegendKey val="0"/>
          <c:showVal val="0"/>
          <c:showCatName val="0"/>
          <c:showSerName val="0"/>
          <c:showPercent val="0"/>
          <c:showBubbleSize val="0"/>
        </c:dLbls>
        <c:gapWidth val="55"/>
        <c:axId val="28690304"/>
        <c:axId val="28691840"/>
      </c:barChart>
      <c:lineChart>
        <c:grouping val="standard"/>
        <c:varyColors val="0"/>
        <c:ser>
          <c:idx val="1"/>
          <c:order val="1"/>
          <c:tx>
            <c:strRef>
              <c:f>Taul1!$C$1</c:f>
              <c:strCache>
                <c:ptCount val="1"/>
                <c:pt idx="0">
                  <c:v>Laitteiden käyttö</c:v>
                </c:pt>
              </c:strCache>
            </c:strRef>
          </c:tx>
          <c:spPr>
            <a:ln>
              <a:noFill/>
            </a:ln>
          </c:spPr>
          <c:marker>
            <c:symbol val="none"/>
          </c:marker>
          <c:cat>
            <c:strRef>
              <c:f>Taul1!$A$2:$A$9</c:f>
              <c:strCache>
                <c:ptCount val="8"/>
                <c:pt idx="0">
                  <c:v>Älypuhelin</c:v>
                </c:pt>
                <c:pt idx="1">
                  <c:v>Kannettava tietokone</c:v>
                </c:pt>
                <c:pt idx="2">
                  <c:v>Pöytätietokone</c:v>
                </c:pt>
                <c:pt idx="3">
                  <c:v>Perusmatkapuhelin</c:v>
                </c:pt>
                <c:pt idx="4">
                  <c:v>Tabletti</c:v>
                </c:pt>
                <c:pt idx="5">
                  <c:v>Lankapuhelin</c:v>
                </c:pt>
                <c:pt idx="6">
                  <c:v>Ei mitään näistä</c:v>
                </c:pt>
                <c:pt idx="7">
                  <c:v>En osaa sanoa</c:v>
                </c:pt>
              </c:strCache>
            </c:strRef>
          </c:cat>
          <c:val>
            <c:numRef>
              <c:f>Taul1!$C$2:$C$9</c:f>
              <c:numCache>
                <c:formatCode>General</c:formatCode>
                <c:ptCount val="8"/>
              </c:numCache>
            </c:numRef>
          </c:val>
          <c:smooth val="0"/>
        </c:ser>
        <c:dLbls>
          <c:showLegendKey val="0"/>
          <c:showVal val="0"/>
          <c:showCatName val="0"/>
          <c:showSerName val="0"/>
          <c:showPercent val="0"/>
          <c:showBubbleSize val="0"/>
        </c:dLbls>
        <c:marker val="1"/>
        <c:smooth val="0"/>
        <c:axId val="28690304"/>
        <c:axId val="28691840"/>
      </c:lineChart>
      <c:catAx>
        <c:axId val="28690304"/>
        <c:scaling>
          <c:orientation val="minMax"/>
        </c:scaling>
        <c:delete val="0"/>
        <c:axPos val="b"/>
        <c:majorTickMark val="none"/>
        <c:minorTickMark val="none"/>
        <c:tickLblPos val="nextTo"/>
        <c:spPr>
          <a:ln>
            <a:noFill/>
          </a:ln>
        </c:spPr>
        <c:txPr>
          <a:bodyPr/>
          <a:lstStyle/>
          <a:p>
            <a:pPr>
              <a:defRPr sz="1100">
                <a:solidFill>
                  <a:srgbClr val="444444"/>
                </a:solidFill>
                <a:latin typeface="Calibri" panose="020F0502020204030204" pitchFamily="34" charset="0"/>
                <a:cs typeface="Arial" panose="020B0604020202020204" pitchFamily="34" charset="0"/>
              </a:defRPr>
            </a:pPr>
            <a:endParaRPr lang="fi-FI"/>
          </a:p>
        </c:txPr>
        <c:crossAx val="28691840"/>
        <c:crosses val="autoZero"/>
        <c:auto val="1"/>
        <c:lblAlgn val="ctr"/>
        <c:lblOffset val="100"/>
        <c:noMultiLvlLbl val="0"/>
      </c:catAx>
      <c:valAx>
        <c:axId val="28691840"/>
        <c:scaling>
          <c:orientation val="minMax"/>
          <c:max val="100"/>
          <c:min val="0"/>
        </c:scaling>
        <c:delete val="0"/>
        <c:axPos val="l"/>
        <c:majorGridlines>
          <c:spPr>
            <a:ln w="6350">
              <a:solidFill>
                <a:srgbClr val="BCBEC0"/>
              </a:solidFill>
            </a:ln>
          </c:spPr>
        </c:majorGridlines>
        <c:title>
          <c:tx>
            <c:rich>
              <a:bodyPr rot="0" vert="horz"/>
              <a:lstStyle/>
              <a:p>
                <a:pPr>
                  <a:defRPr b="0">
                    <a:solidFill>
                      <a:srgbClr val="444444"/>
                    </a:solidFill>
                    <a:latin typeface="Calibri" panose="020F0502020204030204" pitchFamily="34" charset="0"/>
                    <a:cs typeface="Arial" panose="020B0604020202020204" pitchFamily="34" charset="0"/>
                  </a:defRPr>
                </a:pPr>
                <a:r>
                  <a:rPr lang="fi-FI" b="0" dirty="0" smtClean="0">
                    <a:solidFill>
                      <a:srgbClr val="444444"/>
                    </a:solidFill>
                    <a:latin typeface="Calibri" panose="020F0502020204030204" pitchFamily="34" charset="0"/>
                    <a:cs typeface="Arial" panose="020B0604020202020204" pitchFamily="34" charset="0"/>
                  </a:rPr>
                  <a:t>%</a:t>
                </a:r>
                <a:endParaRPr lang="fi-FI" b="0" dirty="0">
                  <a:solidFill>
                    <a:srgbClr val="444444"/>
                  </a:solidFill>
                  <a:latin typeface="Calibri" panose="020F0502020204030204" pitchFamily="34" charset="0"/>
                  <a:cs typeface="Arial" panose="020B0604020202020204" pitchFamily="34" charset="0"/>
                </a:endParaRPr>
              </a:p>
            </c:rich>
          </c:tx>
          <c:layout>
            <c:manualLayout>
              <c:xMode val="edge"/>
              <c:yMode val="edge"/>
              <c:x val="2.7629046369203902E-3"/>
              <c:y val="3.15623226034246E-3"/>
            </c:manualLayout>
          </c:layout>
          <c:overlay val="0"/>
        </c:title>
        <c:numFmt formatCode="General" sourceLinked="0"/>
        <c:majorTickMark val="none"/>
        <c:minorTickMark val="none"/>
        <c:tickLblPos val="low"/>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28690304"/>
        <c:crosses val="autoZero"/>
        <c:crossBetween val="between"/>
        <c:majorUnit val="10"/>
        <c:minorUnit val="1"/>
      </c:valAx>
      <c:spPr>
        <a:ln w="6350">
          <a:noFill/>
        </a:ln>
      </c:spPr>
    </c:plotArea>
    <c:plotVisOnly val="1"/>
    <c:dispBlanksAs val="gap"/>
    <c:showDLblsOverMax val="0"/>
  </c:chart>
  <c:txPr>
    <a:bodyPr/>
    <a:lstStyle/>
    <a:p>
      <a:pPr>
        <a:defRPr sz="1200">
          <a:latin typeface="Calibri" panose="020F0502020204030204" pitchFamily="34" charset="0"/>
        </a:defRPr>
      </a:pPr>
      <a:endParaRPr lang="fi-FI"/>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716784750603602"/>
          <c:y val="9.0988071640062104E-2"/>
          <c:w val="0.64461003897558899"/>
          <c:h val="0.84345917445163998"/>
        </c:manualLayout>
      </c:layout>
      <c:barChart>
        <c:barDir val="bar"/>
        <c:grouping val="stacked"/>
        <c:varyColors val="0"/>
        <c:ser>
          <c:idx val="0"/>
          <c:order val="0"/>
          <c:tx>
            <c:strRef>
              <c:f>Taul1!$B$1</c:f>
              <c:strCache>
                <c:ptCount val="1"/>
                <c:pt idx="0">
                  <c:v>älypuhelin</c:v>
                </c:pt>
              </c:strCache>
            </c:strRef>
          </c:tx>
          <c:spPr>
            <a:solidFill>
              <a:srgbClr val="5DC400"/>
            </a:solidFill>
            <a:ln>
              <a:noFill/>
            </a:ln>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Taul1!$A$2:$A$8</c:f>
              <c:strCache>
                <c:ptCount val="7"/>
                <c:pt idx="0">
                  <c:v>Laskutusohjelma</c:v>
                </c:pt>
                <c:pt idx="1">
                  <c:v>Asiakkuuden hallintajärjestelmä</c:v>
                </c:pt>
                <c:pt idx="2">
                  <c:v>Myynnin ohjaus- ja seurantatyökalu</c:v>
                </c:pt>
                <c:pt idx="3">
                  <c:v>VoIP (internet-puhelut) -palvelut (esim. Skype)</c:v>
                </c:pt>
                <c:pt idx="4">
                  <c:v>Pikaviestintätyökalut (Yammer, Lync, Skype)</c:v>
                </c:pt>
                <c:pt idx="5">
                  <c:v>Projektinhallintatyökalut (esim. Wunderlist to-do -listojen tekemiseen ja jakamiseen)</c:v>
                </c:pt>
                <c:pt idx="6">
                  <c:v>Tuotannon ohjausjärjestelmä</c:v>
                </c:pt>
              </c:strCache>
            </c:strRef>
          </c:cat>
          <c:val>
            <c:numRef>
              <c:f>Taul1!$B$2:$B$8</c:f>
              <c:numCache>
                <c:formatCode>0</c:formatCode>
                <c:ptCount val="7"/>
                <c:pt idx="0">
                  <c:v>2.57681</c:v>
                </c:pt>
                <c:pt idx="1">
                  <c:v>4.9554</c:v>
                </c:pt>
                <c:pt idx="2">
                  <c:v>3.3696700000000002</c:v>
                </c:pt>
                <c:pt idx="3">
                  <c:v>17.938549999999971</c:v>
                </c:pt>
                <c:pt idx="4">
                  <c:v>19.524280000000001</c:v>
                </c:pt>
                <c:pt idx="5">
                  <c:v>5.3518299999999996</c:v>
                </c:pt>
                <c:pt idx="6">
                  <c:v>2.18038</c:v>
                </c:pt>
              </c:numCache>
            </c:numRef>
          </c:val>
        </c:ser>
        <c:ser>
          <c:idx val="1"/>
          <c:order val="1"/>
          <c:tx>
            <c:strRef>
              <c:f>Taul1!$C$1</c:f>
              <c:strCache>
                <c:ptCount val="1"/>
                <c:pt idx="0">
                  <c:v>tabletti</c:v>
                </c:pt>
              </c:strCache>
            </c:strRef>
          </c:tx>
          <c:spPr>
            <a:solidFill>
              <a:srgbClr val="96F000"/>
            </a:solidFill>
            <a:ln>
              <a:noFill/>
            </a:ln>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Taul1!$A$2:$A$8</c:f>
              <c:strCache>
                <c:ptCount val="7"/>
                <c:pt idx="0">
                  <c:v>Laskutusohjelma</c:v>
                </c:pt>
                <c:pt idx="1">
                  <c:v>Asiakkuuden hallintajärjestelmä</c:v>
                </c:pt>
                <c:pt idx="2">
                  <c:v>Myynnin ohjaus- ja seurantatyökalu</c:v>
                </c:pt>
                <c:pt idx="3">
                  <c:v>VoIP (internet-puhelut) -palvelut (esim. Skype)</c:v>
                </c:pt>
                <c:pt idx="4">
                  <c:v>Pikaviestintätyökalut (Yammer, Lync, Skype)</c:v>
                </c:pt>
                <c:pt idx="5">
                  <c:v>Projektinhallintatyökalut (esim. Wunderlist to-do -listojen tekemiseen ja jakamiseen)</c:v>
                </c:pt>
                <c:pt idx="6">
                  <c:v>Tuotannon ohjausjärjestelmä</c:v>
                </c:pt>
              </c:strCache>
            </c:strRef>
          </c:cat>
          <c:val>
            <c:numRef>
              <c:f>Taul1!$C$2:$C$8</c:f>
              <c:numCache>
                <c:formatCode>0</c:formatCode>
                <c:ptCount val="7"/>
                <c:pt idx="0">
                  <c:v>3.1714600000000002</c:v>
                </c:pt>
                <c:pt idx="1">
                  <c:v>4.8562900000000004</c:v>
                </c:pt>
                <c:pt idx="2">
                  <c:v>3.9643199999999998</c:v>
                </c:pt>
                <c:pt idx="3">
                  <c:v>12.58672</c:v>
                </c:pt>
                <c:pt idx="4">
                  <c:v>11.89296</c:v>
                </c:pt>
                <c:pt idx="5">
                  <c:v>4.2616500000000004</c:v>
                </c:pt>
                <c:pt idx="6">
                  <c:v>2.18038</c:v>
                </c:pt>
              </c:numCache>
            </c:numRef>
          </c:val>
        </c:ser>
        <c:ser>
          <c:idx val="2"/>
          <c:order val="2"/>
          <c:tx>
            <c:strRef>
              <c:f>Taul1!$D$1</c:f>
              <c:strCache>
                <c:ptCount val="1"/>
                <c:pt idx="0">
                  <c:v>tietokone</c:v>
                </c:pt>
              </c:strCache>
            </c:strRef>
          </c:tx>
          <c:spPr>
            <a:solidFill>
              <a:srgbClr val="F5A2FD"/>
            </a:solidFill>
            <a:ln>
              <a:noFill/>
            </a:ln>
          </c:spPr>
          <c:invertIfNegative val="0"/>
          <c:dPt>
            <c:idx val="5"/>
            <c:invertIfNegative val="0"/>
            <c:bubble3D val="0"/>
          </c:dPt>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Taul1!$A$2:$A$8</c:f>
              <c:strCache>
                <c:ptCount val="7"/>
                <c:pt idx="0">
                  <c:v>Laskutusohjelma</c:v>
                </c:pt>
                <c:pt idx="1">
                  <c:v>Asiakkuuden hallintajärjestelmä</c:v>
                </c:pt>
                <c:pt idx="2">
                  <c:v>Myynnin ohjaus- ja seurantatyökalu</c:v>
                </c:pt>
                <c:pt idx="3">
                  <c:v>VoIP (internet-puhelut) -palvelut (esim. Skype)</c:v>
                </c:pt>
                <c:pt idx="4">
                  <c:v>Pikaviestintätyökalut (Yammer, Lync, Skype)</c:v>
                </c:pt>
                <c:pt idx="5">
                  <c:v>Projektinhallintatyökalut (esim. Wunderlist to-do -listojen tekemiseen ja jakamiseen)</c:v>
                </c:pt>
                <c:pt idx="6">
                  <c:v>Tuotannon ohjausjärjestelmä</c:v>
                </c:pt>
              </c:strCache>
            </c:strRef>
          </c:cat>
          <c:val>
            <c:numRef>
              <c:f>Taul1!$D$2:$D$8</c:f>
              <c:numCache>
                <c:formatCode>0</c:formatCode>
                <c:ptCount val="7"/>
                <c:pt idx="0">
                  <c:v>82.259659999999997</c:v>
                </c:pt>
                <c:pt idx="1">
                  <c:v>65.411299999999997</c:v>
                </c:pt>
                <c:pt idx="2">
                  <c:v>51.734389999999998</c:v>
                </c:pt>
                <c:pt idx="3">
                  <c:v>36.570860000000003</c:v>
                </c:pt>
                <c:pt idx="4">
                  <c:v>35.28246</c:v>
                </c:pt>
                <c:pt idx="5">
                  <c:v>26.06541</c:v>
                </c:pt>
                <c:pt idx="6">
                  <c:v>27.05649</c:v>
                </c:pt>
              </c:numCache>
            </c:numRef>
          </c:val>
        </c:ser>
        <c:ser>
          <c:idx val="3"/>
          <c:order val="3"/>
          <c:tx>
            <c:strRef>
              <c:f>Taul1!$E$1</c:f>
              <c:strCache>
                <c:ptCount val="1"/>
                <c:pt idx="0">
                  <c:v>ei ole käytössä</c:v>
                </c:pt>
              </c:strCache>
            </c:strRef>
          </c:tx>
          <c:spPr>
            <a:solidFill>
              <a:srgbClr val="D070E1"/>
            </a:solidFill>
            <a:ln>
              <a:noFill/>
            </a:ln>
          </c:spPr>
          <c:invertIfNegative val="0"/>
          <c:dLbls>
            <c:numFmt formatCode="#,##0" sourceLinked="0"/>
            <c:txPr>
              <a:bodyPr/>
              <a:lstStyle/>
              <a:p>
                <a:pPr>
                  <a:defRPr b="0">
                    <a:solidFill>
                      <a:srgbClr val="444444"/>
                    </a:solidFill>
                    <a:latin typeface="Calibri" panose="020F0502020204030204" pitchFamily="34" charset="0"/>
                    <a:cs typeface="Arial" panose="020B0604020202020204" pitchFamily="34" charset="0"/>
                  </a:defRPr>
                </a:pPr>
                <a:endParaRPr lang="fi-FI"/>
              </a:p>
            </c:txPr>
            <c:dLblPos val="ctr"/>
            <c:showLegendKey val="0"/>
            <c:showVal val="1"/>
            <c:showCatName val="0"/>
            <c:showSerName val="0"/>
            <c:showPercent val="0"/>
            <c:showBubbleSize val="0"/>
            <c:showLeaderLines val="0"/>
          </c:dLbls>
          <c:cat>
            <c:strRef>
              <c:f>Taul1!$A$2:$A$8</c:f>
              <c:strCache>
                <c:ptCount val="7"/>
                <c:pt idx="0">
                  <c:v>Laskutusohjelma</c:v>
                </c:pt>
                <c:pt idx="1">
                  <c:v>Asiakkuuden hallintajärjestelmä</c:v>
                </c:pt>
                <c:pt idx="2">
                  <c:v>Myynnin ohjaus- ja seurantatyökalu</c:v>
                </c:pt>
                <c:pt idx="3">
                  <c:v>VoIP (internet-puhelut) -palvelut (esim. Skype)</c:v>
                </c:pt>
                <c:pt idx="4">
                  <c:v>Pikaviestintätyökalut (Yammer, Lync, Skype)</c:v>
                </c:pt>
                <c:pt idx="5">
                  <c:v>Projektinhallintatyökalut (esim. Wunderlist to-do -listojen tekemiseen ja jakamiseen)</c:v>
                </c:pt>
                <c:pt idx="6">
                  <c:v>Tuotannon ohjausjärjestelmä</c:v>
                </c:pt>
              </c:strCache>
            </c:strRef>
          </c:cat>
          <c:val>
            <c:numRef>
              <c:f>Taul1!$E$2:$E$8</c:f>
              <c:numCache>
                <c:formatCode>0</c:formatCode>
                <c:ptCount val="7"/>
                <c:pt idx="0">
                  <c:v>17.542120000000001</c:v>
                </c:pt>
                <c:pt idx="1">
                  <c:v>33.102080000000001</c:v>
                </c:pt>
                <c:pt idx="2">
                  <c:v>46.283450000000002</c:v>
                </c:pt>
                <c:pt idx="3">
                  <c:v>55.104059999999997</c:v>
                </c:pt>
                <c:pt idx="4">
                  <c:v>56.590680000000013</c:v>
                </c:pt>
                <c:pt idx="5">
                  <c:v>70.366699999999994</c:v>
                </c:pt>
                <c:pt idx="6">
                  <c:v>71.258669999999995</c:v>
                </c:pt>
              </c:numCache>
            </c:numRef>
          </c:val>
        </c:ser>
        <c:ser>
          <c:idx val="4"/>
          <c:order val="4"/>
          <c:tx>
            <c:strRef>
              <c:f>Taul1!$F$1</c:f>
              <c:strCache>
                <c:ptCount val="1"/>
                <c:pt idx="0">
                  <c:v>en osaa sanoa</c:v>
                </c:pt>
              </c:strCache>
            </c:strRef>
          </c:tx>
          <c:spPr>
            <a:solidFill>
              <a:srgbClr val="E1E1E1"/>
            </a:solidFill>
          </c:spPr>
          <c:invertIfNegative val="0"/>
          <c:dLbls>
            <c:txPr>
              <a:bodyPr/>
              <a:lstStyle/>
              <a:p>
                <a:pPr>
                  <a:defRPr>
                    <a:solidFill>
                      <a:srgbClr val="444444"/>
                    </a:solidFill>
                  </a:defRPr>
                </a:pPr>
                <a:endParaRPr lang="fi-FI"/>
              </a:p>
            </c:txPr>
            <c:showLegendKey val="0"/>
            <c:showVal val="1"/>
            <c:showCatName val="0"/>
            <c:showSerName val="0"/>
            <c:showPercent val="0"/>
            <c:showBubbleSize val="0"/>
            <c:showLeaderLines val="0"/>
          </c:dLbls>
          <c:cat>
            <c:strRef>
              <c:f>Taul1!$A$2:$A$8</c:f>
              <c:strCache>
                <c:ptCount val="7"/>
                <c:pt idx="0">
                  <c:v>Laskutusohjelma</c:v>
                </c:pt>
                <c:pt idx="1">
                  <c:v>Asiakkuuden hallintajärjestelmä</c:v>
                </c:pt>
                <c:pt idx="2">
                  <c:v>Myynnin ohjaus- ja seurantatyökalu</c:v>
                </c:pt>
                <c:pt idx="3">
                  <c:v>VoIP (internet-puhelut) -palvelut (esim. Skype)</c:v>
                </c:pt>
                <c:pt idx="4">
                  <c:v>Pikaviestintätyökalut (Yammer, Lync, Skype)</c:v>
                </c:pt>
                <c:pt idx="5">
                  <c:v>Projektinhallintatyökalut (esim. Wunderlist to-do -listojen tekemiseen ja jakamiseen)</c:v>
                </c:pt>
                <c:pt idx="6">
                  <c:v>Tuotannon ohjausjärjestelmä</c:v>
                </c:pt>
              </c:strCache>
            </c:strRef>
          </c:cat>
          <c:val>
            <c:numRef>
              <c:f>Taul1!$F$2:$F$8</c:f>
              <c:numCache>
                <c:formatCode>0</c:formatCode>
                <c:ptCount val="7"/>
                <c:pt idx="0">
                  <c:v>9.9110000000000004E-2</c:v>
                </c:pt>
                <c:pt idx="1">
                  <c:v>0.29731999999999997</c:v>
                </c:pt>
                <c:pt idx="2">
                  <c:v>0.69376000000000004</c:v>
                </c:pt>
                <c:pt idx="3">
                  <c:v>2.08127</c:v>
                </c:pt>
                <c:pt idx="4">
                  <c:v>1.38751</c:v>
                </c:pt>
                <c:pt idx="5">
                  <c:v>1.8830499999999999</c:v>
                </c:pt>
                <c:pt idx="6">
                  <c:v>1.2884</c:v>
                </c:pt>
              </c:numCache>
            </c:numRef>
          </c:val>
        </c:ser>
        <c:dLbls>
          <c:showLegendKey val="0"/>
          <c:showVal val="0"/>
          <c:showCatName val="0"/>
          <c:showSerName val="0"/>
          <c:showPercent val="0"/>
          <c:showBubbleSize val="0"/>
        </c:dLbls>
        <c:gapWidth val="55"/>
        <c:overlap val="100"/>
        <c:axId val="28954624"/>
        <c:axId val="28956160"/>
      </c:barChart>
      <c:catAx>
        <c:axId val="28954624"/>
        <c:scaling>
          <c:orientation val="maxMin"/>
        </c:scaling>
        <c:delete val="0"/>
        <c:axPos val="l"/>
        <c:majorTickMark val="none"/>
        <c:minorTickMark val="none"/>
        <c:tickLblPos val="low"/>
        <c:spPr>
          <a:ln>
            <a:noFill/>
          </a:ln>
        </c:spPr>
        <c:txPr>
          <a:bodyPr/>
          <a:lstStyle/>
          <a:p>
            <a:pPr>
              <a:defRPr sz="1100">
                <a:solidFill>
                  <a:srgbClr val="444444"/>
                </a:solidFill>
                <a:latin typeface="Calibri" panose="020F0502020204030204" pitchFamily="34" charset="0"/>
                <a:cs typeface="Arial" panose="020B0604020202020204" pitchFamily="34" charset="0"/>
              </a:defRPr>
            </a:pPr>
            <a:endParaRPr lang="fi-FI"/>
          </a:p>
        </c:txPr>
        <c:crossAx val="28956160"/>
        <c:crosses val="autoZero"/>
        <c:auto val="1"/>
        <c:lblAlgn val="ctr"/>
        <c:lblOffset val="100"/>
        <c:tickLblSkip val="1"/>
        <c:noMultiLvlLbl val="0"/>
      </c:catAx>
      <c:valAx>
        <c:axId val="28956160"/>
        <c:scaling>
          <c:orientation val="minMax"/>
          <c:max val="130"/>
          <c:min val="0"/>
        </c:scaling>
        <c:delete val="0"/>
        <c:axPos val="t"/>
        <c:majorGridlines>
          <c:spPr>
            <a:ln w="6350">
              <a:solidFill>
                <a:srgbClr val="BCBEC0"/>
              </a:solidFill>
            </a:ln>
          </c:spPr>
        </c:majorGridlines>
        <c:title>
          <c:tx>
            <c:rich>
              <a:bodyPr/>
              <a:lstStyle/>
              <a:p>
                <a:pPr>
                  <a:defRPr sz="1200" b="0">
                    <a:solidFill>
                      <a:srgbClr val="444444"/>
                    </a:solidFill>
                    <a:latin typeface="Calibri" panose="020F0502020204030204" pitchFamily="34" charset="0"/>
                    <a:cs typeface="Arial" panose="020B0604020202020204" pitchFamily="34" charset="0"/>
                  </a:defRPr>
                </a:pPr>
                <a:r>
                  <a:rPr lang="fi-FI" sz="1200" b="0" dirty="0" smtClean="0">
                    <a:solidFill>
                      <a:srgbClr val="444444"/>
                    </a:solidFill>
                    <a:latin typeface="Calibri" panose="020F0502020204030204" pitchFamily="34" charset="0"/>
                    <a:cs typeface="Arial" panose="020B0604020202020204" pitchFamily="34" charset="0"/>
                  </a:rPr>
                  <a:t>%</a:t>
                </a:r>
                <a:endParaRPr lang="fi-FI" sz="1200" b="0" dirty="0">
                  <a:solidFill>
                    <a:srgbClr val="444444"/>
                  </a:solidFill>
                  <a:latin typeface="Calibri" panose="020F0502020204030204" pitchFamily="34" charset="0"/>
                  <a:cs typeface="Arial" panose="020B0604020202020204" pitchFamily="34" charset="0"/>
                </a:endParaRPr>
              </a:p>
            </c:rich>
          </c:tx>
          <c:layout>
            <c:manualLayout>
              <c:xMode val="edge"/>
              <c:yMode val="edge"/>
              <c:x val="0.95021500437445305"/>
              <c:y val="0.94542495278302396"/>
            </c:manualLayout>
          </c:layout>
          <c:overlay val="0"/>
        </c:title>
        <c:numFmt formatCode="General" sourceLinked="0"/>
        <c:majorTickMark val="none"/>
        <c:minorTickMark val="none"/>
        <c:tickLblPos val="high"/>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28954624"/>
        <c:crosses val="autoZero"/>
        <c:crossBetween val="between"/>
        <c:majorUnit val="10"/>
        <c:minorUnit val="1"/>
      </c:valAx>
      <c:spPr>
        <a:ln>
          <a:noFill/>
        </a:ln>
      </c:spPr>
    </c:plotArea>
    <c:legend>
      <c:legendPos val="t"/>
      <c:layout>
        <c:manualLayout>
          <c:xMode val="edge"/>
          <c:yMode val="edge"/>
          <c:x val="0.28537074148296598"/>
          <c:y val="1.7440869986369002E-2"/>
          <c:w val="0.70003439950767699"/>
          <c:h val="4.5866616070581602E-2"/>
        </c:manualLayout>
      </c:layout>
      <c:overlay val="0"/>
      <c:txPr>
        <a:bodyPr/>
        <a:lstStyle/>
        <a:p>
          <a:pPr>
            <a:defRPr sz="1100">
              <a:solidFill>
                <a:srgbClr val="444444"/>
              </a:solidFill>
              <a:latin typeface="Calibri" panose="020F0502020204030204" pitchFamily="34" charset="0"/>
              <a:cs typeface="Arial" panose="020B0604020202020204" pitchFamily="34" charset="0"/>
            </a:defRPr>
          </a:pPr>
          <a:endParaRPr lang="fi-FI"/>
        </a:p>
      </c:txPr>
    </c:legend>
    <c:plotVisOnly val="1"/>
    <c:dispBlanksAs val="gap"/>
    <c:showDLblsOverMax val="0"/>
  </c:chart>
  <c:txPr>
    <a:bodyPr/>
    <a:lstStyle/>
    <a:p>
      <a:pPr>
        <a:defRPr sz="1200">
          <a:latin typeface="Calibri" panose="020F0502020204030204" pitchFamily="34" charset="0"/>
        </a:defRPr>
      </a:pPr>
      <a:endParaRPr lang="fi-FI"/>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7063489508268999"/>
          <c:y val="1.24203726972433E-2"/>
          <c:w val="0.58614292288724501"/>
          <c:h val="0.92020426193132199"/>
        </c:manualLayout>
      </c:layout>
      <c:barChart>
        <c:barDir val="bar"/>
        <c:grouping val="clustered"/>
        <c:varyColors val="0"/>
        <c:ser>
          <c:idx val="0"/>
          <c:order val="0"/>
          <c:tx>
            <c:strRef>
              <c:f>Taul1!$B$1</c:f>
              <c:strCache>
                <c:ptCount val="1"/>
                <c:pt idx="0">
                  <c:v>Kaikki</c:v>
                </c:pt>
              </c:strCache>
            </c:strRef>
          </c:tx>
          <c:spPr>
            <a:solidFill>
              <a:srgbClr val="96F000"/>
            </a:solidFill>
          </c:spPr>
          <c:invertIfNegative val="0"/>
          <c:dLbls>
            <c:numFmt formatCode="#,##0" sourceLinked="0"/>
            <c:txPr>
              <a:bodyPr/>
              <a:lstStyle/>
              <a:p>
                <a:pPr>
                  <a:defRPr sz="1200" b="0">
                    <a:solidFill>
                      <a:srgbClr val="444444"/>
                    </a:solidFill>
                    <a:latin typeface="Calibri" panose="020F0502020204030204" pitchFamily="34" charset="0"/>
                    <a:cs typeface="Arial" panose="020B0604020202020204" pitchFamily="34" charset="0"/>
                  </a:defRPr>
                </a:pPr>
                <a:endParaRPr lang="fi-FI"/>
              </a:p>
            </c:txPr>
            <c:dLblPos val="outEnd"/>
            <c:showLegendKey val="0"/>
            <c:showVal val="1"/>
            <c:showCatName val="0"/>
            <c:showSerName val="0"/>
            <c:showPercent val="0"/>
            <c:showBubbleSize val="0"/>
            <c:showLeaderLines val="0"/>
          </c:dLbls>
          <c:cat>
            <c:strRef>
              <c:f>Taul1!$A$2:$A$10</c:f>
              <c:strCache>
                <c:ptCount val="9"/>
                <c:pt idx="0">
                  <c:v>Työajan seurantaohjelma</c:v>
                </c:pt>
                <c:pt idx="1">
                  <c:v>Asiakkuuden hallintajärjestelmä</c:v>
                </c:pt>
                <c:pt idx="2">
                  <c:v>Pikaviestintätyökalut (Yammer, Lync, Skype)</c:v>
                </c:pt>
                <c:pt idx="3">
                  <c:v>Laskutusohjelma</c:v>
                </c:pt>
                <c:pt idx="4">
                  <c:v>VoIP (internet-puhelut) -palvelu (Skype)</c:v>
                </c:pt>
                <c:pt idx="5">
                  <c:v>Myynnin ohjaus- ja seurantatyökalu</c:v>
                </c:pt>
                <c:pt idx="6">
                  <c:v>Projektinhallintatyökalut (esim. Wunderlist to-do -listojen tekemiseen ja jakamiseen)</c:v>
                </c:pt>
                <c:pt idx="7">
                  <c:v>Tuotannon ohjausjärjestelmä</c:v>
                </c:pt>
                <c:pt idx="8">
                  <c:v>ei mikään näistä</c:v>
                </c:pt>
              </c:strCache>
            </c:strRef>
          </c:cat>
          <c:val>
            <c:numRef>
              <c:f>Taul1!$B$2:$B$10</c:f>
              <c:numCache>
                <c:formatCode>0</c:formatCode>
                <c:ptCount val="9"/>
                <c:pt idx="0">
                  <c:v>21.209119999999999</c:v>
                </c:pt>
                <c:pt idx="1">
                  <c:v>20.91179</c:v>
                </c:pt>
                <c:pt idx="2">
                  <c:v>18.037659999999999</c:v>
                </c:pt>
                <c:pt idx="3">
                  <c:v>15.758179999999999</c:v>
                </c:pt>
                <c:pt idx="4">
                  <c:v>15.55996</c:v>
                </c:pt>
                <c:pt idx="5">
                  <c:v>14.46977</c:v>
                </c:pt>
                <c:pt idx="6">
                  <c:v>11.99207</c:v>
                </c:pt>
                <c:pt idx="7">
                  <c:v>5.7482699999999998</c:v>
                </c:pt>
                <c:pt idx="8">
                  <c:v>41.228940000000001</c:v>
                </c:pt>
              </c:numCache>
            </c:numRef>
          </c:val>
        </c:ser>
        <c:dLbls>
          <c:showLegendKey val="0"/>
          <c:showVal val="0"/>
          <c:showCatName val="0"/>
          <c:showSerName val="0"/>
          <c:showPercent val="0"/>
          <c:showBubbleSize val="0"/>
        </c:dLbls>
        <c:gapWidth val="55"/>
        <c:axId val="28890624"/>
        <c:axId val="28892160"/>
      </c:barChart>
      <c:catAx>
        <c:axId val="28890624"/>
        <c:scaling>
          <c:orientation val="maxMin"/>
        </c:scaling>
        <c:delete val="0"/>
        <c:axPos val="l"/>
        <c:majorTickMark val="none"/>
        <c:minorTickMark val="none"/>
        <c:tickLblPos val="low"/>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28892160"/>
        <c:crosses val="autoZero"/>
        <c:auto val="1"/>
        <c:lblAlgn val="ctr"/>
        <c:lblOffset val="100"/>
        <c:tickLblSkip val="1"/>
        <c:noMultiLvlLbl val="0"/>
      </c:catAx>
      <c:valAx>
        <c:axId val="28892160"/>
        <c:scaling>
          <c:orientation val="minMax"/>
          <c:max val="100"/>
          <c:min val="0"/>
        </c:scaling>
        <c:delete val="0"/>
        <c:axPos val="t"/>
        <c:majorGridlines>
          <c:spPr>
            <a:ln w="6350">
              <a:solidFill>
                <a:srgbClr val="BCBEC0"/>
              </a:solidFill>
            </a:ln>
          </c:spPr>
        </c:majorGridlines>
        <c:title>
          <c:tx>
            <c:rich>
              <a:bodyPr/>
              <a:lstStyle/>
              <a:p>
                <a:pPr>
                  <a:defRPr b="0">
                    <a:solidFill>
                      <a:srgbClr val="444444"/>
                    </a:solidFill>
                    <a:latin typeface="Calibri" panose="020F0502020204030204" pitchFamily="34" charset="0"/>
                    <a:cs typeface="Arial" panose="020B0604020202020204" pitchFamily="34" charset="0"/>
                  </a:defRPr>
                </a:pPr>
                <a:r>
                  <a:rPr lang="fi-FI" b="0" dirty="0" smtClean="0">
                    <a:solidFill>
                      <a:srgbClr val="444444"/>
                    </a:solidFill>
                    <a:latin typeface="Calibri" panose="020F0502020204030204" pitchFamily="34" charset="0"/>
                    <a:cs typeface="Arial" panose="020B0604020202020204" pitchFamily="34" charset="0"/>
                  </a:rPr>
                  <a:t>%</a:t>
                </a:r>
                <a:endParaRPr lang="fi-FI" b="0" dirty="0">
                  <a:solidFill>
                    <a:srgbClr val="444444"/>
                  </a:solidFill>
                  <a:latin typeface="Calibri" panose="020F0502020204030204" pitchFamily="34" charset="0"/>
                  <a:cs typeface="Arial" panose="020B0604020202020204" pitchFamily="34" charset="0"/>
                </a:endParaRPr>
              </a:p>
            </c:rich>
          </c:tx>
          <c:layout>
            <c:manualLayout>
              <c:xMode val="edge"/>
              <c:yMode val="edge"/>
              <c:x val="0.97637401574803095"/>
              <c:y val="0.945403136333406"/>
            </c:manualLayout>
          </c:layout>
          <c:overlay val="0"/>
        </c:title>
        <c:numFmt formatCode="General" sourceLinked="0"/>
        <c:majorTickMark val="none"/>
        <c:minorTickMark val="none"/>
        <c:tickLblPos val="high"/>
        <c:spPr>
          <a:ln>
            <a:noFill/>
          </a:ln>
        </c:spPr>
        <c:txPr>
          <a:bodyPr rot="0" vert="horz" anchor="ctr" anchorCtr="1"/>
          <a:lstStyle/>
          <a:p>
            <a:pPr>
              <a:defRPr>
                <a:solidFill>
                  <a:srgbClr val="444444"/>
                </a:solidFill>
                <a:latin typeface="Calibri" panose="020F0502020204030204" pitchFamily="34" charset="0"/>
                <a:cs typeface="Arial" panose="020B0604020202020204" pitchFamily="34" charset="0"/>
              </a:defRPr>
            </a:pPr>
            <a:endParaRPr lang="fi-FI"/>
          </a:p>
        </c:txPr>
        <c:crossAx val="28890624"/>
        <c:crosses val="autoZero"/>
        <c:crossBetween val="between"/>
        <c:majorUnit val="10"/>
        <c:minorUnit val="1"/>
      </c:valAx>
      <c:spPr>
        <a:ln w="6350">
          <a:noFill/>
        </a:ln>
      </c:spPr>
    </c:plotArea>
    <c:plotVisOnly val="1"/>
    <c:dispBlanksAs val="gap"/>
    <c:showDLblsOverMax val="0"/>
  </c:chart>
  <c:spPr>
    <a:ln>
      <a:noFill/>
    </a:ln>
  </c:spPr>
  <c:txPr>
    <a:bodyPr/>
    <a:lstStyle/>
    <a:p>
      <a:pPr>
        <a:defRPr sz="1200">
          <a:latin typeface="Calibri" panose="020F0502020204030204" pitchFamily="34" charset="0"/>
        </a:defRPr>
      </a:pPr>
      <a:endParaRPr lang="fi-FI"/>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2596456692913406E-2"/>
          <c:y val="2.82795823295128E-2"/>
          <c:w val="0.89651757057421899"/>
          <c:h val="0.58218884655905001"/>
        </c:manualLayout>
      </c:layout>
      <c:lineChart>
        <c:grouping val="standard"/>
        <c:varyColors val="0"/>
        <c:ser>
          <c:idx val="0"/>
          <c:order val="0"/>
          <c:tx>
            <c:strRef>
              <c:f>Taul1!$B$1</c:f>
              <c:strCache>
                <c:ptCount val="1"/>
                <c:pt idx="0">
                  <c:v>25-44 vuotta</c:v>
                </c:pt>
              </c:strCache>
            </c:strRef>
          </c:tx>
          <c:spPr>
            <a:ln>
              <a:solidFill>
                <a:srgbClr val="EB599E"/>
              </a:solidFill>
            </a:ln>
          </c:spPr>
          <c:marker>
            <c:symbol val="none"/>
          </c:marker>
          <c:cat>
            <c:strRef>
              <c:f>Taul1!$A$2:$A$10</c:f>
              <c:strCache>
                <c:ptCount val="9"/>
                <c:pt idx="0">
                  <c:v>Työajan seurantaohjelma</c:v>
                </c:pt>
                <c:pt idx="1">
                  <c:v>Asiakkuuden hallintajärjestelmä</c:v>
                </c:pt>
                <c:pt idx="2">
                  <c:v>Pikaviestintätyökalut (Yammer, Lync, Skype)</c:v>
                </c:pt>
                <c:pt idx="3">
                  <c:v>Laskutusohjelma</c:v>
                </c:pt>
                <c:pt idx="4">
                  <c:v>VoIP (internet-puhelut) -palvelu (Skype)</c:v>
                </c:pt>
                <c:pt idx="5">
                  <c:v>Myynnin ohjaus- ja seurantatyökalu</c:v>
                </c:pt>
                <c:pt idx="6">
                  <c:v>Projektinhallintatyökalut (esim. Wunderlist to-do -listojen tekemiseen ja jakamiseen)</c:v>
                </c:pt>
                <c:pt idx="7">
                  <c:v>Tuotannon ohjausjärjestelmä</c:v>
                </c:pt>
                <c:pt idx="8">
                  <c:v>ei mikään näistä</c:v>
                </c:pt>
              </c:strCache>
            </c:strRef>
          </c:cat>
          <c:val>
            <c:numRef>
              <c:f>Taul1!$B$2:$B$10</c:f>
              <c:numCache>
                <c:formatCode>0</c:formatCode>
                <c:ptCount val="9"/>
                <c:pt idx="0">
                  <c:v>30.04926</c:v>
                </c:pt>
                <c:pt idx="1">
                  <c:v>19.211819999999999</c:v>
                </c:pt>
                <c:pt idx="2">
                  <c:v>26.600989999999999</c:v>
                </c:pt>
                <c:pt idx="3">
                  <c:v>17.241379999999999</c:v>
                </c:pt>
                <c:pt idx="4">
                  <c:v>14.77833</c:v>
                </c:pt>
                <c:pt idx="5">
                  <c:v>13.793100000000001</c:v>
                </c:pt>
                <c:pt idx="6">
                  <c:v>15.27094</c:v>
                </c:pt>
                <c:pt idx="7">
                  <c:v>6.8965499999999986</c:v>
                </c:pt>
                <c:pt idx="8">
                  <c:v>33.99015</c:v>
                </c:pt>
              </c:numCache>
            </c:numRef>
          </c:val>
          <c:smooth val="0"/>
        </c:ser>
        <c:ser>
          <c:idx val="1"/>
          <c:order val="1"/>
          <c:tx>
            <c:strRef>
              <c:f>Taul1!$C$1</c:f>
              <c:strCache>
                <c:ptCount val="1"/>
                <c:pt idx="0">
                  <c:v>45‒54 vuotta</c:v>
                </c:pt>
              </c:strCache>
            </c:strRef>
          </c:tx>
          <c:spPr>
            <a:ln>
              <a:solidFill>
                <a:srgbClr val="D070E1"/>
              </a:solidFill>
            </a:ln>
          </c:spPr>
          <c:marker>
            <c:symbol val="none"/>
          </c:marker>
          <c:cat>
            <c:strRef>
              <c:f>Taul1!$A$2:$A$10</c:f>
              <c:strCache>
                <c:ptCount val="9"/>
                <c:pt idx="0">
                  <c:v>Työajan seurantaohjelma</c:v>
                </c:pt>
                <c:pt idx="1">
                  <c:v>Asiakkuuden hallintajärjestelmä</c:v>
                </c:pt>
                <c:pt idx="2">
                  <c:v>Pikaviestintätyökalut (Yammer, Lync, Skype)</c:v>
                </c:pt>
                <c:pt idx="3">
                  <c:v>Laskutusohjelma</c:v>
                </c:pt>
                <c:pt idx="4">
                  <c:v>VoIP (internet-puhelut) -palvelu (Skype)</c:v>
                </c:pt>
                <c:pt idx="5">
                  <c:v>Myynnin ohjaus- ja seurantatyökalu</c:v>
                </c:pt>
                <c:pt idx="6">
                  <c:v>Projektinhallintatyökalut (esim. Wunderlist to-do -listojen tekemiseen ja jakamiseen)</c:v>
                </c:pt>
                <c:pt idx="7">
                  <c:v>Tuotannon ohjausjärjestelmä</c:v>
                </c:pt>
                <c:pt idx="8">
                  <c:v>ei mikään näistä</c:v>
                </c:pt>
              </c:strCache>
            </c:strRef>
          </c:cat>
          <c:val>
            <c:numRef>
              <c:f>Taul1!$C$2:$C$10</c:f>
              <c:numCache>
                <c:formatCode>0</c:formatCode>
                <c:ptCount val="9"/>
                <c:pt idx="0">
                  <c:v>23.0303</c:v>
                </c:pt>
                <c:pt idx="1">
                  <c:v>21.212119999999999</c:v>
                </c:pt>
                <c:pt idx="2">
                  <c:v>19.090910000000001</c:v>
                </c:pt>
                <c:pt idx="3">
                  <c:v>13.93939</c:v>
                </c:pt>
                <c:pt idx="4">
                  <c:v>18.181819999999991</c:v>
                </c:pt>
                <c:pt idx="5">
                  <c:v>13.63636</c:v>
                </c:pt>
                <c:pt idx="6">
                  <c:v>15.454549999999999</c:v>
                </c:pt>
                <c:pt idx="7">
                  <c:v>5.4545499999999976</c:v>
                </c:pt>
                <c:pt idx="8">
                  <c:v>38.484849999999987</c:v>
                </c:pt>
              </c:numCache>
            </c:numRef>
          </c:val>
          <c:smooth val="0"/>
        </c:ser>
        <c:ser>
          <c:idx val="2"/>
          <c:order val="2"/>
          <c:tx>
            <c:strRef>
              <c:f>Taul1!$D$1</c:f>
              <c:strCache>
                <c:ptCount val="1"/>
                <c:pt idx="0">
                  <c:v>55‒64 vuotta</c:v>
                </c:pt>
              </c:strCache>
            </c:strRef>
          </c:tx>
          <c:spPr>
            <a:ln>
              <a:solidFill>
                <a:srgbClr val="6DC0FF"/>
              </a:solidFill>
            </a:ln>
          </c:spPr>
          <c:marker>
            <c:symbol val="none"/>
          </c:marker>
          <c:cat>
            <c:strRef>
              <c:f>Taul1!$A$2:$A$10</c:f>
              <c:strCache>
                <c:ptCount val="9"/>
                <c:pt idx="0">
                  <c:v>Työajan seurantaohjelma</c:v>
                </c:pt>
                <c:pt idx="1">
                  <c:v>Asiakkuuden hallintajärjestelmä</c:v>
                </c:pt>
                <c:pt idx="2">
                  <c:v>Pikaviestintätyökalut (Yammer, Lync, Skype)</c:v>
                </c:pt>
                <c:pt idx="3">
                  <c:v>Laskutusohjelma</c:v>
                </c:pt>
                <c:pt idx="4">
                  <c:v>VoIP (internet-puhelut) -palvelu (Skype)</c:v>
                </c:pt>
                <c:pt idx="5">
                  <c:v>Myynnin ohjaus- ja seurantatyökalu</c:v>
                </c:pt>
                <c:pt idx="6">
                  <c:v>Projektinhallintatyökalut (esim. Wunderlist to-do -listojen tekemiseen ja jakamiseen)</c:v>
                </c:pt>
                <c:pt idx="7">
                  <c:v>Tuotannon ohjausjärjestelmä</c:v>
                </c:pt>
                <c:pt idx="8">
                  <c:v>ei mikään näistä</c:v>
                </c:pt>
              </c:strCache>
            </c:strRef>
          </c:cat>
          <c:val>
            <c:numRef>
              <c:f>Taul1!$D$2:$D$10</c:f>
              <c:numCache>
                <c:formatCode>0</c:formatCode>
                <c:ptCount val="9"/>
                <c:pt idx="0">
                  <c:v>17.827300000000001</c:v>
                </c:pt>
                <c:pt idx="1">
                  <c:v>22.284120000000001</c:v>
                </c:pt>
                <c:pt idx="2">
                  <c:v>13.64903</c:v>
                </c:pt>
                <c:pt idx="3">
                  <c:v>15.041779999999999</c:v>
                </c:pt>
                <c:pt idx="4">
                  <c:v>12.813370000000001</c:v>
                </c:pt>
                <c:pt idx="5">
                  <c:v>15.32033</c:v>
                </c:pt>
                <c:pt idx="6">
                  <c:v>8.9136500000000005</c:v>
                </c:pt>
                <c:pt idx="7">
                  <c:v>6.128129999999997</c:v>
                </c:pt>
                <c:pt idx="8">
                  <c:v>46.51811</c:v>
                </c:pt>
              </c:numCache>
            </c:numRef>
          </c:val>
          <c:smooth val="0"/>
        </c:ser>
        <c:ser>
          <c:idx val="3"/>
          <c:order val="3"/>
          <c:tx>
            <c:strRef>
              <c:f>Taul1!$E$1</c:f>
              <c:strCache>
                <c:ptCount val="1"/>
                <c:pt idx="0">
                  <c:v>65 vuotta tai yli</c:v>
                </c:pt>
              </c:strCache>
            </c:strRef>
          </c:tx>
          <c:spPr>
            <a:ln>
              <a:solidFill>
                <a:srgbClr val="5DC400"/>
              </a:solidFill>
            </a:ln>
          </c:spPr>
          <c:marker>
            <c:symbol val="none"/>
          </c:marker>
          <c:cat>
            <c:strRef>
              <c:f>Taul1!$A$2:$A$10</c:f>
              <c:strCache>
                <c:ptCount val="9"/>
                <c:pt idx="0">
                  <c:v>Työajan seurantaohjelma</c:v>
                </c:pt>
                <c:pt idx="1">
                  <c:v>Asiakkuuden hallintajärjestelmä</c:v>
                </c:pt>
                <c:pt idx="2">
                  <c:v>Pikaviestintätyökalut (Yammer, Lync, Skype)</c:v>
                </c:pt>
                <c:pt idx="3">
                  <c:v>Laskutusohjelma</c:v>
                </c:pt>
                <c:pt idx="4">
                  <c:v>VoIP (internet-puhelut) -palvelu (Skype)</c:v>
                </c:pt>
                <c:pt idx="5">
                  <c:v>Myynnin ohjaus- ja seurantatyökalu</c:v>
                </c:pt>
                <c:pt idx="6">
                  <c:v>Projektinhallintatyökalut (esim. Wunderlist to-do -listojen tekemiseen ja jakamiseen)</c:v>
                </c:pt>
                <c:pt idx="7">
                  <c:v>Tuotannon ohjausjärjestelmä</c:v>
                </c:pt>
                <c:pt idx="8">
                  <c:v>ei mikään näistä</c:v>
                </c:pt>
              </c:strCache>
            </c:strRef>
          </c:cat>
          <c:val>
            <c:numRef>
              <c:f>Taul1!$E$2:$E$10</c:f>
              <c:numCache>
                <c:formatCode>0</c:formatCode>
                <c:ptCount val="9"/>
                <c:pt idx="0">
                  <c:v>11.11111</c:v>
                </c:pt>
                <c:pt idx="1">
                  <c:v>18.803419999999999</c:v>
                </c:pt>
                <c:pt idx="2">
                  <c:v>13.67521</c:v>
                </c:pt>
                <c:pt idx="3">
                  <c:v>20.512820000000001</c:v>
                </c:pt>
                <c:pt idx="4">
                  <c:v>17.94871999999998</c:v>
                </c:pt>
                <c:pt idx="5">
                  <c:v>15.38462</c:v>
                </c:pt>
                <c:pt idx="6">
                  <c:v>5.9829099999999986</c:v>
                </c:pt>
                <c:pt idx="7">
                  <c:v>3.4188000000000001</c:v>
                </c:pt>
                <c:pt idx="8">
                  <c:v>45.299149999999997</c:v>
                </c:pt>
              </c:numCache>
            </c:numRef>
          </c:val>
          <c:smooth val="0"/>
        </c:ser>
        <c:dLbls>
          <c:showLegendKey val="0"/>
          <c:showVal val="0"/>
          <c:showCatName val="0"/>
          <c:showSerName val="0"/>
          <c:showPercent val="0"/>
          <c:showBubbleSize val="0"/>
        </c:dLbls>
        <c:marker val="1"/>
        <c:smooth val="0"/>
        <c:axId val="29090560"/>
        <c:axId val="29092096"/>
      </c:lineChart>
      <c:catAx>
        <c:axId val="29090560"/>
        <c:scaling>
          <c:orientation val="minMax"/>
        </c:scaling>
        <c:delete val="0"/>
        <c:axPos val="b"/>
        <c:majorTickMark val="none"/>
        <c:minorTickMark val="none"/>
        <c:tickLblPos val="nextTo"/>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29092096"/>
        <c:crosses val="autoZero"/>
        <c:auto val="1"/>
        <c:lblAlgn val="ctr"/>
        <c:lblOffset val="100"/>
        <c:noMultiLvlLbl val="0"/>
      </c:catAx>
      <c:valAx>
        <c:axId val="29092096"/>
        <c:scaling>
          <c:orientation val="minMax"/>
          <c:max val="100"/>
          <c:min val="0"/>
        </c:scaling>
        <c:delete val="0"/>
        <c:axPos val="l"/>
        <c:majorGridlines>
          <c:spPr>
            <a:ln w="6350">
              <a:solidFill>
                <a:srgbClr val="BCBEC0"/>
              </a:solidFill>
            </a:ln>
          </c:spPr>
        </c:majorGridlines>
        <c:title>
          <c:tx>
            <c:rich>
              <a:bodyPr rot="0" vert="horz"/>
              <a:lstStyle/>
              <a:p>
                <a:pPr>
                  <a:defRPr b="0">
                    <a:solidFill>
                      <a:srgbClr val="444444"/>
                    </a:solidFill>
                    <a:latin typeface="Calibri" panose="020F0502020204030204" pitchFamily="34" charset="0"/>
                    <a:cs typeface="Arial" panose="020B0604020202020204" pitchFamily="34" charset="0"/>
                  </a:defRPr>
                </a:pPr>
                <a:r>
                  <a:rPr lang="fi-FI" b="0" dirty="0" smtClean="0">
                    <a:solidFill>
                      <a:srgbClr val="444444"/>
                    </a:solidFill>
                    <a:latin typeface="Calibri" panose="020F0502020204030204" pitchFamily="34" charset="0"/>
                    <a:cs typeface="Arial" panose="020B0604020202020204" pitchFamily="34" charset="0"/>
                  </a:rPr>
                  <a:t>%</a:t>
                </a:r>
                <a:endParaRPr lang="fi-FI" b="0" dirty="0">
                  <a:solidFill>
                    <a:srgbClr val="444444"/>
                  </a:solidFill>
                  <a:latin typeface="Calibri" panose="020F0502020204030204" pitchFamily="34" charset="0"/>
                  <a:cs typeface="Arial" panose="020B0604020202020204" pitchFamily="34" charset="0"/>
                </a:endParaRPr>
              </a:p>
            </c:rich>
          </c:tx>
          <c:layout>
            <c:manualLayout>
              <c:xMode val="edge"/>
              <c:yMode val="edge"/>
              <c:x val="1.3740157480315099E-3"/>
              <c:y val="7.4021455759101405E-4"/>
            </c:manualLayout>
          </c:layout>
          <c:overlay val="0"/>
        </c:title>
        <c:numFmt formatCode="General" sourceLinked="0"/>
        <c:majorTickMark val="none"/>
        <c:minorTickMark val="none"/>
        <c:tickLblPos val="low"/>
        <c:spPr>
          <a:ln>
            <a:noFill/>
          </a:ln>
        </c:spPr>
        <c:txPr>
          <a:bodyPr/>
          <a:lstStyle/>
          <a:p>
            <a:pPr>
              <a:defRPr>
                <a:solidFill>
                  <a:srgbClr val="444444"/>
                </a:solidFill>
                <a:latin typeface="Calibri" panose="020F0502020204030204" pitchFamily="34" charset="0"/>
                <a:cs typeface="Arial" panose="020B0604020202020204" pitchFamily="34" charset="0"/>
              </a:defRPr>
            </a:pPr>
            <a:endParaRPr lang="fi-FI"/>
          </a:p>
        </c:txPr>
        <c:crossAx val="29090560"/>
        <c:crosses val="autoZero"/>
        <c:crossBetween val="between"/>
        <c:majorUnit val="10"/>
        <c:minorUnit val="1"/>
      </c:valAx>
      <c:spPr>
        <a:ln w="6350">
          <a:noFill/>
        </a:ln>
      </c:spPr>
    </c:plotArea>
    <c:legend>
      <c:legendPos val="r"/>
      <c:layout>
        <c:manualLayout>
          <c:xMode val="edge"/>
          <c:yMode val="edge"/>
          <c:x val="0.67650879712180301"/>
          <c:y val="5.4236140583885498E-2"/>
          <c:w val="0.191767976898679"/>
          <c:h val="0.26129149835978799"/>
        </c:manualLayout>
      </c:layout>
      <c:overlay val="0"/>
      <c:spPr>
        <a:solidFill>
          <a:schemeClr val="bg1"/>
        </a:solidFill>
      </c:spPr>
      <c:txPr>
        <a:bodyPr/>
        <a:lstStyle/>
        <a:p>
          <a:pPr>
            <a:defRPr sz="1100">
              <a:solidFill>
                <a:srgbClr val="444444"/>
              </a:solidFill>
            </a:defRPr>
          </a:pPr>
          <a:endParaRPr lang="fi-FI"/>
        </a:p>
      </c:txPr>
    </c:legend>
    <c:plotVisOnly val="1"/>
    <c:dispBlanksAs val="gap"/>
    <c:showDLblsOverMax val="0"/>
  </c:chart>
  <c:txPr>
    <a:bodyPr/>
    <a:lstStyle/>
    <a:p>
      <a:pPr>
        <a:defRPr sz="1200">
          <a:latin typeface="Calibri" panose="020F0502020204030204" pitchFamily="34" charset="0"/>
        </a:defRPr>
      </a:pPr>
      <a:endParaRPr lang="fi-FI"/>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1" y="1"/>
            <a:ext cx="2918830" cy="495028"/>
          </a:xfrm>
          <a:prstGeom prst="rect">
            <a:avLst/>
          </a:prstGeom>
        </p:spPr>
        <p:txBody>
          <a:bodyPr vert="horz" lIns="90562" tIns="45282" rIns="90562" bIns="45282" rtlCol="0"/>
          <a:lstStyle>
            <a:lvl1pPr algn="l">
              <a:defRPr sz="1200"/>
            </a:lvl1pPr>
          </a:lstStyle>
          <a:p>
            <a:endParaRPr lang="fi-FI" dirty="0"/>
          </a:p>
        </p:txBody>
      </p:sp>
      <p:sp>
        <p:nvSpPr>
          <p:cNvPr id="3" name="Päivämäärän paikkamerkki 2"/>
          <p:cNvSpPr>
            <a:spLocks noGrp="1"/>
          </p:cNvSpPr>
          <p:nvPr>
            <p:ph type="dt" idx="1"/>
          </p:nvPr>
        </p:nvSpPr>
        <p:spPr>
          <a:xfrm>
            <a:off x="3815374" y="1"/>
            <a:ext cx="2918830" cy="495028"/>
          </a:xfrm>
          <a:prstGeom prst="rect">
            <a:avLst/>
          </a:prstGeom>
        </p:spPr>
        <p:txBody>
          <a:bodyPr vert="horz" lIns="90562" tIns="45282" rIns="90562" bIns="45282" rtlCol="0"/>
          <a:lstStyle>
            <a:lvl1pPr algn="r">
              <a:defRPr sz="1200"/>
            </a:lvl1pPr>
          </a:lstStyle>
          <a:p>
            <a:fld id="{D5C7C8B9-764F-414F-8022-D11C1AEDE67A}" type="datetimeFigureOut">
              <a:rPr lang="fi-FI" smtClean="0"/>
              <a:t>19.1.2015</a:t>
            </a:fld>
            <a:endParaRPr lang="fi-FI" dirty="0"/>
          </a:p>
        </p:txBody>
      </p:sp>
      <p:sp>
        <p:nvSpPr>
          <p:cNvPr id="4" name="Dian kuvan paikkamerkki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0562" tIns="45282" rIns="90562" bIns="45282" rtlCol="0" anchor="ctr"/>
          <a:lstStyle/>
          <a:p>
            <a:endParaRPr lang="fi-FI" dirty="0"/>
          </a:p>
        </p:txBody>
      </p:sp>
      <p:sp>
        <p:nvSpPr>
          <p:cNvPr id="5" name="Huomautusten paikkamerkki 4"/>
          <p:cNvSpPr>
            <a:spLocks noGrp="1"/>
          </p:cNvSpPr>
          <p:nvPr>
            <p:ph type="body" sz="quarter" idx="3"/>
          </p:nvPr>
        </p:nvSpPr>
        <p:spPr>
          <a:xfrm>
            <a:off x="673577" y="4748164"/>
            <a:ext cx="5388610" cy="3884860"/>
          </a:xfrm>
          <a:prstGeom prst="rect">
            <a:avLst/>
          </a:prstGeom>
        </p:spPr>
        <p:txBody>
          <a:bodyPr vert="horz" lIns="90562" tIns="45282" rIns="90562" bIns="45282"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1" y="9371286"/>
            <a:ext cx="2918830" cy="495027"/>
          </a:xfrm>
          <a:prstGeom prst="rect">
            <a:avLst/>
          </a:prstGeom>
        </p:spPr>
        <p:txBody>
          <a:bodyPr vert="horz" lIns="90562" tIns="45282" rIns="90562" bIns="45282" rtlCol="0" anchor="b"/>
          <a:lstStyle>
            <a:lvl1pPr algn="l">
              <a:defRPr sz="1200"/>
            </a:lvl1pPr>
          </a:lstStyle>
          <a:p>
            <a:endParaRPr lang="fi-FI" dirty="0"/>
          </a:p>
        </p:txBody>
      </p:sp>
      <p:sp>
        <p:nvSpPr>
          <p:cNvPr id="7" name="Dian numeron paikkamerkki 6"/>
          <p:cNvSpPr>
            <a:spLocks noGrp="1"/>
          </p:cNvSpPr>
          <p:nvPr>
            <p:ph type="sldNum" sz="quarter" idx="5"/>
          </p:nvPr>
        </p:nvSpPr>
        <p:spPr>
          <a:xfrm>
            <a:off x="3815374" y="9371286"/>
            <a:ext cx="2918830" cy="495027"/>
          </a:xfrm>
          <a:prstGeom prst="rect">
            <a:avLst/>
          </a:prstGeom>
        </p:spPr>
        <p:txBody>
          <a:bodyPr vert="horz" lIns="90562" tIns="45282" rIns="90562" bIns="45282" rtlCol="0" anchor="b"/>
          <a:lstStyle>
            <a:lvl1pPr algn="r">
              <a:defRPr sz="1200"/>
            </a:lvl1pPr>
          </a:lstStyle>
          <a:p>
            <a:fld id="{26FC31A4-15DA-46DF-8895-DABE1E64C369}" type="slidenum">
              <a:rPr lang="fi-FI" smtClean="0"/>
              <a:t>‹#›</a:t>
            </a:fld>
            <a:endParaRPr lang="fi-FI" dirty="0"/>
          </a:p>
        </p:txBody>
      </p:sp>
    </p:spTree>
    <p:extLst>
      <p:ext uri="{BB962C8B-B14F-4D97-AF65-F5344CB8AC3E}">
        <p14:creationId xmlns:p14="http://schemas.microsoft.com/office/powerpoint/2010/main" val="2193961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9</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18</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19</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20</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21</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22</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23</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24</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25</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26</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27</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10</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28</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31</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32</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11</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12</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13</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14</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15</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16</a:t>
            </a:fld>
            <a:endParaRPr lang="fi-FI" dirty="0"/>
          </a:p>
        </p:txBody>
      </p:sp>
    </p:spTree>
    <p:extLst>
      <p:ext uri="{BB962C8B-B14F-4D97-AF65-F5344CB8AC3E}">
        <p14:creationId xmlns:p14="http://schemas.microsoft.com/office/powerpoint/2010/main" val="3529088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6239411-9EDF-41D7-9351-240284809B50}" type="slidenum">
              <a:rPr lang="fi-FI" smtClean="0"/>
              <a:t>17</a:t>
            </a:fld>
            <a:endParaRPr lang="fi-FI" dirty="0"/>
          </a:p>
        </p:txBody>
      </p:sp>
    </p:spTree>
    <p:extLst>
      <p:ext uri="{BB962C8B-B14F-4D97-AF65-F5344CB8AC3E}">
        <p14:creationId xmlns:p14="http://schemas.microsoft.com/office/powerpoint/2010/main" val="3529088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Kansi">
    <p:bg bwMode="auto">
      <p:bgPr>
        <a:solidFill>
          <a:srgbClr val="E60F28"/>
        </a:solidFill>
        <a:effectLst/>
      </p:bgPr>
    </p:bg>
    <p:spTree>
      <p:nvGrpSpPr>
        <p:cNvPr id="1" name=""/>
        <p:cNvGrpSpPr/>
        <p:nvPr/>
      </p:nvGrpSpPr>
      <p:grpSpPr>
        <a:xfrm>
          <a:off x="0" y="0"/>
          <a:ext cx="0" cy="0"/>
          <a:chOff x="0" y="0"/>
          <a:chExt cx="0" cy="0"/>
        </a:xfrm>
      </p:grpSpPr>
      <p:pic>
        <p:nvPicPr>
          <p:cNvPr id="5" name="Kuva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0" name="Otsikko 9"/>
          <p:cNvSpPr>
            <a:spLocks noGrp="1"/>
          </p:cNvSpPr>
          <p:nvPr>
            <p:ph type="title" hasCustomPrompt="1"/>
          </p:nvPr>
        </p:nvSpPr>
        <p:spPr bwMode="white">
          <a:xfrm>
            <a:off x="611188" y="2479153"/>
            <a:ext cx="7921625" cy="1082489"/>
          </a:xfrm>
          <a:prstGeom prst="rect">
            <a:avLst/>
          </a:prstGeom>
        </p:spPr>
        <p:txBody>
          <a:bodyPr anchor="b">
            <a:normAutofit/>
          </a:bodyPr>
          <a:lstStyle>
            <a:lvl1pPr algn="ctr">
              <a:defRPr lang="fi-FI" sz="2400" b="0" cap="all" baseline="0" smtClean="0">
                <a:solidFill>
                  <a:srgbClr val="E1E1E1"/>
                </a:solidFill>
                <a:latin typeface="Calibri Light" panose="020F0302020204030204" pitchFamily="34" charset="0"/>
              </a:defRPr>
            </a:lvl1pPr>
          </a:lstStyle>
          <a:p>
            <a:r>
              <a:rPr lang="fi-FI" dirty="0" smtClean="0">
                <a:latin typeface="+mn-lt"/>
              </a:rPr>
              <a:t>PPT POHJA 2014</a:t>
            </a:r>
            <a:br>
              <a:rPr lang="fi-FI" dirty="0" smtClean="0">
                <a:latin typeface="+mn-lt"/>
              </a:rPr>
            </a:br>
            <a:r>
              <a:rPr lang="fi-FI" dirty="0" smtClean="0">
                <a:latin typeface="+mn-lt"/>
              </a:rPr>
              <a:t>CALIBRI LIGHT 24 pt (KAIKKI ISOILLA KIRJAIMILLA) </a:t>
            </a:r>
            <a:endParaRPr lang="fi-FI" dirty="0"/>
          </a:p>
        </p:txBody>
      </p:sp>
      <p:sp>
        <p:nvSpPr>
          <p:cNvPr id="3" name="Tekstin paikkamerkki 2"/>
          <p:cNvSpPr>
            <a:spLocks noGrp="1"/>
          </p:cNvSpPr>
          <p:nvPr>
            <p:ph type="body" sz="quarter" idx="10" hasCustomPrompt="1"/>
          </p:nvPr>
        </p:nvSpPr>
        <p:spPr bwMode="white">
          <a:xfrm>
            <a:off x="1150144" y="3581813"/>
            <a:ext cx="6843712" cy="381155"/>
          </a:xfrm>
          <a:prstGeom prst="rect">
            <a:avLst/>
          </a:prstGeom>
        </p:spPr>
        <p:txBody>
          <a:bodyPr/>
          <a:lstStyle>
            <a:lvl1pPr marL="0" indent="0" algn="ctr">
              <a:buNone/>
              <a:defRPr sz="1400" baseline="0">
                <a:solidFill>
                  <a:srgbClr val="E1E1E1"/>
                </a:solidFill>
                <a:latin typeface="Calibri Light" panose="020F0302020204030204" pitchFamily="34" charset="0"/>
              </a:defRPr>
            </a:lvl1pPr>
            <a:lvl2pPr>
              <a:defRPr sz="1400">
                <a:solidFill>
                  <a:schemeClr val="tx1">
                    <a:lumMod val="85000"/>
                  </a:schemeClr>
                </a:solidFill>
                <a:latin typeface="Calibri Light" panose="020F0302020204030204" pitchFamily="34" charset="0"/>
              </a:defRPr>
            </a:lvl2pPr>
            <a:lvl3pPr>
              <a:defRPr sz="1400">
                <a:solidFill>
                  <a:schemeClr val="tx1">
                    <a:lumMod val="85000"/>
                  </a:schemeClr>
                </a:solidFill>
                <a:latin typeface="Calibri Light" panose="020F0302020204030204" pitchFamily="34" charset="0"/>
              </a:defRPr>
            </a:lvl3pPr>
            <a:lvl4pPr>
              <a:defRPr sz="1400">
                <a:solidFill>
                  <a:schemeClr val="tx1">
                    <a:lumMod val="85000"/>
                  </a:schemeClr>
                </a:solidFill>
                <a:latin typeface="Calibri Light" panose="020F0302020204030204" pitchFamily="34" charset="0"/>
              </a:defRPr>
            </a:lvl4pPr>
            <a:lvl5pPr>
              <a:defRPr sz="1400">
                <a:solidFill>
                  <a:schemeClr val="tx1">
                    <a:lumMod val="85000"/>
                  </a:schemeClr>
                </a:solidFill>
                <a:latin typeface="Calibri Light" panose="020F0302020204030204" pitchFamily="34" charset="0"/>
              </a:defRPr>
            </a:lvl5pPr>
          </a:lstStyle>
          <a:p>
            <a:pPr lvl="0"/>
            <a:r>
              <a:rPr lang="fi-FI" dirty="0" smtClean="0"/>
              <a:t>Alaotsikko: </a:t>
            </a:r>
            <a:r>
              <a:rPr lang="fi-FI" dirty="0" err="1" smtClean="0"/>
              <a:t>Calibri</a:t>
            </a:r>
            <a:r>
              <a:rPr lang="fi-FI" dirty="0" smtClean="0"/>
              <a:t> </a:t>
            </a:r>
            <a:r>
              <a:rPr lang="fi-FI" dirty="0" err="1" smtClean="0"/>
              <a:t>light</a:t>
            </a:r>
            <a:r>
              <a:rPr lang="fi-FI" dirty="0" smtClean="0"/>
              <a:t> 12 pt. Kummatkin tekstit </a:t>
            </a:r>
            <a:r>
              <a:rPr lang="fi-FI" dirty="0" err="1" smtClean="0"/>
              <a:t>vaal</a:t>
            </a:r>
            <a:r>
              <a:rPr lang="fi-FI" dirty="0" smtClean="0"/>
              <a:t> harmaa RGB 225, 225, 225</a:t>
            </a:r>
          </a:p>
        </p:txBody>
      </p:sp>
    </p:spTree>
    <p:extLst>
      <p:ext uri="{BB962C8B-B14F-4D97-AF65-F5344CB8AC3E}">
        <p14:creationId xmlns:p14="http://schemas.microsoft.com/office/powerpoint/2010/main" val="9653769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 xmlns:p15="http://schemas.microsoft.com/office/powerpoint/2012/main">
        <p15:guide id="1" orient="horz" pos="4020">
          <p15:clr>
            <a:srgbClr val="FBAE40"/>
          </p15:clr>
        </p15:guide>
        <p15:guide id="2" orient="horz" pos="3317">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ksti ja bulletit">
    <p:bg>
      <p:bgRef idx="1001">
        <a:schemeClr val="bg1"/>
      </p:bgRef>
    </p:bg>
    <p:spTree>
      <p:nvGrpSpPr>
        <p:cNvPr id="1" name=""/>
        <p:cNvGrpSpPr/>
        <p:nvPr/>
      </p:nvGrpSpPr>
      <p:grpSpPr>
        <a:xfrm>
          <a:off x="0" y="0"/>
          <a:ext cx="0" cy="0"/>
          <a:chOff x="0" y="0"/>
          <a:chExt cx="0" cy="0"/>
        </a:xfrm>
      </p:grpSpPr>
      <p:sp>
        <p:nvSpPr>
          <p:cNvPr id="2" name="Otsikko 1"/>
          <p:cNvSpPr>
            <a:spLocks noGrp="1"/>
          </p:cNvSpPr>
          <p:nvPr>
            <p:ph type="title" hasCustomPrompt="1"/>
          </p:nvPr>
        </p:nvSpPr>
        <p:spPr bwMode="auto">
          <a:xfrm>
            <a:off x="611188" y="657226"/>
            <a:ext cx="7921625" cy="719137"/>
          </a:xfrm>
          <a:prstGeom prst="rect">
            <a:avLst/>
          </a:prstGeom>
        </p:spPr>
        <p:txBody>
          <a:bodyPr anchor="t"/>
          <a:lstStyle>
            <a:lvl1pPr>
              <a:lnSpc>
                <a:spcPct val="100000"/>
              </a:lnSpc>
              <a:spcBef>
                <a:spcPts val="0"/>
              </a:spcBef>
              <a:defRPr sz="2000" b="1">
                <a:latin typeface="Calibri" panose="020F0502020204030204" pitchFamily="34" charset="0"/>
              </a:defRPr>
            </a:lvl1pPr>
          </a:lstStyle>
          <a:p>
            <a:r>
              <a:rPr lang="fi-FI" dirty="0" smtClean="0"/>
              <a:t>Teksti ja </a:t>
            </a:r>
            <a:r>
              <a:rPr lang="fi-FI" dirty="0" err="1" smtClean="0"/>
              <a:t>bulletit</a:t>
            </a:r>
            <a:endParaRPr lang="fi-FI" dirty="0"/>
          </a:p>
        </p:txBody>
      </p:sp>
      <p:sp>
        <p:nvSpPr>
          <p:cNvPr id="3" name="Päivämäärän paikkamerkki 2"/>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10" name="Tekstin paikkamerkki 14"/>
          <p:cNvSpPr>
            <a:spLocks noGrp="1"/>
          </p:cNvSpPr>
          <p:nvPr>
            <p:ph type="body" sz="quarter" idx="13" hasCustomPrompt="1"/>
          </p:nvPr>
        </p:nvSpPr>
        <p:spPr>
          <a:xfrm>
            <a:off x="611188" y="1376364"/>
            <a:ext cx="7921625" cy="5005386"/>
          </a:xfrm>
          <a:prstGeom prst="rect">
            <a:avLst/>
          </a:prstGeom>
        </p:spPr>
        <p:txBody>
          <a:bodyPr lIns="0" tIns="46800" rIns="0" bIns="0"/>
          <a:lstStyle>
            <a:lvl1pPr marL="252000" marR="0" indent="-180000" algn="l" defTabSz="914400" rtl="0" eaLnBrk="1" fontAlgn="auto" latinLnBrk="0" hangingPunct="1">
              <a:lnSpc>
                <a:spcPct val="100000"/>
              </a:lnSpc>
              <a:spcBef>
                <a:spcPts val="600"/>
              </a:spcBef>
              <a:spcAft>
                <a:spcPts val="0"/>
              </a:spcAft>
              <a:buClr>
                <a:srgbClr val="E60F28"/>
              </a:buClr>
              <a:buSzPct val="130000"/>
              <a:buFont typeface="Wingdings" panose="05000000000000000000" pitchFamily="2" charset="2"/>
              <a:buChar char="§"/>
              <a:tabLst/>
              <a:defRPr lang="fi-FI" sz="1400" b="0" kern="1200">
                <a:solidFill>
                  <a:schemeClr val="tx1"/>
                </a:solidFill>
                <a:latin typeface="Calibri Light" panose="020F0302020204030204" pitchFamily="34" charset="0"/>
                <a:ea typeface="Arial Unicode MS" panose="020B0604020202020204" pitchFamily="34" charset="-128"/>
                <a:cs typeface="Arial" panose="020B0604020202020204" pitchFamily="34" charset="0"/>
              </a:defRPr>
            </a:lvl1pPr>
            <a:lvl2pPr marL="612000" indent="-180000">
              <a:lnSpc>
                <a:spcPct val="100000"/>
              </a:lnSpc>
              <a:spcBef>
                <a:spcPts val="200"/>
              </a:spcBef>
              <a:buFont typeface="Wingdings" panose="05000000000000000000" pitchFamily="2" charset="2"/>
              <a:buChar char="§"/>
              <a:defRPr sz="1400" b="0">
                <a:latin typeface="Calibri Light" panose="020F0302020204030204" pitchFamily="34" charset="0"/>
              </a:defRPr>
            </a:lvl2pPr>
            <a:lvl3pPr marL="972000" indent="-180000">
              <a:lnSpc>
                <a:spcPct val="100000"/>
              </a:lnSpc>
              <a:spcBef>
                <a:spcPts val="200"/>
              </a:spcBef>
              <a:buFont typeface="Wingdings" panose="05000000000000000000" pitchFamily="2" charset="2"/>
              <a:buChar char="§"/>
              <a:defRPr sz="1400" b="0">
                <a:latin typeface="Calibri Light" panose="020F0302020204030204" pitchFamily="34" charset="0"/>
              </a:defRPr>
            </a:lvl3pPr>
            <a:lvl4pPr marL="1332000" indent="-180000">
              <a:lnSpc>
                <a:spcPct val="100000"/>
              </a:lnSpc>
              <a:spcBef>
                <a:spcPts val="200"/>
              </a:spcBef>
              <a:buFont typeface="Wingdings" panose="05000000000000000000" pitchFamily="2" charset="2"/>
              <a:buChar char="§"/>
              <a:defRPr sz="1400" b="0">
                <a:latin typeface="Calibri Light" panose="020F0302020204030204" pitchFamily="34" charset="0"/>
              </a:defRPr>
            </a:lvl4pPr>
            <a:lvl5pPr>
              <a:defRPr sz="1600">
                <a:latin typeface="+mn-lt"/>
              </a:defRPr>
            </a:lvl5pPr>
          </a:lstStyle>
          <a:p>
            <a:pPr marL="105750" marR="0" lvl="0" indent="0" algn="l" defTabSz="914400" rtl="0" eaLnBrk="1" fontAlgn="auto" latinLnBrk="0" hangingPunct="1">
              <a:lnSpc>
                <a:spcPct val="100000"/>
              </a:lnSpc>
              <a:spcBef>
                <a:spcPts val="0"/>
              </a:spcBef>
              <a:spcAft>
                <a:spcPts val="0"/>
              </a:spcAft>
              <a:buClr>
                <a:srgbClr val="E60F28"/>
              </a:buClr>
              <a:buSzPct val="130000"/>
              <a:buFont typeface="Wingdings" panose="05000000000000000000" pitchFamily="2" charset="2"/>
              <a:buNone/>
              <a:tabLst/>
              <a:defRPr/>
            </a:pPr>
            <a:r>
              <a:rPr lang="fi-FI" smtClean="0"/>
              <a:t>Pari </a:t>
            </a:r>
            <a:r>
              <a:rPr lang="fi-FI" dirty="0" smtClean="0"/>
              <a:t>sanaa, Tekstit harmaa 80 % R 63 , G 63, B 63</a:t>
            </a:r>
          </a:p>
          <a:p>
            <a:pPr lvl="0"/>
            <a:r>
              <a:rPr lang="fi-FI" dirty="0" smtClean="0"/>
              <a:t>Pari sanaa</a:t>
            </a:r>
          </a:p>
          <a:p>
            <a:pPr lvl="1"/>
            <a:r>
              <a:rPr lang="fi-FI" dirty="0" smtClean="0"/>
              <a:t>toinen taso</a:t>
            </a:r>
          </a:p>
          <a:p>
            <a:pPr lvl="2"/>
            <a:r>
              <a:rPr lang="fi-FI" dirty="0" smtClean="0"/>
              <a:t>kolmas taso</a:t>
            </a:r>
          </a:p>
          <a:p>
            <a:pPr lvl="3"/>
            <a:r>
              <a:rPr lang="fi-FI" dirty="0" smtClean="0"/>
              <a:t>Neljäs</a:t>
            </a:r>
          </a:p>
        </p:txBody>
      </p:sp>
      <p:pic>
        <p:nvPicPr>
          <p:cNvPr id="11" name="Kuva 10"/>
          <p:cNvPicPr>
            <a:picLocks noChangeAspect="1"/>
          </p:cNvPicPr>
          <p:nvPr userDrawn="1"/>
        </p:nvPicPr>
        <p:blipFill rotWithShape="1">
          <a:blip r:embed="rId2" cstate="print">
            <a:extLst>
              <a:ext uri="{28A0092B-C50C-407E-A947-70E740481C1C}">
                <a14:useLocalDpi xmlns:a14="http://schemas.microsoft.com/office/drawing/2010/main" val="0"/>
              </a:ext>
            </a:extLst>
          </a:blip>
          <a:srcRect r="3926" b="5955"/>
          <a:stretch/>
        </p:blipFill>
        <p:spPr>
          <a:xfrm>
            <a:off x="5994148" y="4991394"/>
            <a:ext cx="3149852" cy="1866606"/>
          </a:xfrm>
          <a:prstGeom prst="rect">
            <a:avLst/>
          </a:prstGeom>
        </p:spPr>
      </p:pic>
    </p:spTree>
    <p:extLst>
      <p:ext uri="{BB962C8B-B14F-4D97-AF65-F5344CB8AC3E}">
        <p14:creationId xmlns:p14="http://schemas.microsoft.com/office/powerpoint/2010/main" val="306524945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 xmlns:p15="http://schemas.microsoft.com/office/powerpoint/2012/main">
        <p15:guide id="1" orient="horz" pos="402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i ja bulletit ei palkkeja">
    <p:bg>
      <p:bgRef idx="1001">
        <a:schemeClr val="bg1"/>
      </p:bgRef>
    </p:bg>
    <p:spTree>
      <p:nvGrpSpPr>
        <p:cNvPr id="1" name=""/>
        <p:cNvGrpSpPr/>
        <p:nvPr/>
      </p:nvGrpSpPr>
      <p:grpSpPr>
        <a:xfrm>
          <a:off x="0" y="0"/>
          <a:ext cx="0" cy="0"/>
          <a:chOff x="0" y="0"/>
          <a:chExt cx="0" cy="0"/>
        </a:xfrm>
      </p:grpSpPr>
      <p:sp>
        <p:nvSpPr>
          <p:cNvPr id="2" name="Otsikko 1"/>
          <p:cNvSpPr>
            <a:spLocks noGrp="1"/>
          </p:cNvSpPr>
          <p:nvPr>
            <p:ph type="title" hasCustomPrompt="1"/>
          </p:nvPr>
        </p:nvSpPr>
        <p:spPr bwMode="auto">
          <a:xfrm>
            <a:off x="611188" y="657226"/>
            <a:ext cx="7921625" cy="719137"/>
          </a:xfrm>
          <a:prstGeom prst="rect">
            <a:avLst/>
          </a:prstGeom>
        </p:spPr>
        <p:txBody>
          <a:bodyPr anchor="t"/>
          <a:lstStyle>
            <a:lvl1pPr>
              <a:lnSpc>
                <a:spcPct val="100000"/>
              </a:lnSpc>
              <a:spcBef>
                <a:spcPts val="0"/>
              </a:spcBef>
              <a:defRPr sz="2000" b="1" baseline="0">
                <a:latin typeface="Calibri" panose="020F0502020204030204" pitchFamily="34" charset="0"/>
              </a:defRPr>
            </a:lvl1pPr>
          </a:lstStyle>
          <a:p>
            <a:r>
              <a:rPr lang="fi-FI" dirty="0" smtClean="0"/>
              <a:t>Teksti ja </a:t>
            </a:r>
            <a:r>
              <a:rPr lang="fi-FI" dirty="0" err="1" smtClean="0"/>
              <a:t>bulletit</a:t>
            </a:r>
            <a:r>
              <a:rPr lang="fi-FI" dirty="0" smtClean="0"/>
              <a:t> ilman palkkeja</a:t>
            </a:r>
            <a:endParaRPr lang="fi-FI" dirty="0"/>
          </a:p>
        </p:txBody>
      </p:sp>
      <p:sp>
        <p:nvSpPr>
          <p:cNvPr id="3" name="Päivämäärän paikkamerkki 2"/>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10" name="Tekstin paikkamerkki 14"/>
          <p:cNvSpPr>
            <a:spLocks noGrp="1"/>
          </p:cNvSpPr>
          <p:nvPr>
            <p:ph type="body" sz="quarter" idx="13" hasCustomPrompt="1"/>
          </p:nvPr>
        </p:nvSpPr>
        <p:spPr>
          <a:xfrm>
            <a:off x="611188" y="1376364"/>
            <a:ext cx="7921625" cy="5005386"/>
          </a:xfrm>
          <a:prstGeom prst="rect">
            <a:avLst/>
          </a:prstGeom>
        </p:spPr>
        <p:txBody>
          <a:bodyPr lIns="0" tIns="46800" rIns="0" bIns="0"/>
          <a:lstStyle>
            <a:lvl1pPr marL="252000" marR="0" indent="-180000" algn="l" defTabSz="914400" rtl="0" eaLnBrk="1" fontAlgn="auto" latinLnBrk="0" hangingPunct="1">
              <a:lnSpc>
                <a:spcPct val="100000"/>
              </a:lnSpc>
              <a:spcBef>
                <a:spcPts val="600"/>
              </a:spcBef>
              <a:spcAft>
                <a:spcPts val="0"/>
              </a:spcAft>
              <a:buClr>
                <a:srgbClr val="E60F28"/>
              </a:buClr>
              <a:buSzPct val="130000"/>
              <a:buFont typeface="Wingdings" panose="05000000000000000000" pitchFamily="2" charset="2"/>
              <a:buChar char="§"/>
              <a:tabLst/>
              <a:defRPr lang="fi-FI" sz="1400" b="0" kern="1200">
                <a:solidFill>
                  <a:schemeClr val="tx1"/>
                </a:solidFill>
                <a:latin typeface="Calibri Light" panose="020F0302020204030204" pitchFamily="34" charset="0"/>
                <a:ea typeface="Arial Unicode MS" panose="020B0604020202020204" pitchFamily="34" charset="-128"/>
                <a:cs typeface="Arial" panose="020B0604020202020204" pitchFamily="34" charset="0"/>
              </a:defRPr>
            </a:lvl1pPr>
            <a:lvl2pPr marL="612000" indent="-180000">
              <a:lnSpc>
                <a:spcPct val="100000"/>
              </a:lnSpc>
              <a:spcBef>
                <a:spcPts val="200"/>
              </a:spcBef>
              <a:buFont typeface="Wingdings" panose="05000000000000000000" pitchFamily="2" charset="2"/>
              <a:buChar char="§"/>
              <a:defRPr sz="1400" b="0">
                <a:latin typeface="Calibri Light" panose="020F0302020204030204" pitchFamily="34" charset="0"/>
              </a:defRPr>
            </a:lvl2pPr>
            <a:lvl3pPr marL="972000" indent="-180000">
              <a:lnSpc>
                <a:spcPct val="100000"/>
              </a:lnSpc>
              <a:spcBef>
                <a:spcPts val="200"/>
              </a:spcBef>
              <a:buFont typeface="Wingdings" panose="05000000000000000000" pitchFamily="2" charset="2"/>
              <a:buChar char="§"/>
              <a:defRPr sz="1400" b="0">
                <a:latin typeface="Calibri Light" panose="020F0302020204030204" pitchFamily="34" charset="0"/>
              </a:defRPr>
            </a:lvl3pPr>
            <a:lvl4pPr marL="1332000" indent="-180000">
              <a:lnSpc>
                <a:spcPct val="100000"/>
              </a:lnSpc>
              <a:spcBef>
                <a:spcPts val="200"/>
              </a:spcBef>
              <a:buFont typeface="Wingdings" panose="05000000000000000000" pitchFamily="2" charset="2"/>
              <a:buChar char="§"/>
              <a:defRPr sz="1400" b="0">
                <a:latin typeface="Calibri Light" panose="020F0302020204030204" pitchFamily="34" charset="0"/>
              </a:defRPr>
            </a:lvl4pPr>
            <a:lvl5pPr>
              <a:defRPr sz="1600">
                <a:latin typeface="+mn-lt"/>
              </a:defRPr>
            </a:lvl5pPr>
          </a:lstStyle>
          <a:p>
            <a:pPr marL="105750" marR="0" lvl="0" indent="0" algn="l" defTabSz="914400" rtl="0" eaLnBrk="1" fontAlgn="auto" latinLnBrk="0" hangingPunct="1">
              <a:lnSpc>
                <a:spcPct val="100000"/>
              </a:lnSpc>
              <a:spcBef>
                <a:spcPts val="0"/>
              </a:spcBef>
              <a:spcAft>
                <a:spcPts val="0"/>
              </a:spcAft>
              <a:buClr>
                <a:srgbClr val="E60F28"/>
              </a:buClr>
              <a:buSzPct val="130000"/>
              <a:buFont typeface="Wingdings" panose="05000000000000000000" pitchFamily="2" charset="2"/>
              <a:buNone/>
              <a:tabLst/>
              <a:defRPr/>
            </a:pPr>
            <a:r>
              <a:rPr lang="fi-FI" dirty="0" smtClean="0"/>
              <a:t>Pari sanaa, Tekstit harmaa 80 % R 63 , G 63, B 63</a:t>
            </a:r>
          </a:p>
          <a:p>
            <a:pPr lvl="0"/>
            <a:r>
              <a:rPr lang="fi-FI" dirty="0" smtClean="0"/>
              <a:t>Pari sanaa</a:t>
            </a:r>
          </a:p>
          <a:p>
            <a:pPr lvl="1"/>
            <a:r>
              <a:rPr lang="fi-FI" dirty="0" smtClean="0"/>
              <a:t>toinen taso</a:t>
            </a:r>
          </a:p>
          <a:p>
            <a:pPr lvl="2"/>
            <a:r>
              <a:rPr lang="fi-FI" dirty="0" smtClean="0"/>
              <a:t>kolmas taso</a:t>
            </a:r>
          </a:p>
          <a:p>
            <a:pPr lvl="3"/>
            <a:r>
              <a:rPr lang="fi-FI" dirty="0" smtClean="0"/>
              <a:t>Neljäs</a:t>
            </a:r>
          </a:p>
        </p:txBody>
      </p:sp>
    </p:spTree>
    <p:extLst>
      <p:ext uri="{BB962C8B-B14F-4D97-AF65-F5344CB8AC3E}">
        <p14:creationId xmlns:p14="http://schemas.microsoft.com/office/powerpoint/2010/main" val="77459722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 xmlns:p15="http://schemas.microsoft.com/office/powerpoint/2012/main">
        <p15:guide id="1" orient="horz" pos="402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i sisennetty">
    <p:bg>
      <p:bgRef idx="1001">
        <a:schemeClr val="bg1"/>
      </p:bgRef>
    </p:bg>
    <p:spTree>
      <p:nvGrpSpPr>
        <p:cNvPr id="1" name=""/>
        <p:cNvGrpSpPr/>
        <p:nvPr/>
      </p:nvGrpSpPr>
      <p:grpSpPr>
        <a:xfrm>
          <a:off x="0" y="0"/>
          <a:ext cx="0" cy="0"/>
          <a:chOff x="0" y="0"/>
          <a:chExt cx="0" cy="0"/>
        </a:xfrm>
      </p:grpSpPr>
      <p:sp>
        <p:nvSpPr>
          <p:cNvPr id="2" name="Otsikko 1"/>
          <p:cNvSpPr>
            <a:spLocks noGrp="1"/>
          </p:cNvSpPr>
          <p:nvPr>
            <p:ph type="title" hasCustomPrompt="1"/>
          </p:nvPr>
        </p:nvSpPr>
        <p:spPr bwMode="auto">
          <a:xfrm>
            <a:off x="611188" y="657226"/>
            <a:ext cx="7921625" cy="719138"/>
          </a:xfrm>
          <a:prstGeom prst="rect">
            <a:avLst/>
          </a:prstGeom>
        </p:spPr>
        <p:txBody>
          <a:bodyPr anchor="t"/>
          <a:lstStyle>
            <a:lvl1pPr>
              <a:lnSpc>
                <a:spcPct val="100000"/>
              </a:lnSpc>
              <a:spcBef>
                <a:spcPts val="0"/>
              </a:spcBef>
              <a:defRPr sz="2000" b="1" baseline="0">
                <a:latin typeface="Calibri" panose="020F0502020204030204" pitchFamily="34" charset="0"/>
              </a:defRPr>
            </a:lvl1pPr>
          </a:lstStyle>
          <a:p>
            <a:r>
              <a:rPr lang="fi-FI" dirty="0" smtClean="0"/>
              <a:t>Vähän tekstiä (sisennetty) </a:t>
            </a:r>
            <a:r>
              <a:rPr lang="fi-FI" dirty="0" err="1" smtClean="0"/>
              <a:t>Calibri</a:t>
            </a:r>
            <a:r>
              <a:rPr lang="fi-FI" dirty="0" smtClean="0"/>
              <a:t> 20 pt </a:t>
            </a:r>
            <a:r>
              <a:rPr lang="fi-FI" dirty="0" err="1" smtClean="0"/>
              <a:t>bold</a:t>
            </a:r>
            <a:endParaRPr lang="fi-FI" dirty="0"/>
          </a:p>
        </p:txBody>
      </p:sp>
      <p:sp>
        <p:nvSpPr>
          <p:cNvPr id="3" name="Päivämäärän paikkamerkki 2"/>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10" name="Tekstin paikkamerkki 14"/>
          <p:cNvSpPr>
            <a:spLocks noGrp="1"/>
          </p:cNvSpPr>
          <p:nvPr>
            <p:ph type="body" sz="quarter" idx="13" hasCustomPrompt="1"/>
          </p:nvPr>
        </p:nvSpPr>
        <p:spPr>
          <a:xfrm>
            <a:off x="1763713" y="1376363"/>
            <a:ext cx="5619220" cy="5005387"/>
          </a:xfrm>
          <a:prstGeom prst="rect">
            <a:avLst/>
          </a:prstGeom>
        </p:spPr>
        <p:txBody>
          <a:bodyPr lIns="0" rIns="0"/>
          <a:lstStyle>
            <a:lvl1pPr marL="252000" marR="0" indent="-180000" algn="l" defTabSz="914400" rtl="0" eaLnBrk="1" fontAlgn="auto" latinLnBrk="0" hangingPunct="1">
              <a:lnSpc>
                <a:spcPct val="100000"/>
              </a:lnSpc>
              <a:spcBef>
                <a:spcPts val="600"/>
              </a:spcBef>
              <a:spcAft>
                <a:spcPts val="0"/>
              </a:spcAft>
              <a:buClr>
                <a:srgbClr val="E60F28"/>
              </a:buClr>
              <a:buSzPct val="130000"/>
              <a:buFont typeface="Wingdings" panose="05000000000000000000" pitchFamily="2" charset="2"/>
              <a:buChar char="§"/>
              <a:tabLst/>
              <a:defRPr sz="1400" b="0" i="0">
                <a:latin typeface="Calibri Light" panose="020F0302020204030204" pitchFamily="34" charset="0"/>
              </a:defRPr>
            </a:lvl1pPr>
            <a:lvl2pPr marL="612000" indent="-180000">
              <a:lnSpc>
                <a:spcPct val="100000"/>
              </a:lnSpc>
              <a:spcBef>
                <a:spcPts val="200"/>
              </a:spcBef>
              <a:buFont typeface="Wingdings" panose="05000000000000000000" pitchFamily="2" charset="2"/>
              <a:buChar char="§"/>
              <a:defRPr sz="1400" b="0">
                <a:latin typeface="Calibri Light" panose="020F0302020204030204" pitchFamily="34" charset="0"/>
              </a:defRPr>
            </a:lvl2pPr>
            <a:lvl3pPr marL="972000" indent="-180000">
              <a:lnSpc>
                <a:spcPct val="100000"/>
              </a:lnSpc>
              <a:spcBef>
                <a:spcPts val="200"/>
              </a:spcBef>
              <a:buFont typeface="Wingdings" panose="05000000000000000000" pitchFamily="2" charset="2"/>
              <a:buChar char="§"/>
              <a:defRPr sz="1400" b="0">
                <a:latin typeface="Calibri Light" panose="020F0302020204030204" pitchFamily="34" charset="0"/>
              </a:defRPr>
            </a:lvl3pPr>
            <a:lvl4pPr marL="1332000" indent="-180000">
              <a:lnSpc>
                <a:spcPct val="100000"/>
              </a:lnSpc>
              <a:spcBef>
                <a:spcPts val="200"/>
              </a:spcBef>
              <a:buFont typeface="Wingdings" panose="05000000000000000000" pitchFamily="2" charset="2"/>
              <a:buChar char="§"/>
              <a:defRPr sz="1400" b="0">
                <a:latin typeface="Calibri Light" panose="020F0302020204030204" pitchFamily="34" charset="0"/>
              </a:defRPr>
            </a:lvl4pPr>
            <a:lvl5pPr>
              <a:defRPr sz="1600">
                <a:latin typeface="+mn-lt"/>
              </a:defRPr>
            </a:lvl5pPr>
          </a:lstStyle>
          <a:p>
            <a:pPr marL="105750" marR="0" lvl="0" indent="0" algn="l" defTabSz="914400" rtl="0" eaLnBrk="1" fontAlgn="auto" latinLnBrk="0" hangingPunct="1">
              <a:lnSpc>
                <a:spcPct val="100000"/>
              </a:lnSpc>
              <a:spcBef>
                <a:spcPts val="0"/>
              </a:spcBef>
              <a:spcAft>
                <a:spcPts val="0"/>
              </a:spcAft>
              <a:buClr>
                <a:srgbClr val="E60F28"/>
              </a:buClr>
              <a:buSzPct val="130000"/>
              <a:buFont typeface="Wingdings" panose="05000000000000000000" pitchFamily="2" charset="2"/>
              <a:buNone/>
              <a:tabLst/>
              <a:defRPr/>
            </a:pPr>
            <a:r>
              <a:rPr lang="fi-FI" dirty="0" smtClean="0"/>
              <a:t>Pari sanaa, Tekstit harmaa 80 % R 63 , G 63, B 63</a:t>
            </a:r>
          </a:p>
          <a:p>
            <a:pPr lvl="0"/>
            <a:r>
              <a:rPr lang="fi-FI" dirty="0" smtClean="0"/>
              <a:t>Pari sanaa</a:t>
            </a:r>
          </a:p>
          <a:p>
            <a:pPr lvl="1"/>
            <a:r>
              <a:rPr lang="fi-FI" dirty="0" smtClean="0"/>
              <a:t>toinen taso</a:t>
            </a:r>
          </a:p>
          <a:p>
            <a:pPr lvl="2"/>
            <a:r>
              <a:rPr lang="fi-FI" dirty="0" smtClean="0"/>
              <a:t>kolmas taso</a:t>
            </a:r>
          </a:p>
          <a:p>
            <a:pPr lvl="3"/>
            <a:r>
              <a:rPr lang="fi-FI" dirty="0" smtClean="0"/>
              <a:t>Neljäs</a:t>
            </a:r>
          </a:p>
        </p:txBody>
      </p:sp>
      <p:pic>
        <p:nvPicPr>
          <p:cNvPr id="8" name="Kuva 7"/>
          <p:cNvPicPr>
            <a:picLocks noChangeAspect="1"/>
          </p:cNvPicPr>
          <p:nvPr userDrawn="1"/>
        </p:nvPicPr>
        <p:blipFill rotWithShape="1">
          <a:blip r:embed="rId2" cstate="print">
            <a:extLst>
              <a:ext uri="{28A0092B-C50C-407E-A947-70E740481C1C}">
                <a14:useLocalDpi xmlns:a14="http://schemas.microsoft.com/office/drawing/2010/main" val="0"/>
              </a:ext>
            </a:extLst>
          </a:blip>
          <a:srcRect r="3926" b="5955"/>
          <a:stretch/>
        </p:blipFill>
        <p:spPr>
          <a:xfrm>
            <a:off x="5994148" y="4991394"/>
            <a:ext cx="3149852" cy="1866606"/>
          </a:xfrm>
          <a:prstGeom prst="rect">
            <a:avLst/>
          </a:prstGeom>
        </p:spPr>
      </p:pic>
    </p:spTree>
    <p:extLst>
      <p:ext uri="{BB962C8B-B14F-4D97-AF65-F5344CB8AC3E}">
        <p14:creationId xmlns:p14="http://schemas.microsoft.com/office/powerpoint/2010/main" val="357050554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 xmlns:p15="http://schemas.microsoft.com/office/powerpoint/2012/main">
        <p15:guide id="1" orient="horz" pos="402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AKSI SARAKETTA">
    <p:bg>
      <p:bgRef idx="1001">
        <a:schemeClr val="bg1"/>
      </p:bgRef>
    </p:bg>
    <p:spTree>
      <p:nvGrpSpPr>
        <p:cNvPr id="1" name=""/>
        <p:cNvGrpSpPr/>
        <p:nvPr/>
      </p:nvGrpSpPr>
      <p:grpSpPr>
        <a:xfrm>
          <a:off x="0" y="0"/>
          <a:ext cx="0" cy="0"/>
          <a:chOff x="0" y="0"/>
          <a:chExt cx="0" cy="0"/>
        </a:xfrm>
      </p:grpSpPr>
      <p:sp>
        <p:nvSpPr>
          <p:cNvPr id="2" name="Otsikko 1"/>
          <p:cNvSpPr>
            <a:spLocks noGrp="1"/>
          </p:cNvSpPr>
          <p:nvPr>
            <p:ph type="title" hasCustomPrompt="1"/>
          </p:nvPr>
        </p:nvSpPr>
        <p:spPr bwMode="auto">
          <a:xfrm>
            <a:off x="611188" y="657225"/>
            <a:ext cx="7921625" cy="709295"/>
          </a:xfrm>
          <a:prstGeom prst="rect">
            <a:avLst/>
          </a:prstGeom>
        </p:spPr>
        <p:txBody>
          <a:bodyPr anchor="t"/>
          <a:lstStyle>
            <a:lvl1pPr>
              <a:lnSpc>
                <a:spcPct val="100000"/>
              </a:lnSpc>
              <a:spcBef>
                <a:spcPts val="0"/>
              </a:spcBef>
              <a:defRPr sz="2000" b="1">
                <a:latin typeface="Calibri" panose="020F0502020204030204" pitchFamily="34"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Päivämäärän paikkamerkki 2"/>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10" name="Tekstin paikkamerkki 14"/>
          <p:cNvSpPr>
            <a:spLocks noGrp="1"/>
          </p:cNvSpPr>
          <p:nvPr>
            <p:ph type="body" sz="quarter" idx="13" hasCustomPrompt="1"/>
          </p:nvPr>
        </p:nvSpPr>
        <p:spPr>
          <a:xfrm>
            <a:off x="611186" y="1376363"/>
            <a:ext cx="7921627" cy="5005387"/>
          </a:xfrm>
          <a:prstGeom prst="rect">
            <a:avLst/>
          </a:prstGeom>
        </p:spPr>
        <p:txBody>
          <a:bodyPr lIns="0" rIns="0" numCol="2" spcCol="252000"/>
          <a:lstStyle>
            <a:lvl1pPr marL="252000" marR="0" indent="-180000" algn="l" defTabSz="914400" rtl="0" eaLnBrk="1" fontAlgn="auto" latinLnBrk="0" hangingPunct="1">
              <a:lnSpc>
                <a:spcPct val="100000"/>
              </a:lnSpc>
              <a:spcBef>
                <a:spcPts val="600"/>
              </a:spcBef>
              <a:spcAft>
                <a:spcPts val="0"/>
              </a:spcAft>
              <a:buClr>
                <a:srgbClr val="E60F28"/>
              </a:buClr>
              <a:buSzPct val="130000"/>
              <a:buFont typeface="Wingdings" panose="05000000000000000000" pitchFamily="2" charset="2"/>
              <a:buChar char="§"/>
              <a:tabLst/>
              <a:defRPr sz="1400" b="0">
                <a:latin typeface="Calibri Light" panose="020F0302020204030204" pitchFamily="34" charset="0"/>
              </a:defRPr>
            </a:lvl1pPr>
            <a:lvl2pPr marL="612000" indent="-180000">
              <a:lnSpc>
                <a:spcPct val="100000"/>
              </a:lnSpc>
              <a:spcBef>
                <a:spcPts val="200"/>
              </a:spcBef>
              <a:buFont typeface="Wingdings" panose="05000000000000000000" pitchFamily="2" charset="2"/>
              <a:buChar char="§"/>
              <a:defRPr sz="1400" b="0">
                <a:latin typeface="Calibri Light" panose="020F0302020204030204" pitchFamily="34" charset="0"/>
              </a:defRPr>
            </a:lvl2pPr>
            <a:lvl3pPr marL="972000" indent="-180000">
              <a:lnSpc>
                <a:spcPct val="100000"/>
              </a:lnSpc>
              <a:spcBef>
                <a:spcPts val="200"/>
              </a:spcBef>
              <a:buFont typeface="Wingdings" panose="05000000000000000000" pitchFamily="2" charset="2"/>
              <a:buChar char="§"/>
              <a:defRPr sz="1400" b="0">
                <a:latin typeface="Calibri Light" panose="020F0302020204030204" pitchFamily="34" charset="0"/>
              </a:defRPr>
            </a:lvl3pPr>
            <a:lvl4pPr marL="1332000" indent="-180000">
              <a:lnSpc>
                <a:spcPct val="100000"/>
              </a:lnSpc>
              <a:spcBef>
                <a:spcPts val="200"/>
              </a:spcBef>
              <a:buFont typeface="Wingdings" panose="05000000000000000000" pitchFamily="2" charset="2"/>
              <a:buChar char="§"/>
              <a:defRPr sz="1400" b="0">
                <a:latin typeface="Calibri Light" panose="020F0302020204030204" pitchFamily="34" charset="0"/>
              </a:defRPr>
            </a:lvl4pPr>
            <a:lvl5pPr>
              <a:defRPr sz="1600">
                <a:latin typeface="+mn-lt"/>
              </a:defRPr>
            </a:lvl5pPr>
          </a:lstStyle>
          <a:p>
            <a:pPr marL="105750" marR="0" lvl="0" indent="0" algn="l" defTabSz="914400" rtl="0" eaLnBrk="1" fontAlgn="auto" latinLnBrk="0" hangingPunct="1">
              <a:lnSpc>
                <a:spcPct val="100000"/>
              </a:lnSpc>
              <a:spcBef>
                <a:spcPts val="0"/>
              </a:spcBef>
              <a:spcAft>
                <a:spcPts val="0"/>
              </a:spcAft>
              <a:buClr>
                <a:srgbClr val="E60F28"/>
              </a:buClr>
              <a:buSzPct val="130000"/>
              <a:buFont typeface="Wingdings" panose="05000000000000000000" pitchFamily="2" charset="2"/>
              <a:buNone/>
              <a:tabLst/>
              <a:defRPr/>
            </a:pPr>
            <a:r>
              <a:rPr lang="fi-FI" dirty="0" smtClean="0"/>
              <a:t>Pari sanaa </a:t>
            </a:r>
          </a:p>
          <a:p>
            <a:pPr lvl="0"/>
            <a:r>
              <a:rPr lang="fi-FI" dirty="0" smtClean="0"/>
              <a:t>Tekstit harmaa 80 % R 63 , G 63, B 63</a:t>
            </a:r>
          </a:p>
          <a:p>
            <a:pPr lvl="1"/>
            <a:r>
              <a:rPr lang="fi-FI" dirty="0" smtClean="0"/>
              <a:t>toinen taso</a:t>
            </a:r>
          </a:p>
          <a:p>
            <a:pPr lvl="2"/>
            <a:r>
              <a:rPr lang="fi-FI" dirty="0" smtClean="0"/>
              <a:t>kolmas taso</a:t>
            </a:r>
          </a:p>
          <a:p>
            <a:pPr lvl="3"/>
            <a:r>
              <a:rPr lang="fi-FI" dirty="0" smtClean="0"/>
              <a:t>Neljäs      </a:t>
            </a:r>
          </a:p>
        </p:txBody>
      </p:sp>
      <p:pic>
        <p:nvPicPr>
          <p:cNvPr id="8" name="Kuva 7"/>
          <p:cNvPicPr>
            <a:picLocks noChangeAspect="1"/>
          </p:cNvPicPr>
          <p:nvPr userDrawn="1"/>
        </p:nvPicPr>
        <p:blipFill rotWithShape="1">
          <a:blip r:embed="rId2" cstate="print">
            <a:extLst>
              <a:ext uri="{28A0092B-C50C-407E-A947-70E740481C1C}">
                <a14:useLocalDpi xmlns:a14="http://schemas.microsoft.com/office/drawing/2010/main" val="0"/>
              </a:ext>
            </a:extLst>
          </a:blip>
          <a:srcRect r="3926" b="5955"/>
          <a:stretch/>
        </p:blipFill>
        <p:spPr>
          <a:xfrm>
            <a:off x="5994148" y="4991394"/>
            <a:ext cx="3149852" cy="1866606"/>
          </a:xfrm>
          <a:prstGeom prst="rect">
            <a:avLst/>
          </a:prstGeom>
        </p:spPr>
      </p:pic>
    </p:spTree>
    <p:extLst>
      <p:ext uri="{BB962C8B-B14F-4D97-AF65-F5344CB8AC3E}">
        <p14:creationId xmlns:p14="http://schemas.microsoft.com/office/powerpoint/2010/main" val="417860350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 xmlns:p15="http://schemas.microsoft.com/office/powerpoint/2012/main">
        <p15:guide id="1" orient="horz" pos="402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tsikko, teksti ja kuva">
    <p:bg>
      <p:bgRef idx="1001">
        <a:schemeClr val="bg1"/>
      </p:bgRef>
    </p:bg>
    <p:spTree>
      <p:nvGrpSpPr>
        <p:cNvPr id="1" name=""/>
        <p:cNvGrpSpPr/>
        <p:nvPr/>
      </p:nvGrpSpPr>
      <p:grpSpPr>
        <a:xfrm>
          <a:off x="0" y="0"/>
          <a:ext cx="0" cy="0"/>
          <a:chOff x="0" y="0"/>
          <a:chExt cx="0" cy="0"/>
        </a:xfrm>
      </p:grpSpPr>
      <p:sp>
        <p:nvSpPr>
          <p:cNvPr id="2" name="Otsikko 1"/>
          <p:cNvSpPr>
            <a:spLocks noGrp="1"/>
          </p:cNvSpPr>
          <p:nvPr>
            <p:ph type="title" hasCustomPrompt="1"/>
          </p:nvPr>
        </p:nvSpPr>
        <p:spPr bwMode="auto">
          <a:xfrm>
            <a:off x="611187" y="657226"/>
            <a:ext cx="7921625" cy="719137"/>
          </a:xfrm>
          <a:prstGeom prst="rect">
            <a:avLst/>
          </a:prstGeom>
        </p:spPr>
        <p:txBody>
          <a:bodyPr anchor="t"/>
          <a:lstStyle>
            <a:lvl1pPr>
              <a:lnSpc>
                <a:spcPct val="100000"/>
              </a:lnSpc>
              <a:defRPr sz="2000" b="1" baseline="0">
                <a:latin typeface="+mj-lt"/>
              </a:defRPr>
            </a:lvl1pPr>
          </a:lstStyle>
          <a:p>
            <a:r>
              <a:rPr lang="fi-FI" dirty="0" smtClean="0"/>
              <a:t>Otsikko, teksti ja kuva </a:t>
            </a:r>
            <a:endParaRPr lang="fi-FI" dirty="0"/>
          </a:p>
        </p:txBody>
      </p:sp>
      <p:sp>
        <p:nvSpPr>
          <p:cNvPr id="3" name="Päivämäärän paikkamerkki 2"/>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10" name="Tekstin paikkamerkki 9"/>
          <p:cNvSpPr>
            <a:spLocks noGrp="1"/>
          </p:cNvSpPr>
          <p:nvPr>
            <p:ph type="body" sz="quarter" idx="13"/>
          </p:nvPr>
        </p:nvSpPr>
        <p:spPr>
          <a:xfrm>
            <a:off x="611188" y="1376363"/>
            <a:ext cx="3861752" cy="4932362"/>
          </a:xfrm>
          <a:prstGeom prst="rect">
            <a:avLst/>
          </a:prstGeom>
        </p:spPr>
        <p:txBody>
          <a:bodyPr lIns="0" tIns="46800" rIns="0" bIns="46800"/>
          <a:lstStyle>
            <a:lvl1pPr marL="252000" indent="-180000">
              <a:lnSpc>
                <a:spcPct val="100000"/>
              </a:lnSpc>
              <a:spcBef>
                <a:spcPts val="600"/>
              </a:spcBef>
              <a:spcAft>
                <a:spcPts val="0"/>
              </a:spcAft>
              <a:buClr>
                <a:srgbClr val="E60F28"/>
              </a:buClr>
              <a:buSzPct val="150000"/>
              <a:buFont typeface="Wingdings" panose="05000000000000000000" pitchFamily="2" charset="2"/>
              <a:buChar char="§"/>
              <a:defRPr sz="1400">
                <a:latin typeface="Calibri Light" panose="020F0302020204030204" pitchFamily="34" charset="0"/>
              </a:defRPr>
            </a:lvl1pPr>
            <a:lvl2pPr marL="612000" indent="-180000">
              <a:lnSpc>
                <a:spcPct val="100000"/>
              </a:lnSpc>
              <a:spcBef>
                <a:spcPts val="600"/>
              </a:spcBef>
              <a:spcAft>
                <a:spcPts val="0"/>
              </a:spcAft>
              <a:buFont typeface="Wingdings" panose="05000000000000000000" pitchFamily="2" charset="2"/>
              <a:buChar char="§"/>
              <a:defRPr sz="1400">
                <a:latin typeface="+mn-lt"/>
              </a:defRPr>
            </a:lvl2pPr>
            <a:lvl3pPr marL="972000" indent="-180000">
              <a:lnSpc>
                <a:spcPct val="100000"/>
              </a:lnSpc>
              <a:spcBef>
                <a:spcPts val="200"/>
              </a:spcBef>
              <a:buFont typeface="Wingdings" panose="05000000000000000000" pitchFamily="2" charset="2"/>
              <a:buChar char="§"/>
              <a:defRPr sz="1400">
                <a:latin typeface="+mn-lt"/>
              </a:defRPr>
            </a:lvl3pPr>
            <a:lvl4pPr marL="1332000" indent="-180000">
              <a:lnSpc>
                <a:spcPct val="100000"/>
              </a:lnSpc>
              <a:spcBef>
                <a:spcPts val="200"/>
              </a:spcBef>
              <a:buFont typeface="Wingdings" panose="05000000000000000000" pitchFamily="2" charset="2"/>
              <a:buChar char="§"/>
              <a:defRPr sz="1400">
                <a:latin typeface="+mn-lt"/>
              </a:defRPr>
            </a:lvl4pPr>
            <a:lvl5pPr marL="1828800" indent="0">
              <a:buNone/>
              <a:defRPr sz="1600">
                <a:latin typeface="+mn-lt"/>
              </a:defRPr>
            </a:lvl5pPr>
          </a:lstStyle>
          <a:p>
            <a:pPr lvl="0"/>
            <a:r>
              <a:rPr lang="fi-FI" dirty="0" smtClean="0"/>
              <a:t>Muokkaa tekstin perustyylejä napsauttamalla</a:t>
            </a:r>
          </a:p>
          <a:p>
            <a:pPr lvl="1"/>
            <a:r>
              <a:rPr lang="fi-FI" dirty="0" err="1" smtClean="0"/>
              <a:t>Toka</a:t>
            </a:r>
            <a:endParaRPr lang="fi-FI" dirty="0" smtClean="0"/>
          </a:p>
          <a:p>
            <a:pPr lvl="2"/>
            <a:r>
              <a:rPr lang="fi-FI" dirty="0" smtClean="0"/>
              <a:t>Kolmas</a:t>
            </a:r>
          </a:p>
          <a:p>
            <a:pPr lvl="3"/>
            <a:r>
              <a:rPr lang="fi-FI" dirty="0" smtClean="0"/>
              <a:t>neljäs</a:t>
            </a:r>
          </a:p>
          <a:p>
            <a:pPr lvl="1"/>
            <a:endParaRPr lang="fi-FI" dirty="0" smtClean="0"/>
          </a:p>
          <a:p>
            <a:pPr lvl="0"/>
            <a:endParaRPr lang="fi-FI" dirty="0" smtClean="0"/>
          </a:p>
        </p:txBody>
      </p:sp>
      <p:sp>
        <p:nvSpPr>
          <p:cNvPr id="7" name="Kuvan paikkamerkki 6"/>
          <p:cNvSpPr>
            <a:spLocks noGrp="1"/>
          </p:cNvSpPr>
          <p:nvPr>
            <p:ph type="pic" sz="quarter" idx="14"/>
          </p:nvPr>
        </p:nvSpPr>
        <p:spPr>
          <a:xfrm>
            <a:off x="4553238" y="1376364"/>
            <a:ext cx="4590762" cy="5481636"/>
          </a:xfrm>
          <a:prstGeom prst="rect">
            <a:avLst/>
          </a:prstGeom>
        </p:spPr>
        <p:txBody>
          <a:bodyPr/>
          <a:lstStyle>
            <a:lvl1pPr>
              <a:defRPr sz="1600">
                <a:latin typeface="Calibri Light" panose="020F0302020204030204" pitchFamily="34" charset="0"/>
              </a:defRPr>
            </a:lvl1pPr>
          </a:lstStyle>
          <a:p>
            <a:endParaRPr lang="fi-FI" dirty="0"/>
          </a:p>
        </p:txBody>
      </p:sp>
    </p:spTree>
    <p:extLst>
      <p:ext uri="{BB962C8B-B14F-4D97-AF65-F5344CB8AC3E}">
        <p14:creationId xmlns:p14="http://schemas.microsoft.com/office/powerpoint/2010/main" val="58763839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 xmlns:p15="http://schemas.microsoft.com/office/powerpoint/2012/main">
        <p15:guide id="1" pos="3696">
          <p15:clr>
            <a:srgbClr val="FBAE40"/>
          </p15:clr>
        </p15:guide>
        <p15:guide id="2" orient="horz" pos="3974">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Otsikko ja täysleveä kuva">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9" name="Otsikko 1"/>
          <p:cNvSpPr>
            <a:spLocks noGrp="1"/>
          </p:cNvSpPr>
          <p:nvPr>
            <p:ph type="title" hasCustomPrompt="1"/>
          </p:nvPr>
        </p:nvSpPr>
        <p:spPr>
          <a:xfrm>
            <a:off x="611187" y="657226"/>
            <a:ext cx="7921625" cy="719137"/>
          </a:xfrm>
          <a:prstGeom prst="rect">
            <a:avLst/>
          </a:prstGeom>
        </p:spPr>
        <p:txBody>
          <a:bodyPr/>
          <a:lstStyle>
            <a:lvl1pPr indent="-180000">
              <a:lnSpc>
                <a:spcPct val="100000"/>
              </a:lnSpc>
              <a:spcBef>
                <a:spcPts val="0"/>
              </a:spcBef>
              <a:defRPr sz="2000" baseline="0">
                <a:latin typeface="+mj-lt"/>
              </a:defRPr>
            </a:lvl1pPr>
          </a:lstStyle>
          <a:p>
            <a:r>
              <a:rPr lang="fi-FI" dirty="0" smtClean="0"/>
              <a:t>Otsikko ja kuva</a:t>
            </a:r>
            <a:endParaRPr lang="fi-FI" dirty="0"/>
          </a:p>
        </p:txBody>
      </p:sp>
      <p:sp>
        <p:nvSpPr>
          <p:cNvPr id="16" name="Kuvan paikkamerkki 15"/>
          <p:cNvSpPr>
            <a:spLocks noGrp="1"/>
          </p:cNvSpPr>
          <p:nvPr userDrawn="1">
            <p:ph type="pic" sz="quarter" idx="13"/>
          </p:nvPr>
        </p:nvSpPr>
        <p:spPr>
          <a:xfrm>
            <a:off x="0" y="1376364"/>
            <a:ext cx="9144000" cy="5481636"/>
          </a:xfrm>
          <a:prstGeom prst="rect">
            <a:avLst/>
          </a:prstGeom>
        </p:spPr>
        <p:txBody>
          <a:bodyPr/>
          <a:lstStyle>
            <a:lvl1pPr>
              <a:defRPr sz="1600">
                <a:latin typeface="Calibri Light" panose="020F0302020204030204" pitchFamily="34" charset="0"/>
              </a:defRPr>
            </a:lvl1pPr>
          </a:lstStyle>
          <a:p>
            <a:endParaRPr lang="fi-FI" dirty="0"/>
          </a:p>
        </p:txBody>
      </p:sp>
    </p:spTree>
    <p:extLst>
      <p:ext uri="{BB962C8B-B14F-4D97-AF65-F5344CB8AC3E}">
        <p14:creationId xmlns:p14="http://schemas.microsoft.com/office/powerpoint/2010/main" val="4111705017"/>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3696">
          <p15:clr>
            <a:srgbClr val="FBAE40"/>
          </p15:clr>
        </p15:guide>
        <p15:guide id="2" orient="horz" pos="3974">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OTSIKKO, TYHJÄ">
    <p:bg>
      <p:bgRef idx="1001">
        <a:schemeClr val="bg1"/>
      </p:bgRef>
    </p:bg>
    <p:spTree>
      <p:nvGrpSpPr>
        <p:cNvPr id="1" name=""/>
        <p:cNvGrpSpPr/>
        <p:nvPr/>
      </p:nvGrpSpPr>
      <p:grpSpPr>
        <a:xfrm>
          <a:off x="0" y="0"/>
          <a:ext cx="0" cy="0"/>
          <a:chOff x="0" y="0"/>
          <a:chExt cx="0" cy="0"/>
        </a:xfrm>
      </p:grpSpPr>
      <p:sp>
        <p:nvSpPr>
          <p:cNvPr id="2" name="Otsikko 1"/>
          <p:cNvSpPr>
            <a:spLocks noGrp="1"/>
          </p:cNvSpPr>
          <p:nvPr>
            <p:ph type="title" hasCustomPrompt="1"/>
          </p:nvPr>
        </p:nvSpPr>
        <p:spPr bwMode="auto">
          <a:xfrm>
            <a:off x="611188" y="657226"/>
            <a:ext cx="7921625" cy="719137"/>
          </a:xfrm>
          <a:prstGeom prst="rect">
            <a:avLst/>
          </a:prstGeom>
        </p:spPr>
        <p:txBody>
          <a:bodyPr anchor="t"/>
          <a:lstStyle>
            <a:lvl1pPr>
              <a:lnSpc>
                <a:spcPct val="100000"/>
              </a:lnSpc>
              <a:spcBef>
                <a:spcPts val="0"/>
              </a:spcBef>
              <a:defRPr sz="2000" b="1">
                <a:latin typeface="Calibri" panose="020F0502020204030204" pitchFamily="34" charset="0"/>
              </a:defRPr>
            </a:lvl1pPr>
          </a:lstStyle>
          <a:p>
            <a:r>
              <a:rPr lang="fi-FI" dirty="0" smtClean="0"/>
              <a:t>Grafiikkaa</a:t>
            </a:r>
            <a:endParaRPr lang="fi-FI" dirty="0"/>
          </a:p>
        </p:txBody>
      </p:sp>
      <p:sp>
        <p:nvSpPr>
          <p:cNvPr id="3" name="Päivämäärän paikkamerkki 2"/>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Tree>
    <p:extLst>
      <p:ext uri="{BB962C8B-B14F-4D97-AF65-F5344CB8AC3E}">
        <p14:creationId xmlns:p14="http://schemas.microsoft.com/office/powerpoint/2010/main" val="375913809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 xmlns:p15="http://schemas.microsoft.com/office/powerpoint/2012/main">
        <p15:guide id="1" orient="horz" pos="402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YHJÄ, vain logo">
    <p:bg>
      <p:bgRef idx="1001">
        <a:schemeClr val="bg1"/>
      </p:bgRef>
    </p:bg>
    <p:spTree>
      <p:nvGrpSpPr>
        <p:cNvPr id="1" name=""/>
        <p:cNvGrpSpPr/>
        <p:nvPr/>
      </p:nvGrpSpPr>
      <p:grpSpPr>
        <a:xfrm>
          <a:off x="0" y="0"/>
          <a:ext cx="0" cy="0"/>
          <a:chOff x="0" y="0"/>
          <a:chExt cx="0" cy="0"/>
        </a:xfrm>
      </p:grpSpPr>
      <p:sp>
        <p:nvSpPr>
          <p:cNvPr id="2" name="Päivämäärän paikkamerkki 2"/>
          <p:cNvSpPr>
            <a:spLocks noGrp="1"/>
          </p:cNvSpPr>
          <p:nvPr>
            <p:ph type="dt" sz="half" idx="10"/>
          </p:nvPr>
        </p:nvSpPr>
        <p:spPr>
          <a:xfrm>
            <a:off x="521520" y="6629400"/>
            <a:ext cx="750430" cy="228600"/>
          </a:xfrm>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3" name="Alatunnisteen paikkamerkki 3"/>
          <p:cNvSpPr>
            <a:spLocks noGrp="1"/>
          </p:cNvSpPr>
          <p:nvPr>
            <p:ph type="ftr" sz="quarter" idx="11"/>
          </p:nvPr>
        </p:nvSpPr>
        <p:spPr>
          <a:xfrm>
            <a:off x="1271950" y="6629400"/>
            <a:ext cx="3028950" cy="228600"/>
          </a:xfrm>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4" name="Dian numeron paikkamerkki 4"/>
          <p:cNvSpPr>
            <a:spLocks noGrp="1"/>
          </p:cNvSpPr>
          <p:nvPr>
            <p:ph type="sldNum" sz="quarter" idx="12"/>
          </p:nvPr>
        </p:nvSpPr>
        <p:spPr>
          <a:xfrm>
            <a:off x="1" y="6629400"/>
            <a:ext cx="415046" cy="228600"/>
          </a:xfrm>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Tree>
    <p:extLst>
      <p:ext uri="{BB962C8B-B14F-4D97-AF65-F5344CB8AC3E}">
        <p14:creationId xmlns:p14="http://schemas.microsoft.com/office/powerpoint/2010/main" val="350395229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 xmlns:p15="http://schemas.microsoft.com/office/powerpoint/2012/main">
        <p15:guide id="1" orient="horz" pos="402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opetus Taloustutkimus">
    <p:bg bwMode="auto">
      <p:bgPr>
        <a:solidFill>
          <a:srgbClr val="E60F28"/>
        </a:solidFill>
        <a:effectLst/>
      </p:bgPr>
    </p:bg>
    <p:spTree>
      <p:nvGrpSpPr>
        <p:cNvPr id="1" name=""/>
        <p:cNvGrpSpPr/>
        <p:nvPr/>
      </p:nvGrpSpPr>
      <p:grpSpPr>
        <a:xfrm>
          <a:off x="0" y="0"/>
          <a:ext cx="0" cy="0"/>
          <a:chOff x="0" y="0"/>
          <a:chExt cx="0" cy="0"/>
        </a:xfrm>
      </p:grpSpPr>
      <p:pic>
        <p:nvPicPr>
          <p:cNvPr id="3" name="Kuva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Kuva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31817" y="3080973"/>
            <a:ext cx="4280366" cy="447981"/>
          </a:xfrm>
          <a:prstGeom prst="rect">
            <a:avLst/>
          </a:prstGeom>
        </p:spPr>
      </p:pic>
    </p:spTree>
    <p:extLst>
      <p:ext uri="{BB962C8B-B14F-4D97-AF65-F5344CB8AC3E}">
        <p14:creationId xmlns:p14="http://schemas.microsoft.com/office/powerpoint/2010/main" val="273073097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 xmlns:p15="http://schemas.microsoft.com/office/powerpoint/2012/main">
        <p15:guide id="1" orient="horz" pos="4020">
          <p15:clr>
            <a:srgbClr val="FBAE40"/>
          </p15:clr>
        </p15:guide>
        <p15:guide id="2" orient="horz" pos="216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LOPETUS1">
    <p:bg bwMode="auto">
      <p:bgPr>
        <a:solidFill>
          <a:srgbClr val="E60F28"/>
        </a:solidFill>
        <a:effectLst/>
      </p:bgPr>
    </p:bg>
    <p:spTree>
      <p:nvGrpSpPr>
        <p:cNvPr id="1" name=""/>
        <p:cNvGrpSpPr/>
        <p:nvPr/>
      </p:nvGrpSpPr>
      <p:grpSpPr>
        <a:xfrm>
          <a:off x="0" y="0"/>
          <a:ext cx="0" cy="0"/>
          <a:chOff x="0" y="0"/>
          <a:chExt cx="0" cy="0"/>
        </a:xfrm>
      </p:grpSpPr>
      <p:pic>
        <p:nvPicPr>
          <p:cNvPr id="6" name="Kuva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Päivämäärän paikkamerkki 1"/>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pic>
        <p:nvPicPr>
          <p:cNvPr id="10" name="Kuva 9"/>
          <p:cNvPicPr>
            <a:picLocks noChangeAspect="1"/>
          </p:cNvPicPr>
          <p:nvPr userDrawn="1"/>
        </p:nvPicPr>
        <p:blipFill>
          <a:blip r:embed="rId3"/>
          <a:stretch>
            <a:fillRect/>
          </a:stretch>
        </p:blipFill>
        <p:spPr>
          <a:xfrm>
            <a:off x="460563" y="1263337"/>
            <a:ext cx="10443353" cy="5279594"/>
          </a:xfrm>
          <a:prstGeom prst="rect">
            <a:avLst/>
          </a:prstGeom>
        </p:spPr>
      </p:pic>
    </p:spTree>
    <p:extLst>
      <p:ext uri="{BB962C8B-B14F-4D97-AF65-F5344CB8AC3E}">
        <p14:creationId xmlns:p14="http://schemas.microsoft.com/office/powerpoint/2010/main" val="394834839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 xmlns:p15="http://schemas.microsoft.com/office/powerpoint/2012/main">
        <p15:guide id="1" orient="horz" pos="4020">
          <p15:clr>
            <a:srgbClr val="FBAE40"/>
          </p15:clr>
        </p15:guide>
        <p15:guide id="2" orient="horz" pos="216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YHJÄ, vain logo">
    <p:bg>
      <p:bgRef idx="1001">
        <a:schemeClr val="bg1"/>
      </p:bgRef>
    </p:bg>
    <p:spTree>
      <p:nvGrpSpPr>
        <p:cNvPr id="1" name=""/>
        <p:cNvGrpSpPr/>
        <p:nvPr/>
      </p:nvGrpSpPr>
      <p:grpSpPr>
        <a:xfrm>
          <a:off x="0" y="0"/>
          <a:ext cx="0" cy="0"/>
          <a:chOff x="0" y="0"/>
          <a:chExt cx="0" cy="0"/>
        </a:xfrm>
      </p:grpSpPr>
      <p:sp>
        <p:nvSpPr>
          <p:cNvPr id="2" name="Päivämäärän paikkamerkki 2"/>
          <p:cNvSpPr>
            <a:spLocks noGrp="1"/>
          </p:cNvSpPr>
          <p:nvPr>
            <p:ph type="dt" sz="half" idx="10"/>
          </p:nvPr>
        </p:nvSpPr>
        <p:spPr>
          <a:xfrm>
            <a:off x="521520" y="6629400"/>
            <a:ext cx="750430" cy="228600"/>
          </a:xfrm>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3" name="Alatunnisteen paikkamerkki 3"/>
          <p:cNvSpPr>
            <a:spLocks noGrp="1"/>
          </p:cNvSpPr>
          <p:nvPr>
            <p:ph type="ftr" sz="quarter" idx="11"/>
          </p:nvPr>
        </p:nvSpPr>
        <p:spPr>
          <a:xfrm>
            <a:off x="1271950" y="6629400"/>
            <a:ext cx="3028950" cy="228600"/>
          </a:xfrm>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4" name="Dian numeron paikkamerkki 4"/>
          <p:cNvSpPr>
            <a:spLocks noGrp="1"/>
          </p:cNvSpPr>
          <p:nvPr>
            <p:ph type="sldNum" sz="quarter" idx="12"/>
          </p:nvPr>
        </p:nvSpPr>
        <p:spPr>
          <a:xfrm>
            <a:off x="1" y="6629400"/>
            <a:ext cx="415046" cy="228600"/>
          </a:xfrm>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Tree>
    <p:extLst>
      <p:ext uri="{BB962C8B-B14F-4D97-AF65-F5344CB8AC3E}">
        <p14:creationId xmlns:p14="http://schemas.microsoft.com/office/powerpoint/2010/main" val="128368980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 xmlns:p15="http://schemas.microsoft.com/office/powerpoint/2012/main">
        <p15:guide id="1" orient="horz" pos="402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LOPETUS 2">
    <p:bg bwMode="auto">
      <p:bgPr>
        <a:solidFill>
          <a:srgbClr val="E60F28"/>
        </a:solidFill>
        <a:effectLst/>
      </p:bgPr>
    </p:bg>
    <p:spTree>
      <p:nvGrpSpPr>
        <p:cNvPr id="1" name=""/>
        <p:cNvGrpSpPr/>
        <p:nvPr/>
      </p:nvGrpSpPr>
      <p:grpSpPr>
        <a:xfrm>
          <a:off x="0" y="0"/>
          <a:ext cx="0" cy="0"/>
          <a:chOff x="0" y="0"/>
          <a:chExt cx="0" cy="0"/>
        </a:xfrm>
      </p:grpSpPr>
      <p:pic>
        <p:nvPicPr>
          <p:cNvPr id="6" name="Kuva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Päivämäärän paikkamerkki 1"/>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pic>
        <p:nvPicPr>
          <p:cNvPr id="8" name="Kuva 7"/>
          <p:cNvPicPr>
            <a:picLocks noChangeAspect="1"/>
          </p:cNvPicPr>
          <p:nvPr userDrawn="1"/>
        </p:nvPicPr>
        <p:blipFill>
          <a:blip r:embed="rId3"/>
          <a:stretch>
            <a:fillRect/>
          </a:stretch>
        </p:blipFill>
        <p:spPr>
          <a:xfrm>
            <a:off x="94203" y="2672606"/>
            <a:ext cx="7852329" cy="1597290"/>
          </a:xfrm>
          <a:prstGeom prst="rect">
            <a:avLst/>
          </a:prstGeom>
        </p:spPr>
      </p:pic>
    </p:spTree>
    <p:extLst>
      <p:ext uri="{BB962C8B-B14F-4D97-AF65-F5344CB8AC3E}">
        <p14:creationId xmlns:p14="http://schemas.microsoft.com/office/powerpoint/2010/main" val="4081954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 xmlns:p15="http://schemas.microsoft.com/office/powerpoint/2012/main">
        <p15:guide id="1" orient="horz" pos="4020">
          <p15:clr>
            <a:srgbClr val="FBAE40"/>
          </p15:clr>
        </p15:guide>
        <p15:guide id="2" orient="horz" pos="216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_Kiitos ja yhteystiedot">
    <p:bg bwMode="auto">
      <p:bgPr>
        <a:solidFill>
          <a:srgbClr val="E60F28"/>
        </a:solidFill>
        <a:effectLst/>
      </p:bgPr>
    </p:bg>
    <p:spTree>
      <p:nvGrpSpPr>
        <p:cNvPr id="1" name=""/>
        <p:cNvGrpSpPr/>
        <p:nvPr/>
      </p:nvGrpSpPr>
      <p:grpSpPr>
        <a:xfrm>
          <a:off x="0" y="0"/>
          <a:ext cx="0" cy="0"/>
          <a:chOff x="0" y="0"/>
          <a:chExt cx="0" cy="0"/>
        </a:xfrm>
      </p:grpSpPr>
      <p:pic>
        <p:nvPicPr>
          <p:cNvPr id="2" name="Kuva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kstin paikkamerkki 2"/>
          <p:cNvSpPr>
            <a:spLocks noGrp="1"/>
          </p:cNvSpPr>
          <p:nvPr>
            <p:ph type="body" sz="quarter" idx="10" hasCustomPrompt="1"/>
          </p:nvPr>
        </p:nvSpPr>
        <p:spPr bwMode="white">
          <a:xfrm>
            <a:off x="1916416" y="4054296"/>
            <a:ext cx="5311168" cy="1290917"/>
          </a:xfrm>
          <a:prstGeom prst="rect">
            <a:avLst/>
          </a:prstGeom>
        </p:spPr>
        <p:txBody>
          <a:bodyPr/>
          <a:lstStyle>
            <a:lvl1pPr marL="0" indent="0" algn="ctr">
              <a:buFontTx/>
              <a:buNone/>
              <a:defRPr sz="1200">
                <a:solidFill>
                  <a:srgbClr val="E1E1E1"/>
                </a:solidFill>
                <a:latin typeface="Calibri Light" panose="020F0302020204030204" pitchFamily="34" charset="0"/>
              </a:defRPr>
            </a:lvl1pPr>
            <a:lvl2pPr>
              <a:defRPr sz="1400">
                <a:solidFill>
                  <a:schemeClr val="tx1">
                    <a:lumMod val="85000"/>
                  </a:schemeClr>
                </a:solidFill>
                <a:latin typeface="Calibri Light" panose="020F0302020204030204" pitchFamily="34" charset="0"/>
              </a:defRPr>
            </a:lvl2pPr>
            <a:lvl3pPr>
              <a:defRPr sz="1400">
                <a:solidFill>
                  <a:schemeClr val="tx1">
                    <a:lumMod val="85000"/>
                  </a:schemeClr>
                </a:solidFill>
                <a:latin typeface="Calibri Light" panose="020F0302020204030204" pitchFamily="34" charset="0"/>
              </a:defRPr>
            </a:lvl3pPr>
            <a:lvl4pPr>
              <a:defRPr sz="1400">
                <a:solidFill>
                  <a:schemeClr val="tx1">
                    <a:lumMod val="85000"/>
                  </a:schemeClr>
                </a:solidFill>
                <a:latin typeface="Calibri Light" panose="020F0302020204030204" pitchFamily="34" charset="0"/>
              </a:defRPr>
            </a:lvl4pPr>
            <a:lvl5pPr>
              <a:defRPr sz="1400">
                <a:solidFill>
                  <a:schemeClr val="tx1">
                    <a:lumMod val="85000"/>
                  </a:schemeClr>
                </a:solidFill>
                <a:latin typeface="Calibri Light" panose="020F0302020204030204" pitchFamily="34" charset="0"/>
              </a:defRPr>
            </a:lvl5pPr>
          </a:lstStyle>
          <a:p>
            <a:pPr lvl="0"/>
            <a:r>
              <a:rPr lang="fi-FI" dirty="0" smtClean="0"/>
              <a:t>Tutkija x</a:t>
            </a:r>
          </a:p>
          <a:p>
            <a:pPr lvl="0"/>
            <a:r>
              <a:rPr lang="fi-FI" dirty="0" smtClean="0"/>
              <a:t>etunimi.sukunimi@taloustutkimus.fi</a:t>
            </a:r>
          </a:p>
          <a:p>
            <a:pPr lvl="0"/>
            <a:r>
              <a:rPr lang="fi-FI" dirty="0" smtClean="0"/>
              <a:t>puh. 010 758 511</a:t>
            </a:r>
          </a:p>
        </p:txBody>
      </p:sp>
      <p:sp>
        <p:nvSpPr>
          <p:cNvPr id="4" name="Päivämäärän paikkamerkki 3"/>
          <p:cNvSpPr>
            <a:spLocks noGrp="1"/>
          </p:cNvSpPr>
          <p:nvPr>
            <p:ph type="dt" sz="half" idx="11"/>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5" name="Alatunnisteen paikkamerkki 4"/>
          <p:cNvSpPr>
            <a:spLocks noGrp="1"/>
          </p:cNvSpPr>
          <p:nvPr>
            <p:ph type="ftr" sz="quarter" idx="12"/>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6" name="Dian numeron paikkamerkki 5"/>
          <p:cNvSpPr>
            <a:spLocks noGrp="1"/>
          </p:cNvSpPr>
          <p:nvPr>
            <p:ph type="sldNum" sz="quarter" idx="13"/>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9" name="Tekstin paikkamerkki 8"/>
          <p:cNvSpPr>
            <a:spLocks noGrp="1"/>
          </p:cNvSpPr>
          <p:nvPr>
            <p:ph type="body" sz="quarter" idx="14" hasCustomPrompt="1"/>
          </p:nvPr>
        </p:nvSpPr>
        <p:spPr bwMode="white">
          <a:xfrm>
            <a:off x="1760856" y="2682980"/>
            <a:ext cx="5614988" cy="1398587"/>
          </a:xfrm>
          <a:prstGeom prst="rect">
            <a:avLst/>
          </a:prstGeom>
        </p:spPr>
        <p:txBody>
          <a:bodyPr/>
          <a:lstStyle>
            <a:lvl1pPr marL="0" indent="0" algn="ctr">
              <a:buNone/>
              <a:defRPr sz="2400" baseline="0">
                <a:solidFill>
                  <a:srgbClr val="E1E1E1"/>
                </a:solidFill>
                <a:latin typeface="Calibri Light" panose="020F0302020204030204" pitchFamily="34" charset="0"/>
              </a:defRPr>
            </a:lvl1pPr>
            <a:lvl2pPr algn="ctr">
              <a:defRPr sz="2400">
                <a:latin typeface="Calibri Light" panose="020F0302020204030204" pitchFamily="34" charset="0"/>
              </a:defRPr>
            </a:lvl2pPr>
            <a:lvl3pPr algn="ctr">
              <a:defRPr sz="2400">
                <a:latin typeface="Calibri Light" panose="020F0302020204030204" pitchFamily="34" charset="0"/>
              </a:defRPr>
            </a:lvl3pPr>
            <a:lvl4pPr algn="ctr">
              <a:defRPr sz="2400">
                <a:latin typeface="Calibri Light" panose="020F0302020204030204" pitchFamily="34" charset="0"/>
              </a:defRPr>
            </a:lvl4pPr>
            <a:lvl5pPr algn="ctr">
              <a:defRPr sz="2400">
                <a:latin typeface="Calibri Light" panose="020F0302020204030204" pitchFamily="34" charset="0"/>
              </a:defRPr>
            </a:lvl5pPr>
          </a:lstStyle>
          <a:p>
            <a:pPr lvl="0"/>
            <a:r>
              <a:rPr lang="fi-FI" dirty="0" smtClean="0"/>
              <a:t>KIITOS.</a:t>
            </a:r>
          </a:p>
          <a:p>
            <a:pPr lvl="0"/>
            <a:r>
              <a:rPr lang="fi-FI" dirty="0" smtClean="0"/>
              <a:t>KERROMME MIELELLÄMME LISÄÄ.</a:t>
            </a:r>
          </a:p>
        </p:txBody>
      </p:sp>
    </p:spTree>
    <p:extLst>
      <p:ext uri="{BB962C8B-B14F-4D97-AF65-F5344CB8AC3E}">
        <p14:creationId xmlns:p14="http://schemas.microsoft.com/office/powerpoint/2010/main" val="319443569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 xmlns:p15="http://schemas.microsoft.com/office/powerpoint/2012/main">
        <p15:guide id="1" orient="horz" pos="4042">
          <p15:clr>
            <a:srgbClr val="FBAE40"/>
          </p15:clr>
        </p15:guide>
        <p15:guide id="2" orient="horz" pos="1706">
          <p15:clr>
            <a:srgbClr val="FBAE40"/>
          </p15:clr>
        </p15:guide>
        <p15:guide id="3" pos="4649">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ISÄLLYSLUETTELO">
    <p:bg>
      <p:bgRef idx="1001">
        <a:schemeClr val="bg1"/>
      </p:bgRef>
    </p:bg>
    <p:spTree>
      <p:nvGrpSpPr>
        <p:cNvPr id="1" name=""/>
        <p:cNvGrpSpPr/>
        <p:nvPr/>
      </p:nvGrpSpPr>
      <p:grpSpPr>
        <a:xfrm>
          <a:off x="0" y="0"/>
          <a:ext cx="0" cy="0"/>
          <a:chOff x="0" y="0"/>
          <a:chExt cx="0" cy="0"/>
        </a:xfrm>
      </p:grpSpPr>
      <p:pic>
        <p:nvPicPr>
          <p:cNvPr id="12" name="Kuva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Otsikko 1"/>
          <p:cNvSpPr>
            <a:spLocks noGrp="1"/>
          </p:cNvSpPr>
          <p:nvPr>
            <p:ph type="title" hasCustomPrompt="1"/>
          </p:nvPr>
        </p:nvSpPr>
        <p:spPr bwMode="auto">
          <a:xfrm>
            <a:off x="1763713" y="1376470"/>
            <a:ext cx="5646314" cy="709295"/>
          </a:xfrm>
          <a:prstGeom prst="rect">
            <a:avLst/>
          </a:prstGeom>
        </p:spPr>
        <p:txBody>
          <a:bodyPr/>
          <a:lstStyle>
            <a:lvl1pPr>
              <a:lnSpc>
                <a:spcPct val="100000"/>
              </a:lnSpc>
              <a:spcBef>
                <a:spcPts val="600"/>
              </a:spcBef>
              <a:defRPr sz="2000" b="0" cap="all" baseline="0">
                <a:latin typeface="Calibri Light" panose="020F0302020204030204" pitchFamily="34" charset="0"/>
              </a:defRPr>
            </a:lvl1pPr>
          </a:lstStyle>
          <a:p>
            <a:r>
              <a:rPr lang="fi-FI" dirty="0" smtClean="0"/>
              <a:t>SISÄLLYS CALIBRI 20 PT ISOILLA</a:t>
            </a:r>
            <a:endParaRPr lang="fi-FI" dirty="0"/>
          </a:p>
        </p:txBody>
      </p:sp>
      <p:sp>
        <p:nvSpPr>
          <p:cNvPr id="3" name="Päivämäärän paikkamerkki 2"/>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10" name="Tekstin paikkamerkki 14"/>
          <p:cNvSpPr>
            <a:spLocks noGrp="1"/>
          </p:cNvSpPr>
          <p:nvPr>
            <p:ph type="body" sz="quarter" idx="13" hasCustomPrompt="1"/>
          </p:nvPr>
        </p:nvSpPr>
        <p:spPr>
          <a:xfrm>
            <a:off x="1763713" y="2085765"/>
            <a:ext cx="5646314" cy="3012671"/>
          </a:xfrm>
          <a:prstGeom prst="rect">
            <a:avLst/>
          </a:prstGeom>
        </p:spPr>
        <p:txBody>
          <a:bodyPr lIns="0" rIns="0"/>
          <a:lstStyle>
            <a:lvl1pPr marL="285750" marR="0" indent="-180000" algn="l" defTabSz="914400" rtl="0" eaLnBrk="1" fontAlgn="auto" latinLnBrk="0" hangingPunct="1">
              <a:lnSpc>
                <a:spcPct val="100000"/>
              </a:lnSpc>
              <a:spcBef>
                <a:spcPts val="200"/>
              </a:spcBef>
              <a:spcAft>
                <a:spcPts val="0"/>
              </a:spcAft>
              <a:buClr>
                <a:srgbClr val="E60F28"/>
              </a:buClr>
              <a:buSzPct val="130000"/>
              <a:buFont typeface="Wingdings" panose="05000000000000000000" pitchFamily="2" charset="2"/>
              <a:buChar char="§"/>
              <a:tabLst/>
              <a:defRPr sz="1400" b="0" baseline="0">
                <a:solidFill>
                  <a:srgbClr val="3F3F3F"/>
                </a:solidFill>
                <a:latin typeface="Calibri Light" panose="020F0302020204030204" pitchFamily="34" charset="0"/>
              </a:defRPr>
            </a:lvl1pPr>
            <a:lvl2pPr marL="685800" indent="-180000">
              <a:lnSpc>
                <a:spcPct val="100000"/>
              </a:lnSpc>
              <a:spcBef>
                <a:spcPts val="0"/>
              </a:spcBef>
              <a:buFont typeface="Wingdings" panose="05000000000000000000" pitchFamily="2" charset="2"/>
              <a:buChar char="§"/>
              <a:defRPr sz="1400" b="0">
                <a:latin typeface="Calibri Light" panose="020F0302020204030204" pitchFamily="34" charset="0"/>
              </a:defRPr>
            </a:lvl2pPr>
            <a:lvl3pPr marL="1143000" indent="-180000">
              <a:lnSpc>
                <a:spcPct val="100000"/>
              </a:lnSpc>
              <a:spcBef>
                <a:spcPts val="0"/>
              </a:spcBef>
              <a:buFont typeface="Wingdings" panose="05000000000000000000" pitchFamily="2" charset="2"/>
              <a:buChar char="§"/>
              <a:defRPr sz="1400" b="0">
                <a:latin typeface="Calibri Light" panose="020F0302020204030204" pitchFamily="34" charset="0"/>
              </a:defRPr>
            </a:lvl3pPr>
            <a:lvl4pPr marL="1600200" indent="-180000">
              <a:lnSpc>
                <a:spcPct val="100000"/>
              </a:lnSpc>
              <a:spcBef>
                <a:spcPts val="0"/>
              </a:spcBef>
              <a:buFont typeface="Wingdings" panose="05000000000000000000" pitchFamily="2" charset="2"/>
              <a:buChar char="§"/>
              <a:defRPr sz="1400" b="0">
                <a:latin typeface="Calibri Light" panose="020F0302020204030204" pitchFamily="34" charset="0"/>
              </a:defRPr>
            </a:lvl4pPr>
            <a:lvl5pPr marL="1828800" indent="0">
              <a:buNone/>
              <a:defRPr sz="1600">
                <a:latin typeface="+mn-lt"/>
              </a:defRPr>
            </a:lvl5pPr>
          </a:lstStyle>
          <a:p>
            <a:pPr lvl="0"/>
            <a:r>
              <a:rPr lang="fi-FI" dirty="0" smtClean="0"/>
              <a:t>Tekstit harmaa 80 % 		3</a:t>
            </a:r>
          </a:p>
          <a:p>
            <a:pPr lvl="0"/>
            <a:endParaRPr lang="fi-FI" dirty="0" smtClean="0"/>
          </a:p>
          <a:p>
            <a:pPr lvl="0"/>
            <a:endParaRPr lang="fi-FI" dirty="0" smtClean="0"/>
          </a:p>
        </p:txBody>
      </p:sp>
    </p:spTree>
    <p:extLst>
      <p:ext uri="{BB962C8B-B14F-4D97-AF65-F5344CB8AC3E}">
        <p14:creationId xmlns:p14="http://schemas.microsoft.com/office/powerpoint/2010/main" val="358594200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xmlns="">
        <p15:guide id="1" orient="horz" pos="402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YLEINEN välilehti">
    <p:bg bwMode="invGray">
      <p:bgRef idx="1001">
        <a:schemeClr val="bg1"/>
      </p:bgRef>
    </p:bg>
    <p:spTree>
      <p:nvGrpSpPr>
        <p:cNvPr id="1" name=""/>
        <p:cNvGrpSpPr/>
        <p:nvPr/>
      </p:nvGrpSpPr>
      <p:grpSpPr>
        <a:xfrm>
          <a:off x="0" y="0"/>
          <a:ext cx="0" cy="0"/>
          <a:chOff x="0" y="0"/>
          <a:chExt cx="0" cy="0"/>
        </a:xfrm>
      </p:grpSpPr>
      <p:pic>
        <p:nvPicPr>
          <p:cNvPr id="2" name="Kuva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17" y="0"/>
            <a:ext cx="9144000" cy="6858000"/>
          </a:xfrm>
          <a:prstGeom prst="rect">
            <a:avLst/>
          </a:prstGeom>
        </p:spPr>
      </p:pic>
      <p:sp>
        <p:nvSpPr>
          <p:cNvPr id="3" name="Päivämäärän paikkamerkki 2"/>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8" name="Otsikko 1"/>
          <p:cNvSpPr>
            <a:spLocks noGrp="1"/>
          </p:cNvSpPr>
          <p:nvPr>
            <p:ph type="title" hasCustomPrompt="1"/>
          </p:nvPr>
        </p:nvSpPr>
        <p:spPr bwMode="white">
          <a:xfrm>
            <a:off x="1258888" y="3102169"/>
            <a:ext cx="6598421" cy="1372235"/>
          </a:xfrm>
          <a:prstGeom prst="rect">
            <a:avLst/>
          </a:prstGeom>
        </p:spPr>
        <p:txBody>
          <a:bodyPr/>
          <a:lstStyle>
            <a:lvl1pPr algn="ctr">
              <a:lnSpc>
                <a:spcPct val="100000"/>
              </a:lnSpc>
              <a:spcBef>
                <a:spcPts val="600"/>
              </a:spcBef>
              <a:defRPr sz="2400" b="0" cap="all" baseline="0">
                <a:solidFill>
                  <a:srgbClr val="E1E1E1"/>
                </a:solidFill>
                <a:latin typeface="Calibri Light" panose="020F0302020204030204" pitchFamily="34" charset="0"/>
              </a:defRPr>
            </a:lvl1pPr>
          </a:lstStyle>
          <a:p>
            <a:r>
              <a:rPr lang="fi-FI" dirty="0" smtClean="0"/>
              <a:t>VÄLILEHTI, KAIKKI ISOILLA </a:t>
            </a:r>
            <a:br>
              <a:rPr lang="fi-FI" dirty="0" smtClean="0"/>
            </a:br>
            <a:r>
              <a:rPr lang="fi-FI" dirty="0" smtClean="0"/>
              <a:t>CALIBRI LIGHT 24 pt, RGB 225, 225, 225</a:t>
            </a:r>
            <a:endParaRPr lang="fi-FI" dirty="0"/>
          </a:p>
        </p:txBody>
      </p:sp>
    </p:spTree>
    <p:extLst>
      <p:ext uri="{BB962C8B-B14F-4D97-AF65-F5344CB8AC3E}">
        <p14:creationId xmlns:p14="http://schemas.microsoft.com/office/powerpoint/2010/main" val="352102300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xmlns="">
        <p15:guide id="1" orient="horz" pos="4020">
          <p15:clr>
            <a:srgbClr val="FBAE40"/>
          </p15:clr>
        </p15:guide>
        <p15:guide id="2" orient="horz" pos="1117">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lopetus Taloustutkimus">
    <p:bg bwMode="auto">
      <p:bgPr>
        <a:solidFill>
          <a:srgbClr val="E60F28"/>
        </a:solidFill>
        <a:effectLst/>
      </p:bgPr>
    </p:bg>
    <p:spTree>
      <p:nvGrpSpPr>
        <p:cNvPr id="1" name=""/>
        <p:cNvGrpSpPr/>
        <p:nvPr/>
      </p:nvGrpSpPr>
      <p:grpSpPr>
        <a:xfrm>
          <a:off x="0" y="0"/>
          <a:ext cx="0" cy="0"/>
          <a:chOff x="0" y="0"/>
          <a:chExt cx="0" cy="0"/>
        </a:xfrm>
      </p:grpSpPr>
      <p:pic>
        <p:nvPicPr>
          <p:cNvPr id="3" name="Kuva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Kuva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31817" y="3080973"/>
            <a:ext cx="4280366" cy="447981"/>
          </a:xfrm>
          <a:prstGeom prst="rect">
            <a:avLst/>
          </a:prstGeom>
        </p:spPr>
      </p:pic>
    </p:spTree>
    <p:extLst>
      <p:ext uri="{BB962C8B-B14F-4D97-AF65-F5344CB8AC3E}">
        <p14:creationId xmlns:p14="http://schemas.microsoft.com/office/powerpoint/2010/main" val="225685322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xmlns="">
        <p15:guide id="1" orient="horz" pos="4020">
          <p15:clr>
            <a:srgbClr val="FBAE40"/>
          </p15:clr>
        </p15:guide>
        <p15:guide id="2" orient="horz" pos="216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ISÄLLYSLUETTELO">
    <p:bg>
      <p:bgRef idx="1001">
        <a:schemeClr val="bg1"/>
      </p:bgRef>
    </p:bg>
    <p:spTree>
      <p:nvGrpSpPr>
        <p:cNvPr id="1" name=""/>
        <p:cNvGrpSpPr/>
        <p:nvPr/>
      </p:nvGrpSpPr>
      <p:grpSpPr>
        <a:xfrm>
          <a:off x="0" y="0"/>
          <a:ext cx="0" cy="0"/>
          <a:chOff x="0" y="0"/>
          <a:chExt cx="0" cy="0"/>
        </a:xfrm>
      </p:grpSpPr>
      <p:pic>
        <p:nvPicPr>
          <p:cNvPr id="12" name="Kuva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Otsikko 1"/>
          <p:cNvSpPr>
            <a:spLocks noGrp="1"/>
          </p:cNvSpPr>
          <p:nvPr>
            <p:ph type="title" hasCustomPrompt="1"/>
          </p:nvPr>
        </p:nvSpPr>
        <p:spPr bwMode="auto">
          <a:xfrm>
            <a:off x="1763713" y="1376470"/>
            <a:ext cx="5646314" cy="709295"/>
          </a:xfrm>
          <a:prstGeom prst="rect">
            <a:avLst/>
          </a:prstGeom>
        </p:spPr>
        <p:txBody>
          <a:bodyPr/>
          <a:lstStyle>
            <a:lvl1pPr>
              <a:lnSpc>
                <a:spcPct val="100000"/>
              </a:lnSpc>
              <a:spcBef>
                <a:spcPts val="600"/>
              </a:spcBef>
              <a:defRPr sz="2000" b="0" cap="all" baseline="0">
                <a:latin typeface="Calibri Light" panose="020F0302020204030204" pitchFamily="34" charset="0"/>
              </a:defRPr>
            </a:lvl1pPr>
          </a:lstStyle>
          <a:p>
            <a:r>
              <a:rPr lang="fi-FI" dirty="0" smtClean="0"/>
              <a:t>SISÄLLYS CALIBRI 20 PT ISOILLA</a:t>
            </a:r>
            <a:endParaRPr lang="fi-FI" dirty="0"/>
          </a:p>
        </p:txBody>
      </p:sp>
      <p:sp>
        <p:nvSpPr>
          <p:cNvPr id="3" name="Päivämäärän paikkamerkki 2"/>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10" name="Tekstin paikkamerkki 14"/>
          <p:cNvSpPr>
            <a:spLocks noGrp="1"/>
          </p:cNvSpPr>
          <p:nvPr>
            <p:ph type="body" sz="quarter" idx="13" hasCustomPrompt="1"/>
          </p:nvPr>
        </p:nvSpPr>
        <p:spPr>
          <a:xfrm>
            <a:off x="1763713" y="2085765"/>
            <a:ext cx="5646314" cy="3012671"/>
          </a:xfrm>
          <a:prstGeom prst="rect">
            <a:avLst/>
          </a:prstGeom>
        </p:spPr>
        <p:txBody>
          <a:bodyPr lIns="0" rIns="0"/>
          <a:lstStyle>
            <a:lvl1pPr marL="285750" marR="0" indent="-180000" algn="l" defTabSz="914400" rtl="0" eaLnBrk="1" fontAlgn="auto" latinLnBrk="0" hangingPunct="1">
              <a:lnSpc>
                <a:spcPct val="100000"/>
              </a:lnSpc>
              <a:spcBef>
                <a:spcPts val="200"/>
              </a:spcBef>
              <a:spcAft>
                <a:spcPts val="0"/>
              </a:spcAft>
              <a:buClr>
                <a:srgbClr val="E60F28"/>
              </a:buClr>
              <a:buSzPct val="130000"/>
              <a:buFont typeface="Wingdings" panose="05000000000000000000" pitchFamily="2" charset="2"/>
              <a:buChar char="§"/>
              <a:tabLst/>
              <a:defRPr sz="1400" b="0" baseline="0">
                <a:solidFill>
                  <a:srgbClr val="3F3F3F"/>
                </a:solidFill>
                <a:latin typeface="Calibri Light" panose="020F0302020204030204" pitchFamily="34" charset="0"/>
              </a:defRPr>
            </a:lvl1pPr>
            <a:lvl2pPr marL="685800" indent="-180000">
              <a:lnSpc>
                <a:spcPct val="100000"/>
              </a:lnSpc>
              <a:spcBef>
                <a:spcPts val="0"/>
              </a:spcBef>
              <a:buFont typeface="Wingdings" panose="05000000000000000000" pitchFamily="2" charset="2"/>
              <a:buChar char="§"/>
              <a:defRPr sz="1400" b="0">
                <a:latin typeface="Calibri Light" panose="020F0302020204030204" pitchFamily="34" charset="0"/>
              </a:defRPr>
            </a:lvl2pPr>
            <a:lvl3pPr marL="1143000" indent="-180000">
              <a:lnSpc>
                <a:spcPct val="100000"/>
              </a:lnSpc>
              <a:spcBef>
                <a:spcPts val="0"/>
              </a:spcBef>
              <a:buFont typeface="Wingdings" panose="05000000000000000000" pitchFamily="2" charset="2"/>
              <a:buChar char="§"/>
              <a:defRPr sz="1400" b="0">
                <a:latin typeface="Calibri Light" panose="020F0302020204030204" pitchFamily="34" charset="0"/>
              </a:defRPr>
            </a:lvl3pPr>
            <a:lvl4pPr marL="1600200" indent="-180000">
              <a:lnSpc>
                <a:spcPct val="100000"/>
              </a:lnSpc>
              <a:spcBef>
                <a:spcPts val="0"/>
              </a:spcBef>
              <a:buFont typeface="Wingdings" panose="05000000000000000000" pitchFamily="2" charset="2"/>
              <a:buChar char="§"/>
              <a:defRPr sz="1400" b="0">
                <a:latin typeface="Calibri Light" panose="020F0302020204030204" pitchFamily="34" charset="0"/>
              </a:defRPr>
            </a:lvl4pPr>
            <a:lvl5pPr marL="1828800" indent="0">
              <a:buNone/>
              <a:defRPr sz="1600">
                <a:latin typeface="+mn-lt"/>
              </a:defRPr>
            </a:lvl5pPr>
          </a:lstStyle>
          <a:p>
            <a:pPr lvl="0"/>
            <a:r>
              <a:rPr lang="fi-FI" dirty="0" smtClean="0"/>
              <a:t>Tekstit harmaa 80 % 		3</a:t>
            </a:r>
          </a:p>
          <a:p>
            <a:pPr lvl="0"/>
            <a:endParaRPr lang="fi-FI" dirty="0" smtClean="0"/>
          </a:p>
          <a:p>
            <a:pPr lvl="0"/>
            <a:endParaRPr lang="fi-FI" dirty="0" smtClean="0"/>
          </a:p>
        </p:txBody>
      </p:sp>
    </p:spTree>
    <p:extLst>
      <p:ext uri="{BB962C8B-B14F-4D97-AF65-F5344CB8AC3E}">
        <p14:creationId xmlns:p14="http://schemas.microsoft.com/office/powerpoint/2010/main" val="227883994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 xmlns:p15="http://schemas.microsoft.com/office/powerpoint/2012/main">
        <p15:guide id="1" orient="horz" pos="402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YLEINEN välilehti">
    <p:bg bwMode="invGray">
      <p:bgRef idx="1001">
        <a:schemeClr val="bg1"/>
      </p:bgRef>
    </p:bg>
    <p:spTree>
      <p:nvGrpSpPr>
        <p:cNvPr id="1" name=""/>
        <p:cNvGrpSpPr/>
        <p:nvPr/>
      </p:nvGrpSpPr>
      <p:grpSpPr>
        <a:xfrm>
          <a:off x="0" y="0"/>
          <a:ext cx="0" cy="0"/>
          <a:chOff x="0" y="0"/>
          <a:chExt cx="0" cy="0"/>
        </a:xfrm>
      </p:grpSpPr>
      <p:pic>
        <p:nvPicPr>
          <p:cNvPr id="2" name="Kuva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17" y="0"/>
            <a:ext cx="9144000" cy="6858000"/>
          </a:xfrm>
          <a:prstGeom prst="rect">
            <a:avLst/>
          </a:prstGeom>
        </p:spPr>
      </p:pic>
      <p:sp>
        <p:nvSpPr>
          <p:cNvPr id="3" name="Päivämäärän paikkamerkki 2"/>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8" name="Otsikko 1"/>
          <p:cNvSpPr>
            <a:spLocks noGrp="1"/>
          </p:cNvSpPr>
          <p:nvPr>
            <p:ph type="title" hasCustomPrompt="1"/>
          </p:nvPr>
        </p:nvSpPr>
        <p:spPr bwMode="white">
          <a:xfrm>
            <a:off x="1258888" y="3102169"/>
            <a:ext cx="6598421" cy="1372235"/>
          </a:xfrm>
          <a:prstGeom prst="rect">
            <a:avLst/>
          </a:prstGeom>
        </p:spPr>
        <p:txBody>
          <a:bodyPr/>
          <a:lstStyle>
            <a:lvl1pPr algn="ctr">
              <a:lnSpc>
                <a:spcPct val="100000"/>
              </a:lnSpc>
              <a:spcBef>
                <a:spcPts val="600"/>
              </a:spcBef>
              <a:defRPr sz="2400" b="0" cap="all" baseline="0">
                <a:solidFill>
                  <a:srgbClr val="E1E1E1"/>
                </a:solidFill>
                <a:latin typeface="Calibri Light" panose="020F0302020204030204" pitchFamily="34" charset="0"/>
              </a:defRPr>
            </a:lvl1pPr>
          </a:lstStyle>
          <a:p>
            <a:r>
              <a:rPr lang="fi-FI" dirty="0" smtClean="0"/>
              <a:t>VÄLILEHTI, KAIKKI ISOILLA </a:t>
            </a:r>
            <a:br>
              <a:rPr lang="fi-FI" dirty="0" smtClean="0"/>
            </a:br>
            <a:r>
              <a:rPr lang="fi-FI" dirty="0" smtClean="0"/>
              <a:t>CALIBRI LIGHT 24 pt, RGB 225, 225, 225</a:t>
            </a:r>
            <a:endParaRPr lang="fi-FI" dirty="0"/>
          </a:p>
        </p:txBody>
      </p:sp>
    </p:spTree>
    <p:extLst>
      <p:ext uri="{BB962C8B-B14F-4D97-AF65-F5344CB8AC3E}">
        <p14:creationId xmlns:p14="http://schemas.microsoft.com/office/powerpoint/2010/main" val="150246666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 xmlns:p15="http://schemas.microsoft.com/office/powerpoint/2012/main">
        <p15:guide id="1" orient="horz" pos="4020">
          <p15:clr>
            <a:srgbClr val="FBAE40"/>
          </p15:clr>
        </p15:guide>
        <p15:guide id="2" orient="horz" pos="1117">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älilehti2">
    <p:bg bwMode="auto">
      <p:bgRef idx="1001">
        <a:schemeClr val="bg1"/>
      </p:bgRef>
    </p:bg>
    <p:spTree>
      <p:nvGrpSpPr>
        <p:cNvPr id="1" name=""/>
        <p:cNvGrpSpPr/>
        <p:nvPr/>
      </p:nvGrpSpPr>
      <p:grpSpPr>
        <a:xfrm>
          <a:off x="0" y="0"/>
          <a:ext cx="0" cy="0"/>
          <a:chOff x="0" y="0"/>
          <a:chExt cx="0" cy="0"/>
        </a:xfrm>
      </p:grpSpPr>
      <p:pic>
        <p:nvPicPr>
          <p:cNvPr id="2" name="Kuva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Päivämäärän paikkamerkki 2"/>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8" name="Otsikko 1"/>
          <p:cNvSpPr>
            <a:spLocks noGrp="1"/>
          </p:cNvSpPr>
          <p:nvPr>
            <p:ph type="title" hasCustomPrompt="1"/>
          </p:nvPr>
        </p:nvSpPr>
        <p:spPr bwMode="auto">
          <a:xfrm>
            <a:off x="1258888" y="3102169"/>
            <a:ext cx="6598421" cy="1372235"/>
          </a:xfrm>
          <a:prstGeom prst="rect">
            <a:avLst/>
          </a:prstGeom>
        </p:spPr>
        <p:txBody>
          <a:bodyPr/>
          <a:lstStyle>
            <a:lvl1pPr algn="ctr">
              <a:lnSpc>
                <a:spcPct val="100000"/>
              </a:lnSpc>
              <a:spcBef>
                <a:spcPts val="600"/>
              </a:spcBef>
              <a:defRPr sz="2400" b="0" cap="all" baseline="0">
                <a:solidFill>
                  <a:schemeClr val="tx1"/>
                </a:solidFill>
                <a:latin typeface="Calibri Light" panose="020F0302020204030204" pitchFamily="34" charset="0"/>
              </a:defRPr>
            </a:lvl1pPr>
          </a:lstStyle>
          <a:p>
            <a:r>
              <a:rPr lang="fi-FI" dirty="0" smtClean="0"/>
              <a:t>MUOKKAA PERUSTYYL. NAPSAUTT.</a:t>
            </a:r>
            <a:endParaRPr lang="fi-FI" dirty="0"/>
          </a:p>
        </p:txBody>
      </p:sp>
    </p:spTree>
    <p:extLst>
      <p:ext uri="{BB962C8B-B14F-4D97-AF65-F5344CB8AC3E}">
        <p14:creationId xmlns:p14="http://schemas.microsoft.com/office/powerpoint/2010/main" val="2476813984"/>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orient="horz" pos="4020">
          <p15:clr>
            <a:srgbClr val="FBAE40"/>
          </p15:clr>
        </p15:guide>
        <p15:guide id="2" orient="horz" pos="216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älilehti asiakkaan logolle">
    <p:bg bwMode="invGray">
      <p:bgRef idx="1001">
        <a:schemeClr val="bg1"/>
      </p:bgRef>
    </p:bg>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
        <p:nvSpPr>
          <p:cNvPr id="8" name="Otsikko 1"/>
          <p:cNvSpPr>
            <a:spLocks noGrp="1"/>
          </p:cNvSpPr>
          <p:nvPr>
            <p:ph type="title" hasCustomPrompt="1"/>
          </p:nvPr>
        </p:nvSpPr>
        <p:spPr bwMode="white">
          <a:xfrm>
            <a:off x="1258888" y="3102169"/>
            <a:ext cx="6598421" cy="1372235"/>
          </a:xfrm>
          <a:prstGeom prst="rect">
            <a:avLst/>
          </a:prstGeom>
        </p:spPr>
        <p:txBody>
          <a:bodyPr/>
          <a:lstStyle>
            <a:lvl1pPr algn="ctr">
              <a:lnSpc>
                <a:spcPct val="100000"/>
              </a:lnSpc>
              <a:spcBef>
                <a:spcPts val="600"/>
              </a:spcBef>
              <a:defRPr sz="2400" b="0" cap="all" baseline="0">
                <a:solidFill>
                  <a:srgbClr val="E1E1E1"/>
                </a:solidFill>
                <a:latin typeface="+mn-lt"/>
              </a:defRPr>
            </a:lvl1pPr>
          </a:lstStyle>
          <a:p>
            <a:r>
              <a:rPr lang="fi-FI" dirty="0" smtClean="0"/>
              <a:t>VÄLILEHTI ILMAN PALKKEJA </a:t>
            </a:r>
            <a:br>
              <a:rPr lang="fi-FI" dirty="0" smtClean="0"/>
            </a:br>
            <a:r>
              <a:rPr lang="fi-FI" dirty="0" smtClean="0"/>
              <a:t>24 PT CALIBRI LIGHT, RGB 225, 225, 225</a:t>
            </a:r>
            <a:endParaRPr lang="fi-FI" dirty="0"/>
          </a:p>
        </p:txBody>
      </p:sp>
    </p:spTree>
    <p:extLst>
      <p:ext uri="{BB962C8B-B14F-4D97-AF65-F5344CB8AC3E}">
        <p14:creationId xmlns:p14="http://schemas.microsoft.com/office/powerpoint/2010/main" val="154221774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 xmlns:p15="http://schemas.microsoft.com/office/powerpoint/2012/main">
        <p15:guide id="1" orient="horz" pos="4020">
          <p15:clr>
            <a:srgbClr val="FBAE40"/>
          </p15:clr>
        </p15:guide>
        <p15:guide id="2" orient="horz" pos="216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slideLayout" Target="../slideLayouts/slideLayout19.xml"/><Relationship Id="rId1" Type="http://schemas.openxmlformats.org/officeDocument/2006/relationships/slideLayout" Target="../slideLayouts/slideLayout18.xml"/><Relationship Id="rId5" Type="http://schemas.openxmlformats.org/officeDocument/2006/relationships/theme" Target="../theme/theme3.xml"/><Relationship Id="rId4"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60F28"/>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521520" y="6629400"/>
            <a:ext cx="750430" cy="228600"/>
          </a:xfrm>
          <a:prstGeom prst="rect">
            <a:avLst/>
          </a:prstGeom>
        </p:spPr>
        <p:txBody>
          <a:bodyPr vert="horz" lIns="91440" tIns="45720" rIns="91440" bIns="45720" rtlCol="0" anchor="ctr"/>
          <a:lstStyle>
            <a:lvl1pPr algn="l">
              <a:defRPr sz="800">
                <a:solidFill>
                  <a:schemeClr val="tx1">
                    <a:tint val="75000"/>
                  </a:schemeClr>
                </a:solidFill>
                <a:latin typeface="Calibri Light" panose="020F0302020204030204" pitchFamily="34" charset="0"/>
                <a:ea typeface="Arial Unicode MS" panose="020B0604020202020204" pitchFamily="34" charset="-128"/>
                <a:cs typeface="Arial" panose="020B0604020202020204" pitchFamily="34" charset="0"/>
              </a:defRPr>
            </a:lvl1pPr>
          </a:lstStyle>
          <a:p>
            <a:r>
              <a:rPr lang="fi-FI" smtClean="0">
                <a:solidFill>
                  <a:prstClr val="black">
                    <a:tint val="75000"/>
                  </a:prstClr>
                </a:solidFill>
              </a:rPr>
              <a:t>14.1.2015</a:t>
            </a:r>
            <a:endParaRPr lang="fi-FI" dirty="0">
              <a:solidFill>
                <a:prstClr val="black">
                  <a:tint val="75000"/>
                </a:prstClr>
              </a:solidFill>
            </a:endParaRPr>
          </a:p>
        </p:txBody>
      </p:sp>
      <p:sp>
        <p:nvSpPr>
          <p:cNvPr id="5" name="Footer Placeholder 4"/>
          <p:cNvSpPr>
            <a:spLocks noGrp="1"/>
          </p:cNvSpPr>
          <p:nvPr>
            <p:ph type="ftr" sz="quarter" idx="3"/>
          </p:nvPr>
        </p:nvSpPr>
        <p:spPr>
          <a:xfrm>
            <a:off x="1271950" y="6629400"/>
            <a:ext cx="3028950" cy="228600"/>
          </a:xfrm>
          <a:prstGeom prst="rect">
            <a:avLst/>
          </a:prstGeom>
        </p:spPr>
        <p:txBody>
          <a:bodyPr vert="horz" lIns="91440" tIns="45720" rIns="91440" bIns="45720" rtlCol="0" anchor="ctr"/>
          <a:lstStyle>
            <a:lvl1pPr algn="l">
              <a:defRPr sz="800">
                <a:solidFill>
                  <a:schemeClr val="tx1">
                    <a:tint val="75000"/>
                  </a:schemeClr>
                </a:solidFill>
                <a:latin typeface="Calibri Light" panose="020F0302020204030204" pitchFamily="34" charset="0"/>
                <a:ea typeface="Arial Unicode MS" panose="020B0604020202020204" pitchFamily="34" charset="-128"/>
                <a:cs typeface="Arial" panose="020B0604020202020204" pitchFamily="34" charset="0"/>
              </a:defRPr>
            </a:lvl1p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6" name="Slide Number Placeholder 5"/>
          <p:cNvSpPr>
            <a:spLocks noGrp="1"/>
          </p:cNvSpPr>
          <p:nvPr>
            <p:ph type="sldNum" sz="quarter" idx="4"/>
          </p:nvPr>
        </p:nvSpPr>
        <p:spPr>
          <a:xfrm>
            <a:off x="1" y="6629400"/>
            <a:ext cx="415046" cy="228600"/>
          </a:xfrm>
          <a:prstGeom prst="rect">
            <a:avLst/>
          </a:prstGeom>
        </p:spPr>
        <p:txBody>
          <a:bodyPr vert="horz" lIns="91440" tIns="45720" rIns="91440" bIns="45720" rtlCol="0" anchor="ctr"/>
          <a:lstStyle>
            <a:lvl1pPr algn="l">
              <a:defRPr sz="800">
                <a:solidFill>
                  <a:schemeClr val="tx1">
                    <a:tint val="75000"/>
                  </a:schemeClr>
                </a:solidFill>
                <a:latin typeface="Calibri Light" panose="020F0302020204030204" pitchFamily="34" charset="0"/>
                <a:ea typeface="Arial Unicode MS" panose="020B0604020202020204" pitchFamily="34" charset="-128"/>
                <a:cs typeface="Arial" panose="020B0604020202020204" pitchFamily="34" charset="0"/>
              </a:defRPr>
            </a:lvl1p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pic>
        <p:nvPicPr>
          <p:cNvPr id="7" name="Kuva 6"/>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75479" y="94409"/>
            <a:ext cx="1534449" cy="160595"/>
          </a:xfrm>
          <a:prstGeom prst="rect">
            <a:avLst/>
          </a:prstGeom>
        </p:spPr>
      </p:pic>
    </p:spTree>
    <p:extLst>
      <p:ext uri="{BB962C8B-B14F-4D97-AF65-F5344CB8AC3E}">
        <p14:creationId xmlns:p14="http://schemas.microsoft.com/office/powerpoint/2010/main" val="413518021"/>
      </p:ext>
    </p:extLst>
  </p:cSld>
  <p:clrMap bg1="lt1" tx1="dk1" bg2="lt2" tx2="dk2" accent1="accent1" accent2="accent2" accent3="accent3" accent4="accent4" accent5="accent5" accent6="accent6" hlink="hlink" folHlink="folHlink"/>
  <p:sldLayoutIdLst>
    <p:sldLayoutId id="2147483729" r:id="rId1"/>
    <p:sldLayoutId id="2147483758" r:id="rId2"/>
    <p:sldLayoutId id="2147483759" r:id="rId3"/>
    <p:sldLayoutId id="2147483760" r:id="rId4"/>
    <p:sldLayoutId id="2147483761" r:id="rId5"/>
  </p:sldLayoutIdLst>
  <p:timing>
    <p:tnLst>
      <p:par>
        <p:cTn id="1" dur="indefinite" restart="never" nodeType="tmRoot"/>
      </p:par>
    </p:tnLst>
  </p:timing>
  <p:hf hdr="0"/>
  <p:txStyles>
    <p:titleStyle>
      <a:lvl1pPr algn="l" defTabSz="914400" rtl="0" eaLnBrk="1" latinLnBrk="0" hangingPunct="1">
        <a:lnSpc>
          <a:spcPct val="90000"/>
        </a:lnSpc>
        <a:spcBef>
          <a:spcPct val="0"/>
        </a:spcBef>
        <a:buNone/>
        <a:defRPr sz="3000" b="1" kern="1200" baseline="0">
          <a:solidFill>
            <a:schemeClr val="tx1"/>
          </a:solidFill>
          <a:latin typeface="Corbel" panose="020B0503020204020204" pitchFamily="34" charset="0"/>
          <a:ea typeface="Kozuka Gothic Pro B" panose="020B0800000000000000" pitchFamily="34" charset="-128"/>
          <a:cs typeface="+mj-cs"/>
        </a:defRPr>
      </a:lvl1pPr>
    </p:titleStyle>
    <p:bodyStyle>
      <a:lvl1pPr marL="228600" indent="-228600" algn="l" defTabSz="914400" rtl="0" eaLnBrk="1" latinLnBrk="0" hangingPunct="1">
        <a:lnSpc>
          <a:spcPct val="90000"/>
        </a:lnSpc>
        <a:spcBef>
          <a:spcPts val="1000"/>
        </a:spcBef>
        <a:buClr>
          <a:srgbClr val="E60F28"/>
        </a:buClr>
        <a:buFont typeface="Wingdings" panose="05000000000000000000" pitchFamily="2" charset="2"/>
        <a:buChar char="§"/>
        <a:defRPr sz="28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1pPr>
      <a:lvl2pPr marL="685800" indent="-228600" algn="l" defTabSz="914400" rtl="0" eaLnBrk="1" latinLnBrk="0" hangingPunct="1">
        <a:lnSpc>
          <a:spcPct val="90000"/>
        </a:lnSpc>
        <a:spcBef>
          <a:spcPts val="500"/>
        </a:spcBef>
        <a:buClr>
          <a:srgbClr val="E60F28"/>
        </a:buClr>
        <a:buFont typeface="Wingdings" panose="05000000000000000000" pitchFamily="2" charset="2"/>
        <a:buChar char="§"/>
        <a:defRPr sz="24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2pPr>
      <a:lvl3pPr marL="1143000" indent="-228600" algn="l" defTabSz="914400" rtl="0" eaLnBrk="1" latinLnBrk="0" hangingPunct="1">
        <a:lnSpc>
          <a:spcPct val="90000"/>
        </a:lnSpc>
        <a:spcBef>
          <a:spcPts val="500"/>
        </a:spcBef>
        <a:buClr>
          <a:srgbClr val="E60F28"/>
        </a:buClr>
        <a:buFont typeface="Wingdings" panose="05000000000000000000" pitchFamily="2" charset="2"/>
        <a:buChar char="§"/>
        <a:defRPr sz="20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3pPr>
      <a:lvl4pPr marL="1600200" indent="-228600" algn="l" defTabSz="914400" rtl="0" eaLnBrk="1" latinLnBrk="0" hangingPunct="1">
        <a:lnSpc>
          <a:spcPct val="90000"/>
        </a:lnSpc>
        <a:spcBef>
          <a:spcPts val="500"/>
        </a:spcBef>
        <a:buClr>
          <a:srgbClr val="E60F28"/>
        </a:buClr>
        <a:buFont typeface="Wingdings" panose="05000000000000000000" pitchFamily="2" charset="2"/>
        <a:buChar char="§"/>
        <a:defRPr sz="18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4pPr>
      <a:lvl5pPr marL="2057400" indent="-228600" algn="l" defTabSz="914400" rtl="0" eaLnBrk="1" latinLnBrk="0" hangingPunct="1">
        <a:lnSpc>
          <a:spcPct val="90000"/>
        </a:lnSpc>
        <a:spcBef>
          <a:spcPts val="500"/>
        </a:spcBef>
        <a:buClr>
          <a:srgbClr val="E60F28"/>
        </a:buClr>
        <a:buFont typeface="Wingdings" panose="05000000000000000000" pitchFamily="2" charset="2"/>
        <a:buChar char="§"/>
        <a:defRPr sz="18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1111">
          <p15:clr>
            <a:srgbClr val="F26B43"/>
          </p15:clr>
        </p15:guide>
        <p15:guide id="2" orient="horz" pos="414">
          <p15:clr>
            <a:srgbClr val="F26B43"/>
          </p15:clr>
        </p15:guide>
        <p15:guide id="3" pos="5375">
          <p15:clr>
            <a:srgbClr val="F26B43"/>
          </p15:clr>
        </p15:guide>
        <p15:guide id="4" orient="horz" pos="867">
          <p15:clr>
            <a:srgbClr val="F26B43"/>
          </p15:clr>
        </p15:guide>
        <p15:guide id="5" pos="385">
          <p15:clr>
            <a:srgbClr val="F26B43"/>
          </p15:clr>
        </p15:guide>
        <p15:guide id="6" pos="1179">
          <p15:clr>
            <a:srgbClr val="F26B43"/>
          </p15:clr>
        </p15:guide>
        <p15:guide id="7" orient="horz" pos="216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521520" y="6629400"/>
            <a:ext cx="750430" cy="228600"/>
          </a:xfrm>
          <a:prstGeom prst="rect">
            <a:avLst/>
          </a:prstGeom>
        </p:spPr>
        <p:txBody>
          <a:bodyPr vert="horz" lIns="91440" tIns="45720" rIns="91440" bIns="45720" rtlCol="0" anchor="ctr"/>
          <a:lstStyle>
            <a:lvl1pPr algn="l">
              <a:defRPr sz="800">
                <a:solidFill>
                  <a:schemeClr val="tx1">
                    <a:tint val="75000"/>
                  </a:schemeClr>
                </a:solidFill>
                <a:latin typeface="Calibri Light" panose="020F0302020204030204" pitchFamily="34" charset="0"/>
                <a:ea typeface="Arial Unicode MS" panose="020B0604020202020204" pitchFamily="34" charset="-128"/>
                <a:cs typeface="Arial" panose="020B0604020202020204" pitchFamily="34" charset="0"/>
              </a:defRPr>
            </a:lvl1pPr>
          </a:lstStyle>
          <a:p>
            <a:r>
              <a:rPr lang="fi-FI" smtClean="0">
                <a:solidFill>
                  <a:prstClr val="black">
                    <a:tint val="75000"/>
                  </a:prstClr>
                </a:solidFill>
              </a:rPr>
              <a:t>14.1.2015</a:t>
            </a:r>
            <a:endParaRPr lang="fi-FI" dirty="0">
              <a:solidFill>
                <a:prstClr val="black">
                  <a:tint val="75000"/>
                </a:prstClr>
              </a:solidFill>
            </a:endParaRPr>
          </a:p>
        </p:txBody>
      </p:sp>
      <p:sp>
        <p:nvSpPr>
          <p:cNvPr id="5" name="Footer Placeholder 4"/>
          <p:cNvSpPr>
            <a:spLocks noGrp="1"/>
          </p:cNvSpPr>
          <p:nvPr>
            <p:ph type="ftr" sz="quarter" idx="3"/>
          </p:nvPr>
        </p:nvSpPr>
        <p:spPr>
          <a:xfrm>
            <a:off x="1271950" y="6629400"/>
            <a:ext cx="3028950" cy="228600"/>
          </a:xfrm>
          <a:prstGeom prst="rect">
            <a:avLst/>
          </a:prstGeom>
        </p:spPr>
        <p:txBody>
          <a:bodyPr vert="horz" lIns="91440" tIns="45720" rIns="91440" bIns="45720" rtlCol="0" anchor="ctr"/>
          <a:lstStyle>
            <a:lvl1pPr algn="l">
              <a:defRPr sz="800">
                <a:solidFill>
                  <a:schemeClr val="tx1">
                    <a:tint val="75000"/>
                  </a:schemeClr>
                </a:solidFill>
                <a:latin typeface="Calibri Light" panose="020F0302020204030204" pitchFamily="34" charset="0"/>
                <a:ea typeface="Arial Unicode MS" panose="020B0604020202020204" pitchFamily="34" charset="-128"/>
                <a:cs typeface="Arial" panose="020B0604020202020204" pitchFamily="34" charset="0"/>
              </a:defRPr>
            </a:lvl1p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6" name="Slide Number Placeholder 5"/>
          <p:cNvSpPr>
            <a:spLocks noGrp="1"/>
          </p:cNvSpPr>
          <p:nvPr>
            <p:ph type="sldNum" sz="quarter" idx="4"/>
          </p:nvPr>
        </p:nvSpPr>
        <p:spPr>
          <a:xfrm>
            <a:off x="1" y="6629400"/>
            <a:ext cx="415046" cy="228600"/>
          </a:xfrm>
          <a:prstGeom prst="rect">
            <a:avLst/>
          </a:prstGeom>
        </p:spPr>
        <p:txBody>
          <a:bodyPr vert="horz" lIns="91440" tIns="45720" rIns="91440" bIns="45720" rtlCol="0" anchor="ctr"/>
          <a:lstStyle>
            <a:lvl1pPr algn="l">
              <a:defRPr sz="800">
                <a:solidFill>
                  <a:schemeClr val="tx1">
                    <a:tint val="75000"/>
                  </a:schemeClr>
                </a:solidFill>
                <a:latin typeface="Calibri Light" panose="020F0302020204030204" pitchFamily="34" charset="0"/>
                <a:ea typeface="Arial Unicode MS" panose="020B0604020202020204" pitchFamily="34" charset="-128"/>
                <a:cs typeface="Arial" panose="020B0604020202020204" pitchFamily="34" charset="0"/>
              </a:defRPr>
            </a:lvl1p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pic>
        <p:nvPicPr>
          <p:cNvPr id="7" name="Picture 4" descr="Logo_R230 G15 B40"/>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767" y="0"/>
            <a:ext cx="1876987"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7357667"/>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57" r:id="rId12"/>
  </p:sldLayoutIdLst>
  <p:timing>
    <p:tnLst>
      <p:par>
        <p:cTn id="1" dur="indefinite" restart="never" nodeType="tmRoot"/>
      </p:par>
    </p:tnLst>
  </p:timing>
  <p:hf hdr="0"/>
  <p:txStyles>
    <p:titleStyle>
      <a:lvl1pPr algn="l" defTabSz="914400" rtl="0" eaLnBrk="1" latinLnBrk="0" hangingPunct="1">
        <a:lnSpc>
          <a:spcPct val="90000"/>
        </a:lnSpc>
        <a:spcBef>
          <a:spcPct val="0"/>
        </a:spcBef>
        <a:buNone/>
        <a:defRPr sz="3000" b="1" kern="1200" baseline="0">
          <a:solidFill>
            <a:schemeClr val="tx1"/>
          </a:solidFill>
          <a:latin typeface="Corbel" panose="020B0503020204020204" pitchFamily="34" charset="0"/>
          <a:ea typeface="Kozuka Gothic Pro B" panose="020B0800000000000000" pitchFamily="34" charset="-128"/>
          <a:cs typeface="+mj-cs"/>
        </a:defRPr>
      </a:lvl1pPr>
    </p:titleStyle>
    <p:bodyStyle>
      <a:lvl1pPr marL="228600" indent="-228600" algn="l" defTabSz="914400" rtl="0" eaLnBrk="1" latinLnBrk="0" hangingPunct="1">
        <a:lnSpc>
          <a:spcPct val="90000"/>
        </a:lnSpc>
        <a:spcBef>
          <a:spcPts val="1000"/>
        </a:spcBef>
        <a:buClr>
          <a:srgbClr val="E60F28"/>
        </a:buClr>
        <a:buFont typeface="Wingdings" panose="05000000000000000000" pitchFamily="2" charset="2"/>
        <a:buChar char="§"/>
        <a:defRPr sz="28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1pPr>
      <a:lvl2pPr marL="685800" indent="-228600" algn="l" defTabSz="914400" rtl="0" eaLnBrk="1" latinLnBrk="0" hangingPunct="1">
        <a:lnSpc>
          <a:spcPct val="90000"/>
        </a:lnSpc>
        <a:spcBef>
          <a:spcPts val="500"/>
        </a:spcBef>
        <a:buClr>
          <a:srgbClr val="E60F28"/>
        </a:buClr>
        <a:buFont typeface="Wingdings" panose="05000000000000000000" pitchFamily="2" charset="2"/>
        <a:buChar char="§"/>
        <a:defRPr sz="24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2pPr>
      <a:lvl3pPr marL="1143000" indent="-228600" algn="l" defTabSz="914400" rtl="0" eaLnBrk="1" latinLnBrk="0" hangingPunct="1">
        <a:lnSpc>
          <a:spcPct val="90000"/>
        </a:lnSpc>
        <a:spcBef>
          <a:spcPts val="500"/>
        </a:spcBef>
        <a:buClr>
          <a:srgbClr val="E60F28"/>
        </a:buClr>
        <a:buFont typeface="Wingdings" panose="05000000000000000000" pitchFamily="2" charset="2"/>
        <a:buChar char="§"/>
        <a:defRPr sz="20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3pPr>
      <a:lvl4pPr marL="1600200" indent="-228600" algn="l" defTabSz="914400" rtl="0" eaLnBrk="1" latinLnBrk="0" hangingPunct="1">
        <a:lnSpc>
          <a:spcPct val="90000"/>
        </a:lnSpc>
        <a:spcBef>
          <a:spcPts val="500"/>
        </a:spcBef>
        <a:buClr>
          <a:srgbClr val="E60F28"/>
        </a:buClr>
        <a:buFont typeface="Wingdings" panose="05000000000000000000" pitchFamily="2" charset="2"/>
        <a:buChar char="§"/>
        <a:defRPr sz="18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4pPr>
      <a:lvl5pPr marL="2057400" indent="-228600" algn="l" defTabSz="914400" rtl="0" eaLnBrk="1" latinLnBrk="0" hangingPunct="1">
        <a:lnSpc>
          <a:spcPct val="90000"/>
        </a:lnSpc>
        <a:spcBef>
          <a:spcPts val="500"/>
        </a:spcBef>
        <a:buClr>
          <a:srgbClr val="E60F28"/>
        </a:buClr>
        <a:buFont typeface="Wingdings" panose="05000000000000000000" pitchFamily="2" charset="2"/>
        <a:buChar char="§"/>
        <a:defRPr sz="18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1111">
          <p15:clr>
            <a:srgbClr val="F26B43"/>
          </p15:clr>
        </p15:guide>
        <p15:guide id="2" orient="horz" pos="414">
          <p15:clr>
            <a:srgbClr val="F26B43"/>
          </p15:clr>
        </p15:guide>
        <p15:guide id="3" pos="5375">
          <p15:clr>
            <a:srgbClr val="F26B43"/>
          </p15:clr>
        </p15:guide>
        <p15:guide id="4" orient="horz" pos="867">
          <p15:clr>
            <a:srgbClr val="F26B43"/>
          </p15:clr>
        </p15:guide>
        <p15:guide id="5" pos="385">
          <p15:clr>
            <a:srgbClr val="F26B43"/>
          </p15:clr>
        </p15:guide>
        <p15:guide id="6" pos="1179">
          <p15:clr>
            <a:srgbClr val="F26B43"/>
          </p15:clr>
        </p15:guide>
        <p15:guide id="7" orient="horz" pos="216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E60F28"/>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521520" y="6629400"/>
            <a:ext cx="750430" cy="228600"/>
          </a:xfrm>
          <a:prstGeom prst="rect">
            <a:avLst/>
          </a:prstGeom>
        </p:spPr>
        <p:txBody>
          <a:bodyPr vert="horz" lIns="91440" tIns="45720" rIns="91440" bIns="45720" rtlCol="0" anchor="ctr"/>
          <a:lstStyle>
            <a:lvl1pPr algn="l">
              <a:defRPr sz="800">
                <a:solidFill>
                  <a:schemeClr val="tx1">
                    <a:tint val="75000"/>
                  </a:schemeClr>
                </a:solidFill>
                <a:latin typeface="Calibri Light" panose="020F0302020204030204" pitchFamily="34" charset="0"/>
                <a:ea typeface="Arial Unicode MS" panose="020B0604020202020204" pitchFamily="34" charset="-128"/>
                <a:cs typeface="Arial" panose="020B0604020202020204" pitchFamily="34" charset="0"/>
              </a:defRPr>
            </a:lvl1pPr>
          </a:lstStyle>
          <a:p>
            <a:r>
              <a:rPr lang="fi-FI" smtClean="0">
                <a:solidFill>
                  <a:prstClr val="black">
                    <a:tint val="75000"/>
                  </a:prstClr>
                </a:solidFill>
              </a:rPr>
              <a:t>14.1.2015</a:t>
            </a:r>
            <a:endParaRPr lang="fi-FI" dirty="0">
              <a:solidFill>
                <a:prstClr val="black">
                  <a:tint val="75000"/>
                </a:prstClr>
              </a:solidFill>
            </a:endParaRPr>
          </a:p>
        </p:txBody>
      </p:sp>
      <p:sp>
        <p:nvSpPr>
          <p:cNvPr id="5" name="Footer Placeholder 4"/>
          <p:cNvSpPr>
            <a:spLocks noGrp="1"/>
          </p:cNvSpPr>
          <p:nvPr>
            <p:ph type="ftr" sz="quarter" idx="3"/>
          </p:nvPr>
        </p:nvSpPr>
        <p:spPr>
          <a:xfrm>
            <a:off x="1271950" y="6629400"/>
            <a:ext cx="3028950" cy="228600"/>
          </a:xfrm>
          <a:prstGeom prst="rect">
            <a:avLst/>
          </a:prstGeom>
        </p:spPr>
        <p:txBody>
          <a:bodyPr vert="horz" lIns="91440" tIns="45720" rIns="91440" bIns="45720" rtlCol="0" anchor="ctr"/>
          <a:lstStyle>
            <a:lvl1pPr algn="l">
              <a:defRPr sz="800">
                <a:solidFill>
                  <a:schemeClr val="tx1">
                    <a:tint val="75000"/>
                  </a:schemeClr>
                </a:solidFill>
                <a:latin typeface="Calibri Light" panose="020F0302020204030204" pitchFamily="34" charset="0"/>
                <a:ea typeface="Arial Unicode MS" panose="020B0604020202020204" pitchFamily="34" charset="-128"/>
                <a:cs typeface="Arial" panose="020B0604020202020204" pitchFamily="34" charset="0"/>
              </a:defRPr>
            </a:lvl1p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6" name="Slide Number Placeholder 5"/>
          <p:cNvSpPr>
            <a:spLocks noGrp="1"/>
          </p:cNvSpPr>
          <p:nvPr>
            <p:ph type="sldNum" sz="quarter" idx="4"/>
          </p:nvPr>
        </p:nvSpPr>
        <p:spPr>
          <a:xfrm>
            <a:off x="1" y="6629400"/>
            <a:ext cx="415046" cy="228600"/>
          </a:xfrm>
          <a:prstGeom prst="rect">
            <a:avLst/>
          </a:prstGeom>
        </p:spPr>
        <p:txBody>
          <a:bodyPr vert="horz" lIns="91440" tIns="45720" rIns="91440" bIns="45720" rtlCol="0" anchor="ctr"/>
          <a:lstStyle>
            <a:lvl1pPr algn="l">
              <a:defRPr sz="800">
                <a:solidFill>
                  <a:schemeClr val="tx1">
                    <a:tint val="75000"/>
                  </a:schemeClr>
                </a:solidFill>
                <a:latin typeface="Calibri Light" panose="020F0302020204030204" pitchFamily="34" charset="0"/>
                <a:ea typeface="Arial Unicode MS" panose="020B0604020202020204" pitchFamily="34" charset="-128"/>
                <a:cs typeface="Arial" panose="020B0604020202020204" pitchFamily="34" charset="0"/>
              </a:defRPr>
            </a:lvl1pPr>
          </a:lstStyle>
          <a:p>
            <a:fld id="{663306D1-17F0-470D-A957-AE6A2DE53CA7}" type="slidenum">
              <a:rPr lang="fi-FI" smtClean="0">
                <a:solidFill>
                  <a:prstClr val="black">
                    <a:tint val="75000"/>
                  </a:prstClr>
                </a:solidFill>
              </a:rPr>
              <a:pPr/>
              <a:t>‹#›</a:t>
            </a:fld>
            <a:endParaRPr lang="fi-FI" dirty="0">
              <a:solidFill>
                <a:prstClr val="black">
                  <a:tint val="75000"/>
                </a:prstClr>
              </a:solidFill>
            </a:endParaRPr>
          </a:p>
        </p:txBody>
      </p:sp>
    </p:spTree>
    <p:extLst>
      <p:ext uri="{BB962C8B-B14F-4D97-AF65-F5344CB8AC3E}">
        <p14:creationId xmlns:p14="http://schemas.microsoft.com/office/powerpoint/2010/main" val="4189911653"/>
      </p:ext>
    </p:extLst>
  </p:cSld>
  <p:clrMap bg1="lt1" tx1="dk1" bg2="lt2" tx2="dk2" accent1="accent1" accent2="accent2" accent3="accent3" accent4="accent4" accent5="accent5" accent6="accent6" hlink="hlink" folHlink="folHlink"/>
  <p:sldLayoutIdLst>
    <p:sldLayoutId id="2147483756" r:id="rId1"/>
    <p:sldLayoutId id="2147483741" r:id="rId2"/>
    <p:sldLayoutId id="2147483742" r:id="rId3"/>
    <p:sldLayoutId id="2147483743" r:id="rId4"/>
  </p:sldLayoutIdLst>
  <p:timing>
    <p:tnLst>
      <p:par>
        <p:cTn id="1" dur="indefinite" restart="never" nodeType="tmRoot"/>
      </p:par>
    </p:tnLst>
  </p:timing>
  <p:hf hdr="0"/>
  <p:txStyles>
    <p:titleStyle>
      <a:lvl1pPr algn="l" defTabSz="914400" rtl="0" eaLnBrk="1" latinLnBrk="0" hangingPunct="1">
        <a:lnSpc>
          <a:spcPct val="90000"/>
        </a:lnSpc>
        <a:spcBef>
          <a:spcPct val="0"/>
        </a:spcBef>
        <a:buNone/>
        <a:defRPr sz="3000" b="1" kern="1200" baseline="0">
          <a:solidFill>
            <a:schemeClr val="tx1"/>
          </a:solidFill>
          <a:latin typeface="Corbel" panose="020B0503020204020204" pitchFamily="34" charset="0"/>
          <a:ea typeface="Kozuka Gothic Pro B" panose="020B0800000000000000" pitchFamily="34" charset="-128"/>
          <a:cs typeface="+mj-cs"/>
        </a:defRPr>
      </a:lvl1pPr>
    </p:titleStyle>
    <p:bodyStyle>
      <a:lvl1pPr marL="228600" indent="-228600" algn="l" defTabSz="914400" rtl="0" eaLnBrk="1" latinLnBrk="0" hangingPunct="1">
        <a:lnSpc>
          <a:spcPct val="90000"/>
        </a:lnSpc>
        <a:spcBef>
          <a:spcPts val="1000"/>
        </a:spcBef>
        <a:buClr>
          <a:srgbClr val="E60F28"/>
        </a:buClr>
        <a:buFont typeface="Wingdings" panose="05000000000000000000" pitchFamily="2" charset="2"/>
        <a:buChar char="§"/>
        <a:defRPr sz="28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1pPr>
      <a:lvl2pPr marL="685800" indent="-228600" algn="l" defTabSz="914400" rtl="0" eaLnBrk="1" latinLnBrk="0" hangingPunct="1">
        <a:lnSpc>
          <a:spcPct val="90000"/>
        </a:lnSpc>
        <a:spcBef>
          <a:spcPts val="500"/>
        </a:spcBef>
        <a:buClr>
          <a:srgbClr val="E60F28"/>
        </a:buClr>
        <a:buFont typeface="Wingdings" panose="05000000000000000000" pitchFamily="2" charset="2"/>
        <a:buChar char="§"/>
        <a:defRPr sz="24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2pPr>
      <a:lvl3pPr marL="1143000" indent="-228600" algn="l" defTabSz="914400" rtl="0" eaLnBrk="1" latinLnBrk="0" hangingPunct="1">
        <a:lnSpc>
          <a:spcPct val="90000"/>
        </a:lnSpc>
        <a:spcBef>
          <a:spcPts val="500"/>
        </a:spcBef>
        <a:buClr>
          <a:srgbClr val="E60F28"/>
        </a:buClr>
        <a:buFont typeface="Wingdings" panose="05000000000000000000" pitchFamily="2" charset="2"/>
        <a:buChar char="§"/>
        <a:defRPr sz="20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3pPr>
      <a:lvl4pPr marL="1600200" indent="-228600" algn="l" defTabSz="914400" rtl="0" eaLnBrk="1" latinLnBrk="0" hangingPunct="1">
        <a:lnSpc>
          <a:spcPct val="90000"/>
        </a:lnSpc>
        <a:spcBef>
          <a:spcPts val="500"/>
        </a:spcBef>
        <a:buClr>
          <a:srgbClr val="E60F28"/>
        </a:buClr>
        <a:buFont typeface="Wingdings" panose="05000000000000000000" pitchFamily="2" charset="2"/>
        <a:buChar char="§"/>
        <a:defRPr sz="18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4pPr>
      <a:lvl5pPr marL="2057400" indent="-228600" algn="l" defTabSz="914400" rtl="0" eaLnBrk="1" latinLnBrk="0" hangingPunct="1">
        <a:lnSpc>
          <a:spcPct val="90000"/>
        </a:lnSpc>
        <a:spcBef>
          <a:spcPts val="500"/>
        </a:spcBef>
        <a:buClr>
          <a:srgbClr val="E60F28"/>
        </a:buClr>
        <a:buFont typeface="Wingdings" panose="05000000000000000000" pitchFamily="2" charset="2"/>
        <a:buChar char="§"/>
        <a:defRPr sz="1800" kern="1200">
          <a:solidFill>
            <a:schemeClr val="tx1"/>
          </a:solidFill>
          <a:latin typeface="Corbel" panose="020B0503020204020204" pitchFamily="34" charset="0"/>
          <a:ea typeface="Arial Unicode MS" panose="020B0604020202020204" pitchFamily="34" charset="-128"/>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1111">
          <p15:clr>
            <a:srgbClr val="F26B43"/>
          </p15:clr>
        </p15:guide>
        <p15:guide id="2" orient="horz" pos="414">
          <p15:clr>
            <a:srgbClr val="F26B43"/>
          </p15:clr>
        </p15:guide>
        <p15:guide id="3" pos="5375">
          <p15:clr>
            <a:srgbClr val="F26B43"/>
          </p15:clr>
        </p15:guide>
        <p15:guide id="4" orient="horz" pos="867">
          <p15:clr>
            <a:srgbClr val="F26B43"/>
          </p15:clr>
        </p15:guide>
        <p15:guide id="5" pos="385">
          <p15:clr>
            <a:srgbClr val="F26B43"/>
          </p15:clr>
        </p15:guide>
        <p15:guide id="6" pos="1179">
          <p15:clr>
            <a:srgbClr val="F26B43"/>
          </p15:clr>
        </p15:guide>
        <p15:guide id="7" orient="horz" pos="216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chart" Target="../charts/chart2.xml"/><Relationship Id="rId4" Type="http://schemas.openxmlformats.org/officeDocument/2006/relationships/notesSlide" Target="../notesSlides/notesSlide2.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chart" Target="../charts/chart3.xml"/><Relationship Id="rId4" Type="http://schemas.openxmlformats.org/officeDocument/2006/relationships/notesSlide" Target="../notesSlides/notesSlide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chart" Target="../charts/chart4.xml"/><Relationship Id="rId4" Type="http://schemas.openxmlformats.org/officeDocument/2006/relationships/notesSlide" Target="../notesSlides/notesSlide4.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ags" Target="../tags/tag9.xml"/><Relationship Id="rId5" Type="http://schemas.openxmlformats.org/officeDocument/2006/relationships/chart" Target="../charts/chart5.xml"/><Relationship Id="rId4" Type="http://schemas.openxmlformats.org/officeDocument/2006/relationships/notesSlide" Target="../notesSlides/notesSlide5.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tags" Target="../tags/tag11.xml"/><Relationship Id="rId5" Type="http://schemas.openxmlformats.org/officeDocument/2006/relationships/chart" Target="../charts/chart6.xml"/><Relationship Id="rId4" Type="http://schemas.openxmlformats.org/officeDocument/2006/relationships/notesSlide" Target="../notesSlides/notesSlide6.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tags" Target="../tags/tag13.xml"/><Relationship Id="rId5" Type="http://schemas.openxmlformats.org/officeDocument/2006/relationships/chart" Target="../charts/chart7.xml"/><Relationship Id="rId4" Type="http://schemas.openxmlformats.org/officeDocument/2006/relationships/notesSlide" Target="../notesSlides/notesSlide7.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xml"/><Relationship Id="rId1" Type="http://schemas.openxmlformats.org/officeDocument/2006/relationships/tags" Target="../tags/tag15.xml"/><Relationship Id="rId5" Type="http://schemas.openxmlformats.org/officeDocument/2006/relationships/chart" Target="../charts/chart8.xml"/><Relationship Id="rId4" Type="http://schemas.openxmlformats.org/officeDocument/2006/relationships/notesSlide" Target="../notesSlides/notesSlide8.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xml"/><Relationship Id="rId1" Type="http://schemas.openxmlformats.org/officeDocument/2006/relationships/tags" Target="../tags/tag17.xml"/><Relationship Id="rId5" Type="http://schemas.openxmlformats.org/officeDocument/2006/relationships/chart" Target="../charts/chart9.xml"/><Relationship Id="rId4" Type="http://schemas.openxmlformats.org/officeDocument/2006/relationships/notesSlide" Target="../notesSlides/notesSlide9.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xml"/><Relationship Id="rId1" Type="http://schemas.openxmlformats.org/officeDocument/2006/relationships/tags" Target="../tags/tag19.xml"/><Relationship Id="rId5" Type="http://schemas.openxmlformats.org/officeDocument/2006/relationships/chart" Target="../charts/chart10.xml"/><Relationship Id="rId4" Type="http://schemas.openxmlformats.org/officeDocument/2006/relationships/notesSlide" Target="../notesSlides/notesSlide10.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chart" Target="../charts/chart11.xml"/><Relationship Id="rId4"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4.xml"/><Relationship Id="rId1" Type="http://schemas.openxmlformats.org/officeDocument/2006/relationships/tags" Target="../tags/tag23.xml"/><Relationship Id="rId5" Type="http://schemas.openxmlformats.org/officeDocument/2006/relationships/chart" Target="../charts/chart12.xml"/><Relationship Id="rId4" Type="http://schemas.openxmlformats.org/officeDocument/2006/relationships/notesSlide" Target="../notesSlides/notesSlide12.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chart" Target="../charts/chart13.xml"/><Relationship Id="rId4" Type="http://schemas.openxmlformats.org/officeDocument/2006/relationships/notesSlide" Target="../notesSlides/notesSlide13.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chart" Target="../charts/chart14.xml"/><Relationship Id="rId4" Type="http://schemas.openxmlformats.org/officeDocument/2006/relationships/notesSlide" Target="../notesSlides/notesSlide14.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chart" Target="../charts/chart15.xml"/><Relationship Id="rId4" Type="http://schemas.openxmlformats.org/officeDocument/2006/relationships/notesSlide" Target="../notesSlides/notesSlide15.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chart" Target="../charts/chart16.xml"/><Relationship Id="rId4" Type="http://schemas.openxmlformats.org/officeDocument/2006/relationships/notesSlide" Target="../notesSlides/notesSlide16.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chart" Target="../charts/chart17.xml"/><Relationship Id="rId4" Type="http://schemas.openxmlformats.org/officeDocument/2006/relationships/notesSlide" Target="../notesSlides/notesSlide17.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chart" Target="../charts/chart18.xml"/><Relationship Id="rId4" Type="http://schemas.openxmlformats.org/officeDocument/2006/relationships/notesSlide" Target="../notesSlides/notesSlide18.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chart" Target="../charts/chart19.xml"/><Relationship Id="rId4" Type="http://schemas.openxmlformats.org/officeDocument/2006/relationships/notesSlide" Target="../notesSlides/notesSlide19.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0.xml"/><Relationship Id="rId1" Type="http://schemas.openxmlformats.org/officeDocument/2006/relationships/tags" Target="../tags/tag39.xml"/><Relationship Id="rId5" Type="http://schemas.openxmlformats.org/officeDocument/2006/relationships/chart" Target="../charts/chart20.xml"/><Relationship Id="rId4" Type="http://schemas.openxmlformats.org/officeDocument/2006/relationships/notesSlide" Target="../notesSlides/notesSlide2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2.xml"/><Relationship Id="rId1" Type="http://schemas.openxmlformats.org/officeDocument/2006/relationships/tags" Target="../tags/tag41.xml"/><Relationship Id="rId5" Type="http://schemas.openxmlformats.org/officeDocument/2006/relationships/chart" Target="../charts/chart21.xml"/><Relationship Id="rId4" Type="http://schemas.openxmlformats.org/officeDocument/2006/relationships/notesSlide" Target="../notesSlides/notesSlide21.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4.xml"/><Relationship Id="rId1" Type="http://schemas.openxmlformats.org/officeDocument/2006/relationships/tags" Target="../tags/tag43.xml"/><Relationship Id="rId5" Type="http://schemas.openxmlformats.org/officeDocument/2006/relationships/chart" Target="../charts/chart22.xml"/><Relationship Id="rId4" Type="http://schemas.openxmlformats.org/officeDocument/2006/relationships/notesSlide" Target="../notesSlides/notesSlide2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chart" Target="../charts/chart1.xml"/><Relationship Id="rId4"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tsikko 8"/>
          <p:cNvSpPr>
            <a:spLocks noGrp="1"/>
          </p:cNvSpPr>
          <p:nvPr>
            <p:ph type="title"/>
          </p:nvPr>
        </p:nvSpPr>
        <p:spPr/>
        <p:txBody>
          <a:bodyPr/>
          <a:lstStyle/>
          <a:p>
            <a:r>
              <a:rPr lang="fi-FI" dirty="0" smtClean="0"/>
              <a:t>Yrittäjäkysely 2015</a:t>
            </a:r>
            <a:endParaRPr lang="fi-FI" dirty="0"/>
          </a:p>
        </p:txBody>
      </p:sp>
      <p:sp>
        <p:nvSpPr>
          <p:cNvPr id="10" name="Tekstin paikkamerkki 9"/>
          <p:cNvSpPr>
            <a:spLocks noGrp="1"/>
          </p:cNvSpPr>
          <p:nvPr>
            <p:ph type="body" sz="quarter" idx="10"/>
          </p:nvPr>
        </p:nvSpPr>
        <p:spPr/>
        <p:txBody>
          <a:bodyPr/>
          <a:lstStyle/>
          <a:p>
            <a:r>
              <a:rPr lang="fi-FI" dirty="0" smtClean="0"/>
              <a:t>Sonera</a:t>
            </a:r>
            <a:endParaRPr lang="fi-FI" dirty="0"/>
          </a:p>
        </p:txBody>
      </p:sp>
      <p:pic>
        <p:nvPicPr>
          <p:cNvPr id="1026" name="Picture 2" descr="T:\Yksiköt\DRI\Myynti ja markkinointi\Markkinointitiimin kansiot\Graafinen suunnittelu\DRI_Graafinen\Sisältömarkkinointi 2014\Hahmot\hahmot_dri-0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9329" y="1564438"/>
            <a:ext cx="4103436" cy="57923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78216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14.1.2015</a:t>
            </a:r>
            <a:endParaRPr lang="fi-FI" dirty="0"/>
          </a:p>
        </p:txBody>
      </p:sp>
      <p:sp>
        <p:nvSpPr>
          <p:cNvPr id="4" name="Alatunnisteen paikkamerkki 3"/>
          <p:cNvSpPr>
            <a:spLocks noGrp="1"/>
          </p:cNvSpPr>
          <p:nvPr>
            <p:ph type="ftr" sz="quarter" idx="11"/>
          </p:nvPr>
        </p:nvSpPr>
        <p:spPr/>
        <p:txBody>
          <a:bodyPr/>
          <a:lstStyle/>
          <a:p>
            <a:r>
              <a:rPr lang="fi-FI" dirty="0" smtClean="0"/>
              <a:t>13127, Soneran Yrittäjäkysely</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10</a:t>
            </a:fld>
            <a:endParaRPr lang="fi-FI" dirty="0"/>
          </a:p>
        </p:txBody>
      </p:sp>
      <p:graphicFrame>
        <p:nvGraphicFramePr>
          <p:cNvPr id="8" name="Kaavio 7"/>
          <p:cNvGraphicFramePr/>
          <p:nvPr>
            <p:custDataLst>
              <p:tags r:id="rId1"/>
            </p:custDataLst>
            <p:extLst>
              <p:ext uri="{D42A27DB-BD31-4B8C-83A1-F6EECF244321}">
                <p14:modId xmlns:p14="http://schemas.microsoft.com/office/powerpoint/2010/main" val="2599059482"/>
              </p:ext>
            </p:extLst>
          </p:nvPr>
        </p:nvGraphicFramePr>
        <p:xfrm>
          <a:off x="612528" y="1547814"/>
          <a:ext cx="7920285" cy="4978400"/>
        </p:xfrm>
        <a:graphic>
          <a:graphicData uri="http://schemas.openxmlformats.org/drawingml/2006/chart">
            <c:chart xmlns:c="http://schemas.openxmlformats.org/drawingml/2006/chart" xmlns:r="http://schemas.openxmlformats.org/officeDocument/2006/relationships" r:id="rId5"/>
          </a:graphicData>
        </a:graphic>
      </p:graphicFrame>
      <p:sp>
        <p:nvSpPr>
          <p:cNvPr id="7" name="Title 1"/>
          <p:cNvSpPr txBox="1">
            <a:spLocks/>
          </p:cNvSpPr>
          <p:nvPr>
            <p:custDataLst>
              <p:tags r:id="rId2"/>
            </p:custDataLst>
          </p:nvPr>
        </p:nvSpPr>
        <p:spPr>
          <a:xfrm>
            <a:off x="612528" y="659701"/>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dirty="0">
                <a:solidFill>
                  <a:srgbClr val="444444"/>
                </a:solidFill>
                <a:latin typeface="Calibri" panose="020F0502020204030204" pitchFamily="34" charset="0"/>
              </a:rPr>
              <a:t>Miten arvioitte työpaikkojen määrän kehittyvän yrityksessänne seuraavien 12 kuukauden aikana?</a:t>
            </a:r>
          </a:p>
        </p:txBody>
      </p:sp>
      <p:sp>
        <p:nvSpPr>
          <p:cNvPr id="9" name="Title 1"/>
          <p:cNvSpPr txBox="1">
            <a:spLocks/>
          </p:cNvSpPr>
          <p:nvPr/>
        </p:nvSpPr>
        <p:spPr>
          <a:xfrm>
            <a:off x="611188" y="6273073"/>
            <a:ext cx="2532062"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444444"/>
                </a:solidFill>
                <a:latin typeface="Calibri" panose="020F0502020204030204" pitchFamily="34" charset="0"/>
              </a:rPr>
              <a:t>Vastaajat = 1009 </a:t>
            </a:r>
            <a:endParaRPr lang="it-IT" sz="1200" b="0" dirty="0">
              <a:solidFill>
                <a:srgbClr val="444444"/>
              </a:solidFill>
              <a:latin typeface="Calibri" panose="020F0502020204030204" pitchFamily="34" charset="0"/>
            </a:endParaRPr>
          </a:p>
        </p:txBody>
      </p:sp>
    </p:spTree>
    <p:extLst>
      <p:ext uri="{BB962C8B-B14F-4D97-AF65-F5344CB8AC3E}">
        <p14:creationId xmlns:p14="http://schemas.microsoft.com/office/powerpoint/2010/main" val="10829689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14.1.2015</a:t>
            </a:r>
            <a:endParaRPr lang="fi-FI" dirty="0"/>
          </a:p>
        </p:txBody>
      </p:sp>
      <p:sp>
        <p:nvSpPr>
          <p:cNvPr id="4" name="Alatunnisteen paikkamerkki 3"/>
          <p:cNvSpPr>
            <a:spLocks noGrp="1"/>
          </p:cNvSpPr>
          <p:nvPr>
            <p:ph type="ftr" sz="quarter" idx="11"/>
          </p:nvPr>
        </p:nvSpPr>
        <p:spPr/>
        <p:txBody>
          <a:bodyPr/>
          <a:lstStyle/>
          <a:p>
            <a:r>
              <a:rPr lang="fi-FI" dirty="0" smtClean="0"/>
              <a:t>13127, Soneran Yrittäjäkysely</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11</a:t>
            </a:fld>
            <a:endParaRPr lang="fi-FI" dirty="0"/>
          </a:p>
        </p:txBody>
      </p:sp>
      <p:graphicFrame>
        <p:nvGraphicFramePr>
          <p:cNvPr id="6" name="Kaavio 5"/>
          <p:cNvGraphicFramePr/>
          <p:nvPr>
            <p:custDataLst>
              <p:tags r:id="rId1"/>
            </p:custDataLst>
            <p:extLst>
              <p:ext uri="{D42A27DB-BD31-4B8C-83A1-F6EECF244321}">
                <p14:modId xmlns:p14="http://schemas.microsoft.com/office/powerpoint/2010/main" val="1534835501"/>
              </p:ext>
            </p:extLst>
          </p:nvPr>
        </p:nvGraphicFramePr>
        <p:xfrm>
          <a:off x="611188" y="1519237"/>
          <a:ext cx="7921625" cy="5006975"/>
        </p:xfrm>
        <a:graphic>
          <a:graphicData uri="http://schemas.openxmlformats.org/drawingml/2006/chart">
            <c:chart xmlns:c="http://schemas.openxmlformats.org/drawingml/2006/chart" xmlns:r="http://schemas.openxmlformats.org/officeDocument/2006/relationships" r:id="rId5"/>
          </a:graphicData>
        </a:graphic>
      </p:graphicFrame>
      <p:sp>
        <p:nvSpPr>
          <p:cNvPr id="8" name="Title 1"/>
          <p:cNvSpPr txBox="1">
            <a:spLocks/>
          </p:cNvSpPr>
          <p:nvPr>
            <p:custDataLst>
              <p:tags r:id="rId2"/>
            </p:custDataLst>
          </p:nvPr>
        </p:nvSpPr>
        <p:spPr>
          <a:xfrm>
            <a:off x="612528" y="659701"/>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dirty="0">
                <a:solidFill>
                  <a:srgbClr val="444444"/>
                </a:solidFill>
                <a:latin typeface="Calibri" panose="020F0502020204030204" pitchFamily="34" charset="0"/>
              </a:rPr>
              <a:t>Mitä seuraavista laitteista teillä itsellänne on työn puolesta käytössä?</a:t>
            </a:r>
          </a:p>
        </p:txBody>
      </p:sp>
      <p:sp>
        <p:nvSpPr>
          <p:cNvPr id="9" name="Title 1"/>
          <p:cNvSpPr txBox="1">
            <a:spLocks/>
          </p:cNvSpPr>
          <p:nvPr/>
        </p:nvSpPr>
        <p:spPr>
          <a:xfrm>
            <a:off x="611188" y="6273073"/>
            <a:ext cx="2532062"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444444"/>
                </a:solidFill>
                <a:latin typeface="Calibri" panose="020F0502020204030204" pitchFamily="34" charset="0"/>
              </a:rPr>
              <a:t>Vastaajat = 1009 </a:t>
            </a:r>
            <a:endParaRPr lang="it-IT" sz="1200" b="0" dirty="0">
              <a:solidFill>
                <a:srgbClr val="444444"/>
              </a:solidFill>
              <a:latin typeface="Calibri" panose="020F0502020204030204" pitchFamily="34" charset="0"/>
            </a:endParaRPr>
          </a:p>
        </p:txBody>
      </p:sp>
    </p:spTree>
    <p:extLst>
      <p:ext uri="{BB962C8B-B14F-4D97-AF65-F5344CB8AC3E}">
        <p14:creationId xmlns:p14="http://schemas.microsoft.com/office/powerpoint/2010/main" val="12125567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14.1.2015</a:t>
            </a:r>
            <a:endParaRPr lang="fi-FI" dirty="0"/>
          </a:p>
        </p:txBody>
      </p:sp>
      <p:sp>
        <p:nvSpPr>
          <p:cNvPr id="4" name="Alatunnisteen paikkamerkki 3"/>
          <p:cNvSpPr>
            <a:spLocks noGrp="1"/>
          </p:cNvSpPr>
          <p:nvPr>
            <p:ph type="ftr" sz="quarter" idx="11"/>
          </p:nvPr>
        </p:nvSpPr>
        <p:spPr/>
        <p:txBody>
          <a:bodyPr/>
          <a:lstStyle/>
          <a:p>
            <a:r>
              <a:rPr lang="fi-FI" dirty="0" smtClean="0"/>
              <a:t>13127, Soneran Yrittäjäkysely</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12</a:t>
            </a:fld>
            <a:endParaRPr lang="fi-FI" dirty="0"/>
          </a:p>
        </p:txBody>
      </p:sp>
      <p:graphicFrame>
        <p:nvGraphicFramePr>
          <p:cNvPr id="6" name="Kaavio 5"/>
          <p:cNvGraphicFramePr/>
          <p:nvPr>
            <p:custDataLst>
              <p:tags r:id="rId1"/>
            </p:custDataLst>
            <p:extLst>
              <p:ext uri="{D42A27DB-BD31-4B8C-83A1-F6EECF244321}">
                <p14:modId xmlns:p14="http://schemas.microsoft.com/office/powerpoint/2010/main" val="358343251"/>
              </p:ext>
            </p:extLst>
          </p:nvPr>
        </p:nvGraphicFramePr>
        <p:xfrm>
          <a:off x="611188" y="1519237"/>
          <a:ext cx="7921625" cy="5006975"/>
        </p:xfrm>
        <a:graphic>
          <a:graphicData uri="http://schemas.openxmlformats.org/drawingml/2006/chart">
            <c:chart xmlns:c="http://schemas.openxmlformats.org/drawingml/2006/chart" xmlns:r="http://schemas.openxmlformats.org/officeDocument/2006/relationships" r:id="rId5"/>
          </a:graphicData>
        </a:graphic>
      </p:graphicFrame>
      <p:sp>
        <p:nvSpPr>
          <p:cNvPr id="8" name="Title 1"/>
          <p:cNvSpPr txBox="1">
            <a:spLocks/>
          </p:cNvSpPr>
          <p:nvPr>
            <p:custDataLst>
              <p:tags r:id="rId2"/>
            </p:custDataLst>
          </p:nvPr>
        </p:nvSpPr>
        <p:spPr>
          <a:xfrm>
            <a:off x="612528" y="659701"/>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dirty="0">
                <a:solidFill>
                  <a:srgbClr val="444444"/>
                </a:solidFill>
                <a:latin typeface="Calibri" panose="020F0502020204030204" pitchFamily="34" charset="0"/>
              </a:rPr>
              <a:t>Mitä seuraavista laitteista teillä itsellänne on työn puolesta käytössä?</a:t>
            </a:r>
          </a:p>
        </p:txBody>
      </p:sp>
      <p:sp>
        <p:nvSpPr>
          <p:cNvPr id="9" name="Title 1"/>
          <p:cNvSpPr txBox="1">
            <a:spLocks/>
          </p:cNvSpPr>
          <p:nvPr/>
        </p:nvSpPr>
        <p:spPr>
          <a:xfrm>
            <a:off x="611188" y="6273073"/>
            <a:ext cx="2532062"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444444"/>
                </a:solidFill>
                <a:latin typeface="Calibri" panose="020F0502020204030204" pitchFamily="34" charset="0"/>
              </a:rPr>
              <a:t>Vastaajat = 1009 </a:t>
            </a:r>
            <a:endParaRPr lang="it-IT" sz="1200" b="0" dirty="0">
              <a:solidFill>
                <a:srgbClr val="444444"/>
              </a:solidFill>
              <a:latin typeface="Calibri" panose="020F0502020204030204" pitchFamily="34" charset="0"/>
            </a:endParaRPr>
          </a:p>
        </p:txBody>
      </p:sp>
    </p:spTree>
    <p:extLst>
      <p:ext uri="{BB962C8B-B14F-4D97-AF65-F5344CB8AC3E}">
        <p14:creationId xmlns:p14="http://schemas.microsoft.com/office/powerpoint/2010/main" val="40273799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14.1.2015</a:t>
            </a:r>
            <a:endParaRPr lang="fi-FI" dirty="0"/>
          </a:p>
        </p:txBody>
      </p:sp>
      <p:sp>
        <p:nvSpPr>
          <p:cNvPr id="4" name="Alatunnisteen paikkamerkki 3"/>
          <p:cNvSpPr>
            <a:spLocks noGrp="1"/>
          </p:cNvSpPr>
          <p:nvPr>
            <p:ph type="ftr" sz="quarter" idx="11"/>
          </p:nvPr>
        </p:nvSpPr>
        <p:spPr/>
        <p:txBody>
          <a:bodyPr/>
          <a:lstStyle/>
          <a:p>
            <a:r>
              <a:rPr lang="fi-FI" dirty="0" smtClean="0"/>
              <a:t>13127, Soneran Yrittäjäkysely</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13</a:t>
            </a:fld>
            <a:endParaRPr lang="fi-FI" dirty="0"/>
          </a:p>
        </p:txBody>
      </p:sp>
      <p:graphicFrame>
        <p:nvGraphicFramePr>
          <p:cNvPr id="6" name="Kaavio 5"/>
          <p:cNvGraphicFramePr/>
          <p:nvPr>
            <p:custDataLst>
              <p:tags r:id="rId1"/>
            </p:custDataLst>
            <p:extLst>
              <p:ext uri="{D42A27DB-BD31-4B8C-83A1-F6EECF244321}">
                <p14:modId xmlns:p14="http://schemas.microsoft.com/office/powerpoint/2010/main" val="3431595201"/>
              </p:ext>
            </p:extLst>
          </p:nvPr>
        </p:nvGraphicFramePr>
        <p:xfrm>
          <a:off x="611188" y="1519237"/>
          <a:ext cx="7921625" cy="5006975"/>
        </p:xfrm>
        <a:graphic>
          <a:graphicData uri="http://schemas.openxmlformats.org/drawingml/2006/chart">
            <c:chart xmlns:c="http://schemas.openxmlformats.org/drawingml/2006/chart" xmlns:r="http://schemas.openxmlformats.org/officeDocument/2006/relationships" r:id="rId5"/>
          </a:graphicData>
        </a:graphic>
      </p:graphicFrame>
      <p:sp>
        <p:nvSpPr>
          <p:cNvPr id="8" name="Title 1"/>
          <p:cNvSpPr txBox="1">
            <a:spLocks/>
          </p:cNvSpPr>
          <p:nvPr>
            <p:custDataLst>
              <p:tags r:id="rId2"/>
            </p:custDataLst>
          </p:nvPr>
        </p:nvSpPr>
        <p:spPr>
          <a:xfrm>
            <a:off x="612528" y="659701"/>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dirty="0">
                <a:solidFill>
                  <a:srgbClr val="444444"/>
                </a:solidFill>
                <a:latin typeface="Calibri" panose="020F0502020204030204" pitchFamily="34" charset="0"/>
              </a:rPr>
              <a:t>Mitä seuraavista laitteista työntekijöillänne on työn puolesta käytössä?</a:t>
            </a:r>
          </a:p>
        </p:txBody>
      </p:sp>
      <p:sp>
        <p:nvSpPr>
          <p:cNvPr id="9" name="Title 1"/>
          <p:cNvSpPr txBox="1">
            <a:spLocks/>
          </p:cNvSpPr>
          <p:nvPr/>
        </p:nvSpPr>
        <p:spPr>
          <a:xfrm>
            <a:off x="611188" y="6273073"/>
            <a:ext cx="2532062"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444444"/>
                </a:solidFill>
                <a:latin typeface="Calibri" panose="020F0502020204030204" pitchFamily="34" charset="0"/>
              </a:rPr>
              <a:t>Vastaajat = 1009 </a:t>
            </a:r>
            <a:endParaRPr lang="it-IT" sz="1200" b="0" dirty="0">
              <a:solidFill>
                <a:srgbClr val="444444"/>
              </a:solidFill>
              <a:latin typeface="Calibri" panose="020F0502020204030204" pitchFamily="34" charset="0"/>
            </a:endParaRPr>
          </a:p>
        </p:txBody>
      </p:sp>
    </p:spTree>
    <p:extLst>
      <p:ext uri="{BB962C8B-B14F-4D97-AF65-F5344CB8AC3E}">
        <p14:creationId xmlns:p14="http://schemas.microsoft.com/office/powerpoint/2010/main" val="2281937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14.1.2015</a:t>
            </a:r>
            <a:endParaRPr lang="fi-FI" dirty="0"/>
          </a:p>
        </p:txBody>
      </p:sp>
      <p:sp>
        <p:nvSpPr>
          <p:cNvPr id="4" name="Alatunnisteen paikkamerkki 3"/>
          <p:cNvSpPr>
            <a:spLocks noGrp="1"/>
          </p:cNvSpPr>
          <p:nvPr>
            <p:ph type="ftr" sz="quarter" idx="11"/>
          </p:nvPr>
        </p:nvSpPr>
        <p:spPr/>
        <p:txBody>
          <a:bodyPr/>
          <a:lstStyle/>
          <a:p>
            <a:r>
              <a:rPr lang="fi-FI" dirty="0" smtClean="0"/>
              <a:t>13127, Soneran Yrittäjäkysely</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14</a:t>
            </a:fld>
            <a:endParaRPr lang="fi-FI" dirty="0"/>
          </a:p>
        </p:txBody>
      </p:sp>
      <p:graphicFrame>
        <p:nvGraphicFramePr>
          <p:cNvPr id="6" name="Kaavio 5"/>
          <p:cNvGraphicFramePr/>
          <p:nvPr>
            <p:custDataLst>
              <p:tags r:id="rId1"/>
            </p:custDataLst>
            <p:extLst>
              <p:ext uri="{D42A27DB-BD31-4B8C-83A1-F6EECF244321}">
                <p14:modId xmlns:p14="http://schemas.microsoft.com/office/powerpoint/2010/main" val="2357595232"/>
              </p:ext>
            </p:extLst>
          </p:nvPr>
        </p:nvGraphicFramePr>
        <p:xfrm>
          <a:off x="611188" y="1519237"/>
          <a:ext cx="7921625" cy="5006975"/>
        </p:xfrm>
        <a:graphic>
          <a:graphicData uri="http://schemas.openxmlformats.org/drawingml/2006/chart">
            <c:chart xmlns:c="http://schemas.openxmlformats.org/drawingml/2006/chart" xmlns:r="http://schemas.openxmlformats.org/officeDocument/2006/relationships" r:id="rId5"/>
          </a:graphicData>
        </a:graphic>
      </p:graphicFrame>
      <p:sp>
        <p:nvSpPr>
          <p:cNvPr id="8" name="Title 1"/>
          <p:cNvSpPr txBox="1">
            <a:spLocks/>
          </p:cNvSpPr>
          <p:nvPr>
            <p:custDataLst>
              <p:tags r:id="rId2"/>
            </p:custDataLst>
          </p:nvPr>
        </p:nvSpPr>
        <p:spPr>
          <a:xfrm>
            <a:off x="612528" y="659701"/>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dirty="0">
                <a:solidFill>
                  <a:srgbClr val="444444"/>
                </a:solidFill>
                <a:latin typeface="Calibri" panose="020F0502020204030204" pitchFamily="34" charset="0"/>
              </a:rPr>
              <a:t>Mitä seuraavista laitteista työntekijöillänne on työn puolesta käytössä?</a:t>
            </a:r>
          </a:p>
        </p:txBody>
      </p:sp>
      <p:sp>
        <p:nvSpPr>
          <p:cNvPr id="9" name="Title 1"/>
          <p:cNvSpPr txBox="1">
            <a:spLocks/>
          </p:cNvSpPr>
          <p:nvPr/>
        </p:nvSpPr>
        <p:spPr>
          <a:xfrm>
            <a:off x="611188" y="6273073"/>
            <a:ext cx="2532062"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444444"/>
                </a:solidFill>
                <a:latin typeface="Calibri" panose="020F0502020204030204" pitchFamily="34" charset="0"/>
              </a:rPr>
              <a:t>Vastaajat = 1009 </a:t>
            </a:r>
            <a:endParaRPr lang="it-IT" sz="1200" b="0" dirty="0">
              <a:solidFill>
                <a:srgbClr val="444444"/>
              </a:solidFill>
              <a:latin typeface="Calibri" panose="020F0502020204030204" pitchFamily="34" charset="0"/>
            </a:endParaRPr>
          </a:p>
        </p:txBody>
      </p:sp>
    </p:spTree>
    <p:extLst>
      <p:ext uri="{BB962C8B-B14F-4D97-AF65-F5344CB8AC3E}">
        <p14:creationId xmlns:p14="http://schemas.microsoft.com/office/powerpoint/2010/main" val="1499849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14.1.2015</a:t>
            </a:r>
            <a:endParaRPr lang="fi-FI" dirty="0"/>
          </a:p>
        </p:txBody>
      </p:sp>
      <p:sp>
        <p:nvSpPr>
          <p:cNvPr id="4" name="Alatunnisteen paikkamerkki 3"/>
          <p:cNvSpPr>
            <a:spLocks noGrp="1"/>
          </p:cNvSpPr>
          <p:nvPr>
            <p:ph type="ftr" sz="quarter" idx="11"/>
          </p:nvPr>
        </p:nvSpPr>
        <p:spPr/>
        <p:txBody>
          <a:bodyPr/>
          <a:lstStyle/>
          <a:p>
            <a:r>
              <a:rPr lang="fi-FI" dirty="0" smtClean="0"/>
              <a:t>13127, Soneran Yrittäjäkysely</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15</a:t>
            </a:fld>
            <a:endParaRPr lang="fi-FI" dirty="0"/>
          </a:p>
        </p:txBody>
      </p:sp>
      <p:graphicFrame>
        <p:nvGraphicFramePr>
          <p:cNvPr id="6" name="Kaavio 5"/>
          <p:cNvGraphicFramePr/>
          <p:nvPr>
            <p:custDataLst>
              <p:tags r:id="rId1"/>
            </p:custDataLst>
            <p:extLst>
              <p:ext uri="{D42A27DB-BD31-4B8C-83A1-F6EECF244321}">
                <p14:modId xmlns:p14="http://schemas.microsoft.com/office/powerpoint/2010/main" val="464382867"/>
              </p:ext>
            </p:extLst>
          </p:nvPr>
        </p:nvGraphicFramePr>
        <p:xfrm>
          <a:off x="611188" y="1519237"/>
          <a:ext cx="7921625" cy="5006975"/>
        </p:xfrm>
        <a:graphic>
          <a:graphicData uri="http://schemas.openxmlformats.org/drawingml/2006/chart">
            <c:chart xmlns:c="http://schemas.openxmlformats.org/drawingml/2006/chart" xmlns:r="http://schemas.openxmlformats.org/officeDocument/2006/relationships" r:id="rId5"/>
          </a:graphicData>
        </a:graphic>
      </p:graphicFrame>
      <p:sp>
        <p:nvSpPr>
          <p:cNvPr id="8" name="Title 1"/>
          <p:cNvSpPr txBox="1">
            <a:spLocks/>
          </p:cNvSpPr>
          <p:nvPr>
            <p:custDataLst>
              <p:tags r:id="rId2"/>
            </p:custDataLst>
          </p:nvPr>
        </p:nvSpPr>
        <p:spPr>
          <a:xfrm>
            <a:off x="612528" y="659701"/>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dirty="0">
                <a:solidFill>
                  <a:srgbClr val="444444"/>
                </a:solidFill>
                <a:latin typeface="Calibri" panose="020F0502020204030204" pitchFamily="34" charset="0"/>
              </a:rPr>
              <a:t>Mitä seuraavista palveluista yrityksessänne käytetään ja millä päätelaitteilla teillä on niitä tapana käyttää?</a:t>
            </a:r>
          </a:p>
        </p:txBody>
      </p:sp>
      <p:sp>
        <p:nvSpPr>
          <p:cNvPr id="9" name="Title 1"/>
          <p:cNvSpPr txBox="1">
            <a:spLocks/>
          </p:cNvSpPr>
          <p:nvPr/>
        </p:nvSpPr>
        <p:spPr>
          <a:xfrm>
            <a:off x="611188" y="6273073"/>
            <a:ext cx="2532062"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444444"/>
                </a:solidFill>
                <a:latin typeface="Calibri" panose="020F0502020204030204" pitchFamily="34" charset="0"/>
              </a:rPr>
              <a:t>Vastaajat = 1009 </a:t>
            </a:r>
            <a:endParaRPr lang="it-IT" sz="1200" b="0" dirty="0">
              <a:solidFill>
                <a:srgbClr val="444444"/>
              </a:solidFill>
              <a:latin typeface="Calibri" panose="020F0502020204030204" pitchFamily="34" charset="0"/>
            </a:endParaRPr>
          </a:p>
        </p:txBody>
      </p:sp>
    </p:spTree>
    <p:extLst>
      <p:ext uri="{BB962C8B-B14F-4D97-AF65-F5344CB8AC3E}">
        <p14:creationId xmlns:p14="http://schemas.microsoft.com/office/powerpoint/2010/main" val="19625902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14.1.2015</a:t>
            </a:r>
            <a:endParaRPr lang="fi-FI" dirty="0"/>
          </a:p>
        </p:txBody>
      </p:sp>
      <p:sp>
        <p:nvSpPr>
          <p:cNvPr id="4" name="Alatunnisteen paikkamerkki 3"/>
          <p:cNvSpPr>
            <a:spLocks noGrp="1"/>
          </p:cNvSpPr>
          <p:nvPr>
            <p:ph type="ftr" sz="quarter" idx="11"/>
          </p:nvPr>
        </p:nvSpPr>
        <p:spPr/>
        <p:txBody>
          <a:bodyPr/>
          <a:lstStyle/>
          <a:p>
            <a:r>
              <a:rPr lang="fi-FI" dirty="0" smtClean="0"/>
              <a:t>13127, Soneran Yrittäjäkysely</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16</a:t>
            </a:fld>
            <a:endParaRPr lang="fi-FI" dirty="0"/>
          </a:p>
        </p:txBody>
      </p:sp>
      <p:graphicFrame>
        <p:nvGraphicFramePr>
          <p:cNvPr id="8" name="Kaavio 7"/>
          <p:cNvGraphicFramePr/>
          <p:nvPr>
            <p:custDataLst>
              <p:tags r:id="rId1"/>
            </p:custDataLst>
            <p:extLst>
              <p:ext uri="{D42A27DB-BD31-4B8C-83A1-F6EECF244321}">
                <p14:modId xmlns:p14="http://schemas.microsoft.com/office/powerpoint/2010/main" val="2289304840"/>
              </p:ext>
            </p:extLst>
          </p:nvPr>
        </p:nvGraphicFramePr>
        <p:xfrm>
          <a:off x="612528" y="1547814"/>
          <a:ext cx="7920285" cy="4978400"/>
        </p:xfrm>
        <a:graphic>
          <a:graphicData uri="http://schemas.openxmlformats.org/drawingml/2006/chart">
            <c:chart xmlns:c="http://schemas.openxmlformats.org/drawingml/2006/chart" xmlns:r="http://schemas.openxmlformats.org/officeDocument/2006/relationships" r:id="rId5"/>
          </a:graphicData>
        </a:graphic>
      </p:graphicFrame>
      <p:sp>
        <p:nvSpPr>
          <p:cNvPr id="7" name="Title 1"/>
          <p:cNvSpPr txBox="1">
            <a:spLocks/>
          </p:cNvSpPr>
          <p:nvPr>
            <p:custDataLst>
              <p:tags r:id="rId2"/>
            </p:custDataLst>
          </p:nvPr>
        </p:nvSpPr>
        <p:spPr>
          <a:xfrm>
            <a:off x="612528" y="659701"/>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noProof="1" smtClean="0">
                <a:solidFill>
                  <a:srgbClr val="444444"/>
                </a:solidFill>
                <a:latin typeface="Calibri" panose="020F0502020204030204" pitchFamily="34" charset="0"/>
              </a:rPr>
              <a:t>Mitkä seuraavista palveluista olisivat yrityksellenne hyödyllisiä mobiililaitteilla käytettynä?</a:t>
            </a:r>
            <a:endParaRPr lang="fi-FI" sz="2000" noProof="1">
              <a:solidFill>
                <a:srgbClr val="444444"/>
              </a:solidFill>
              <a:latin typeface="Calibri" panose="020F0502020204030204" pitchFamily="34" charset="0"/>
            </a:endParaRPr>
          </a:p>
        </p:txBody>
      </p:sp>
      <p:sp>
        <p:nvSpPr>
          <p:cNvPr id="10" name="Title 1"/>
          <p:cNvSpPr txBox="1">
            <a:spLocks/>
          </p:cNvSpPr>
          <p:nvPr/>
        </p:nvSpPr>
        <p:spPr>
          <a:xfrm>
            <a:off x="611188" y="6273073"/>
            <a:ext cx="2532062"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444444"/>
                </a:solidFill>
                <a:latin typeface="Calibri" panose="020F0502020204030204" pitchFamily="34" charset="0"/>
              </a:rPr>
              <a:t>Vastaajat = 1009 </a:t>
            </a:r>
            <a:endParaRPr lang="it-IT" sz="1200" b="0" dirty="0">
              <a:solidFill>
                <a:srgbClr val="444444"/>
              </a:solidFill>
              <a:latin typeface="Calibri" panose="020F0502020204030204" pitchFamily="34" charset="0"/>
            </a:endParaRPr>
          </a:p>
        </p:txBody>
      </p:sp>
    </p:spTree>
    <p:extLst>
      <p:ext uri="{BB962C8B-B14F-4D97-AF65-F5344CB8AC3E}">
        <p14:creationId xmlns:p14="http://schemas.microsoft.com/office/powerpoint/2010/main" val="19168024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14.1.2015</a:t>
            </a:r>
            <a:endParaRPr lang="fi-FI" dirty="0"/>
          </a:p>
        </p:txBody>
      </p:sp>
      <p:sp>
        <p:nvSpPr>
          <p:cNvPr id="4" name="Alatunnisteen paikkamerkki 3"/>
          <p:cNvSpPr>
            <a:spLocks noGrp="1"/>
          </p:cNvSpPr>
          <p:nvPr>
            <p:ph type="ftr" sz="quarter" idx="11"/>
          </p:nvPr>
        </p:nvSpPr>
        <p:spPr/>
        <p:txBody>
          <a:bodyPr/>
          <a:lstStyle/>
          <a:p>
            <a:r>
              <a:rPr lang="fi-FI" dirty="0" smtClean="0"/>
              <a:t>13127, Soneran Yrittäjäkysely</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17</a:t>
            </a:fld>
            <a:endParaRPr lang="fi-FI" dirty="0"/>
          </a:p>
        </p:txBody>
      </p:sp>
      <p:graphicFrame>
        <p:nvGraphicFramePr>
          <p:cNvPr id="6" name="Kaavio 5"/>
          <p:cNvGraphicFramePr/>
          <p:nvPr>
            <p:custDataLst>
              <p:tags r:id="rId1"/>
            </p:custDataLst>
            <p:extLst>
              <p:ext uri="{D42A27DB-BD31-4B8C-83A1-F6EECF244321}">
                <p14:modId xmlns:p14="http://schemas.microsoft.com/office/powerpoint/2010/main" val="870571801"/>
              </p:ext>
            </p:extLst>
          </p:nvPr>
        </p:nvGraphicFramePr>
        <p:xfrm>
          <a:off x="611188" y="1519237"/>
          <a:ext cx="7921625" cy="5006975"/>
        </p:xfrm>
        <a:graphic>
          <a:graphicData uri="http://schemas.openxmlformats.org/drawingml/2006/chart">
            <c:chart xmlns:c="http://schemas.openxmlformats.org/drawingml/2006/chart" xmlns:r="http://schemas.openxmlformats.org/officeDocument/2006/relationships" r:id="rId5"/>
          </a:graphicData>
        </a:graphic>
      </p:graphicFrame>
      <p:sp>
        <p:nvSpPr>
          <p:cNvPr id="14" name="Title 1"/>
          <p:cNvSpPr txBox="1">
            <a:spLocks/>
          </p:cNvSpPr>
          <p:nvPr>
            <p:custDataLst>
              <p:tags r:id="rId2"/>
            </p:custDataLst>
          </p:nvPr>
        </p:nvSpPr>
        <p:spPr>
          <a:xfrm>
            <a:off x="612528" y="659701"/>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noProof="1">
                <a:solidFill>
                  <a:srgbClr val="444444"/>
                </a:solidFill>
                <a:latin typeface="Calibri" panose="020F0502020204030204" pitchFamily="34" charset="0"/>
              </a:rPr>
              <a:t>Mitkä seuraavista palveluista olisivat yrityksellenne hyödyllisiä mobiililaitteilla käytettynä?</a:t>
            </a:r>
          </a:p>
          <a:p>
            <a:r>
              <a:rPr lang="fi-FI" sz="1400" dirty="0" smtClean="0">
                <a:solidFill>
                  <a:srgbClr val="444444"/>
                </a:solidFill>
                <a:latin typeface="Calibri" panose="020F0502020204030204" pitchFamily="34" charset="0"/>
              </a:rPr>
              <a:t>Ikäryhmä</a:t>
            </a:r>
            <a:endParaRPr lang="fi-FI" sz="1400" dirty="0">
              <a:solidFill>
                <a:srgbClr val="444444"/>
              </a:solidFill>
              <a:latin typeface="Calibri" panose="020F0502020204030204" pitchFamily="34" charset="0"/>
            </a:endParaRPr>
          </a:p>
        </p:txBody>
      </p:sp>
      <p:sp>
        <p:nvSpPr>
          <p:cNvPr id="8" name="Title 1"/>
          <p:cNvSpPr txBox="1">
            <a:spLocks/>
          </p:cNvSpPr>
          <p:nvPr/>
        </p:nvSpPr>
        <p:spPr>
          <a:xfrm>
            <a:off x="611188" y="6273073"/>
            <a:ext cx="2532062"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444444"/>
                </a:solidFill>
                <a:latin typeface="Calibri" panose="020F0502020204030204" pitchFamily="34" charset="0"/>
              </a:rPr>
              <a:t>Vastaajat = 1009 </a:t>
            </a:r>
            <a:endParaRPr lang="it-IT" sz="1200" b="0" dirty="0">
              <a:solidFill>
                <a:srgbClr val="444444"/>
              </a:solidFill>
              <a:latin typeface="Calibri" panose="020F0502020204030204" pitchFamily="34" charset="0"/>
            </a:endParaRPr>
          </a:p>
        </p:txBody>
      </p:sp>
    </p:spTree>
    <p:extLst>
      <p:ext uri="{BB962C8B-B14F-4D97-AF65-F5344CB8AC3E}">
        <p14:creationId xmlns:p14="http://schemas.microsoft.com/office/powerpoint/2010/main" val="18960090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14.1.2015</a:t>
            </a:r>
            <a:endParaRPr lang="fi-FI" dirty="0"/>
          </a:p>
        </p:txBody>
      </p:sp>
      <p:sp>
        <p:nvSpPr>
          <p:cNvPr id="4" name="Alatunnisteen paikkamerkki 3"/>
          <p:cNvSpPr>
            <a:spLocks noGrp="1"/>
          </p:cNvSpPr>
          <p:nvPr>
            <p:ph type="ftr" sz="quarter" idx="11"/>
          </p:nvPr>
        </p:nvSpPr>
        <p:spPr/>
        <p:txBody>
          <a:bodyPr/>
          <a:lstStyle/>
          <a:p>
            <a:r>
              <a:rPr lang="fi-FI" dirty="0" smtClean="0"/>
              <a:t>13127, Soneran Yrittäjäkysely</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18</a:t>
            </a:fld>
            <a:endParaRPr lang="fi-FI" dirty="0"/>
          </a:p>
        </p:txBody>
      </p:sp>
      <p:graphicFrame>
        <p:nvGraphicFramePr>
          <p:cNvPr id="6" name="Kaavio 5"/>
          <p:cNvGraphicFramePr/>
          <p:nvPr>
            <p:custDataLst>
              <p:tags r:id="rId1"/>
            </p:custDataLst>
            <p:extLst>
              <p:ext uri="{D42A27DB-BD31-4B8C-83A1-F6EECF244321}">
                <p14:modId xmlns:p14="http://schemas.microsoft.com/office/powerpoint/2010/main" val="1832765967"/>
              </p:ext>
            </p:extLst>
          </p:nvPr>
        </p:nvGraphicFramePr>
        <p:xfrm>
          <a:off x="611188" y="1519237"/>
          <a:ext cx="7921625" cy="5006975"/>
        </p:xfrm>
        <a:graphic>
          <a:graphicData uri="http://schemas.openxmlformats.org/drawingml/2006/chart">
            <c:chart xmlns:c="http://schemas.openxmlformats.org/drawingml/2006/chart" xmlns:r="http://schemas.openxmlformats.org/officeDocument/2006/relationships" r:id="rId5"/>
          </a:graphicData>
        </a:graphic>
      </p:graphicFrame>
      <p:sp>
        <p:nvSpPr>
          <p:cNvPr id="14" name="Title 1"/>
          <p:cNvSpPr txBox="1">
            <a:spLocks/>
          </p:cNvSpPr>
          <p:nvPr>
            <p:custDataLst>
              <p:tags r:id="rId2"/>
            </p:custDataLst>
          </p:nvPr>
        </p:nvSpPr>
        <p:spPr>
          <a:xfrm>
            <a:off x="612528" y="659701"/>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noProof="1">
                <a:solidFill>
                  <a:srgbClr val="444444"/>
                </a:solidFill>
                <a:latin typeface="Calibri" panose="020F0502020204030204" pitchFamily="34" charset="0"/>
              </a:rPr>
              <a:t>Mitkä seuraavista palveluista olisivat yrityksellenne hyödyllisiä mobiililaitteilla käytettynä?</a:t>
            </a:r>
          </a:p>
          <a:p>
            <a:r>
              <a:rPr lang="fi-FI" sz="1400" dirty="0" smtClean="0">
                <a:solidFill>
                  <a:srgbClr val="444444"/>
                </a:solidFill>
                <a:latin typeface="Calibri" panose="020F0502020204030204" pitchFamily="34" charset="0"/>
              </a:rPr>
              <a:t>Yrityksen koko</a:t>
            </a:r>
            <a:endParaRPr lang="fi-FI" sz="1400" dirty="0">
              <a:solidFill>
                <a:srgbClr val="444444"/>
              </a:solidFill>
              <a:latin typeface="Calibri" panose="020F0502020204030204" pitchFamily="34" charset="0"/>
            </a:endParaRPr>
          </a:p>
        </p:txBody>
      </p:sp>
      <p:sp>
        <p:nvSpPr>
          <p:cNvPr id="8" name="Title 1"/>
          <p:cNvSpPr txBox="1">
            <a:spLocks/>
          </p:cNvSpPr>
          <p:nvPr/>
        </p:nvSpPr>
        <p:spPr>
          <a:xfrm>
            <a:off x="611188" y="6273073"/>
            <a:ext cx="2532062"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444444"/>
                </a:solidFill>
                <a:latin typeface="Calibri" panose="020F0502020204030204" pitchFamily="34" charset="0"/>
              </a:rPr>
              <a:t>Vastaajat = 1009 </a:t>
            </a:r>
            <a:endParaRPr lang="it-IT" sz="1200" b="0" dirty="0">
              <a:solidFill>
                <a:srgbClr val="444444"/>
              </a:solidFill>
              <a:latin typeface="Calibri" panose="020F0502020204030204" pitchFamily="34" charset="0"/>
            </a:endParaRPr>
          </a:p>
        </p:txBody>
      </p:sp>
    </p:spTree>
    <p:extLst>
      <p:ext uri="{BB962C8B-B14F-4D97-AF65-F5344CB8AC3E}">
        <p14:creationId xmlns:p14="http://schemas.microsoft.com/office/powerpoint/2010/main" val="8960344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14.1.2015</a:t>
            </a:r>
            <a:endParaRPr lang="fi-FI" dirty="0"/>
          </a:p>
        </p:txBody>
      </p:sp>
      <p:sp>
        <p:nvSpPr>
          <p:cNvPr id="4" name="Alatunnisteen paikkamerkki 3"/>
          <p:cNvSpPr>
            <a:spLocks noGrp="1"/>
          </p:cNvSpPr>
          <p:nvPr>
            <p:ph type="ftr" sz="quarter" idx="11"/>
          </p:nvPr>
        </p:nvSpPr>
        <p:spPr/>
        <p:txBody>
          <a:bodyPr/>
          <a:lstStyle/>
          <a:p>
            <a:r>
              <a:rPr lang="fi-FI" dirty="0" smtClean="0"/>
              <a:t>13127, Soneran Yrittäjäkysely</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19</a:t>
            </a:fld>
            <a:endParaRPr lang="fi-FI" dirty="0"/>
          </a:p>
        </p:txBody>
      </p:sp>
      <p:graphicFrame>
        <p:nvGraphicFramePr>
          <p:cNvPr id="6" name="Kaavio 5"/>
          <p:cNvGraphicFramePr/>
          <p:nvPr>
            <p:custDataLst>
              <p:tags r:id="rId1"/>
            </p:custDataLst>
            <p:extLst>
              <p:ext uri="{D42A27DB-BD31-4B8C-83A1-F6EECF244321}">
                <p14:modId xmlns:p14="http://schemas.microsoft.com/office/powerpoint/2010/main" val="975502262"/>
              </p:ext>
            </p:extLst>
          </p:nvPr>
        </p:nvGraphicFramePr>
        <p:xfrm>
          <a:off x="611188" y="1519237"/>
          <a:ext cx="7921625" cy="5006975"/>
        </p:xfrm>
        <a:graphic>
          <a:graphicData uri="http://schemas.openxmlformats.org/drawingml/2006/chart">
            <c:chart xmlns:c="http://schemas.openxmlformats.org/drawingml/2006/chart" xmlns:r="http://schemas.openxmlformats.org/officeDocument/2006/relationships" r:id="rId5"/>
          </a:graphicData>
        </a:graphic>
      </p:graphicFrame>
      <p:sp>
        <p:nvSpPr>
          <p:cNvPr id="14" name="Title 1"/>
          <p:cNvSpPr txBox="1">
            <a:spLocks/>
          </p:cNvSpPr>
          <p:nvPr>
            <p:custDataLst>
              <p:tags r:id="rId2"/>
            </p:custDataLst>
          </p:nvPr>
        </p:nvSpPr>
        <p:spPr>
          <a:xfrm>
            <a:off x="612528" y="659701"/>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noProof="1">
                <a:solidFill>
                  <a:srgbClr val="444444"/>
                </a:solidFill>
                <a:latin typeface="Calibri" panose="020F0502020204030204" pitchFamily="34" charset="0"/>
              </a:rPr>
              <a:t>Mitkä seuraavista palveluista olisivat yrityksellenne hyödyllisiä mobiililaitteilla käytettynä?</a:t>
            </a:r>
          </a:p>
          <a:p>
            <a:r>
              <a:rPr lang="fi-FI" sz="1400" dirty="0" smtClean="0">
                <a:solidFill>
                  <a:srgbClr val="444444"/>
                </a:solidFill>
                <a:latin typeface="Calibri" panose="020F0502020204030204" pitchFamily="34" charset="0"/>
              </a:rPr>
              <a:t>Toimiala</a:t>
            </a:r>
            <a:endParaRPr lang="fi-FI" sz="1400" dirty="0">
              <a:solidFill>
                <a:srgbClr val="444444"/>
              </a:solidFill>
              <a:latin typeface="Calibri" panose="020F0502020204030204" pitchFamily="34" charset="0"/>
            </a:endParaRPr>
          </a:p>
        </p:txBody>
      </p:sp>
      <p:sp>
        <p:nvSpPr>
          <p:cNvPr id="8" name="Title 1"/>
          <p:cNvSpPr txBox="1">
            <a:spLocks/>
          </p:cNvSpPr>
          <p:nvPr/>
        </p:nvSpPr>
        <p:spPr>
          <a:xfrm>
            <a:off x="611188" y="6273073"/>
            <a:ext cx="2532062"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444444"/>
                </a:solidFill>
                <a:latin typeface="Calibri" panose="020F0502020204030204" pitchFamily="34" charset="0"/>
              </a:rPr>
              <a:t>Vastaajat = 1009 </a:t>
            </a:r>
            <a:endParaRPr lang="it-IT" sz="1200" b="0" dirty="0">
              <a:solidFill>
                <a:srgbClr val="444444"/>
              </a:solidFill>
              <a:latin typeface="Calibri" panose="020F0502020204030204" pitchFamily="34" charset="0"/>
            </a:endParaRPr>
          </a:p>
        </p:txBody>
      </p:sp>
    </p:spTree>
    <p:extLst>
      <p:ext uri="{BB962C8B-B14F-4D97-AF65-F5344CB8AC3E}">
        <p14:creationId xmlns:p14="http://schemas.microsoft.com/office/powerpoint/2010/main" val="25157943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SISÄLLYS</a:t>
            </a:r>
            <a:endParaRPr lang="fi-FI" dirty="0"/>
          </a:p>
        </p:txBody>
      </p:sp>
      <p:sp>
        <p:nvSpPr>
          <p:cNvPr id="3" name="Päivämäärän paikkamerkki 2"/>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2</a:t>
            </a:fld>
            <a:endParaRPr lang="fi-FI" dirty="0">
              <a:solidFill>
                <a:prstClr val="black">
                  <a:tint val="75000"/>
                </a:prstClr>
              </a:solidFill>
            </a:endParaRPr>
          </a:p>
        </p:txBody>
      </p:sp>
      <p:sp>
        <p:nvSpPr>
          <p:cNvPr id="6" name="Tekstin paikkamerkki 5"/>
          <p:cNvSpPr>
            <a:spLocks noGrp="1"/>
          </p:cNvSpPr>
          <p:nvPr>
            <p:ph type="body" sz="quarter" idx="13"/>
          </p:nvPr>
        </p:nvSpPr>
        <p:spPr>
          <a:xfrm>
            <a:off x="1763713" y="2085765"/>
            <a:ext cx="5646314" cy="4331660"/>
          </a:xfrm>
        </p:spPr>
        <p:txBody>
          <a:bodyPr/>
          <a:lstStyle/>
          <a:p>
            <a:pPr marL="448650" indent="-342900">
              <a:buFont typeface="+mj-lt"/>
              <a:buAutoNum type="arabicPeriod"/>
            </a:pPr>
            <a:r>
              <a:rPr lang="fi-FI" dirty="0" smtClean="0"/>
              <a:t>Päähavainnot ja johtopäätökset			</a:t>
            </a:r>
          </a:p>
          <a:p>
            <a:pPr marL="448650" indent="-342900">
              <a:buFont typeface="+mj-lt"/>
              <a:buAutoNum type="arabicPeriod"/>
            </a:pPr>
            <a:r>
              <a:rPr lang="fi-FI" dirty="0" smtClean="0"/>
              <a:t>Tutkimusgrafiikka	</a:t>
            </a:r>
          </a:p>
          <a:p>
            <a:pPr marL="448650" indent="-342900">
              <a:buFont typeface="+mj-lt"/>
              <a:buAutoNum type="arabicPeriod"/>
            </a:pPr>
            <a:r>
              <a:rPr lang="fi-FI" dirty="0" smtClean="0"/>
              <a:t>Miten tutkimus tehtiin ja vastaajarakenne		</a:t>
            </a:r>
            <a:endParaRPr lang="fi-FI" dirty="0"/>
          </a:p>
          <a:p>
            <a:pPr marL="105750" indent="0">
              <a:buNone/>
            </a:pPr>
            <a:endParaRPr lang="fi-FI" dirty="0" smtClean="0"/>
          </a:p>
        </p:txBody>
      </p:sp>
    </p:spTree>
    <p:extLst>
      <p:ext uri="{BB962C8B-B14F-4D97-AF65-F5344CB8AC3E}">
        <p14:creationId xmlns:p14="http://schemas.microsoft.com/office/powerpoint/2010/main" val="7740262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14.1.2015</a:t>
            </a:r>
            <a:endParaRPr lang="fi-FI" dirty="0"/>
          </a:p>
        </p:txBody>
      </p:sp>
      <p:sp>
        <p:nvSpPr>
          <p:cNvPr id="4" name="Alatunnisteen paikkamerkki 3"/>
          <p:cNvSpPr>
            <a:spLocks noGrp="1"/>
          </p:cNvSpPr>
          <p:nvPr>
            <p:ph type="ftr" sz="quarter" idx="11"/>
          </p:nvPr>
        </p:nvSpPr>
        <p:spPr/>
        <p:txBody>
          <a:bodyPr/>
          <a:lstStyle/>
          <a:p>
            <a:r>
              <a:rPr lang="fi-FI" dirty="0" smtClean="0"/>
              <a:t>13127, Soneran Yrittäjäkysely</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20</a:t>
            </a:fld>
            <a:endParaRPr lang="fi-FI" dirty="0"/>
          </a:p>
        </p:txBody>
      </p:sp>
      <p:graphicFrame>
        <p:nvGraphicFramePr>
          <p:cNvPr id="6" name="Kaavio 5"/>
          <p:cNvGraphicFramePr/>
          <p:nvPr>
            <p:custDataLst>
              <p:tags r:id="rId1"/>
            </p:custDataLst>
            <p:extLst>
              <p:ext uri="{D42A27DB-BD31-4B8C-83A1-F6EECF244321}">
                <p14:modId xmlns:p14="http://schemas.microsoft.com/office/powerpoint/2010/main" val="1124308273"/>
              </p:ext>
            </p:extLst>
          </p:nvPr>
        </p:nvGraphicFramePr>
        <p:xfrm>
          <a:off x="611188" y="1519237"/>
          <a:ext cx="7921625" cy="5006975"/>
        </p:xfrm>
        <a:graphic>
          <a:graphicData uri="http://schemas.openxmlformats.org/drawingml/2006/chart">
            <c:chart xmlns:c="http://schemas.openxmlformats.org/drawingml/2006/chart" xmlns:r="http://schemas.openxmlformats.org/officeDocument/2006/relationships" r:id="rId5"/>
          </a:graphicData>
        </a:graphic>
      </p:graphicFrame>
      <p:sp>
        <p:nvSpPr>
          <p:cNvPr id="8" name="Title 1"/>
          <p:cNvSpPr txBox="1">
            <a:spLocks/>
          </p:cNvSpPr>
          <p:nvPr>
            <p:custDataLst>
              <p:tags r:id="rId2"/>
            </p:custDataLst>
          </p:nvPr>
        </p:nvSpPr>
        <p:spPr>
          <a:xfrm>
            <a:off x="612528" y="650176"/>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noProof="1" smtClean="0">
                <a:solidFill>
                  <a:srgbClr val="444444"/>
                </a:solidFill>
                <a:latin typeface="Calibri" panose="020F0502020204030204" pitchFamily="34" charset="0"/>
              </a:rPr>
              <a:t>Seuraavassa on lista väittämiä siitä, miten mobiililaitteiden käyttö vaikuttaa työn tekemiseen yrityksissä. Missä määrin koette näiden pitävän paikkaansa oman yrityksenne kohdalla?</a:t>
            </a:r>
            <a:endParaRPr lang="fi-FI" sz="2000" noProof="1">
              <a:solidFill>
                <a:srgbClr val="444444"/>
              </a:solidFill>
              <a:latin typeface="Calibri" panose="020F0502020204030204" pitchFamily="34" charset="0"/>
            </a:endParaRPr>
          </a:p>
        </p:txBody>
      </p:sp>
      <p:sp>
        <p:nvSpPr>
          <p:cNvPr id="14" name="Title 1"/>
          <p:cNvSpPr txBox="1">
            <a:spLocks/>
          </p:cNvSpPr>
          <p:nvPr/>
        </p:nvSpPr>
        <p:spPr>
          <a:xfrm>
            <a:off x="611188" y="6273073"/>
            <a:ext cx="2532062"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444444"/>
                </a:solidFill>
                <a:latin typeface="Calibri" panose="020F0502020204030204" pitchFamily="34" charset="0"/>
              </a:rPr>
              <a:t>Vastaajat = 1009 </a:t>
            </a:r>
            <a:endParaRPr lang="it-IT" sz="1200" b="0" dirty="0">
              <a:solidFill>
                <a:srgbClr val="444444"/>
              </a:solidFill>
              <a:latin typeface="Calibri" panose="020F0502020204030204" pitchFamily="34" charset="0"/>
            </a:endParaRPr>
          </a:p>
        </p:txBody>
      </p:sp>
    </p:spTree>
    <p:extLst>
      <p:ext uri="{BB962C8B-B14F-4D97-AF65-F5344CB8AC3E}">
        <p14:creationId xmlns:p14="http://schemas.microsoft.com/office/powerpoint/2010/main" val="35105834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14.1.2015</a:t>
            </a:r>
            <a:endParaRPr lang="fi-FI" dirty="0"/>
          </a:p>
        </p:txBody>
      </p:sp>
      <p:sp>
        <p:nvSpPr>
          <p:cNvPr id="4" name="Alatunnisteen paikkamerkki 3"/>
          <p:cNvSpPr>
            <a:spLocks noGrp="1"/>
          </p:cNvSpPr>
          <p:nvPr>
            <p:ph type="ftr" sz="quarter" idx="11"/>
          </p:nvPr>
        </p:nvSpPr>
        <p:spPr/>
        <p:txBody>
          <a:bodyPr/>
          <a:lstStyle/>
          <a:p>
            <a:r>
              <a:rPr lang="fi-FI" dirty="0" smtClean="0"/>
              <a:t>13127, Soneran Yrittäjäkysely</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21</a:t>
            </a:fld>
            <a:endParaRPr lang="fi-FI" dirty="0"/>
          </a:p>
        </p:txBody>
      </p:sp>
      <p:graphicFrame>
        <p:nvGraphicFramePr>
          <p:cNvPr id="6" name="Kaavio 5"/>
          <p:cNvGraphicFramePr/>
          <p:nvPr>
            <p:custDataLst>
              <p:tags r:id="rId1"/>
            </p:custDataLst>
            <p:extLst>
              <p:ext uri="{D42A27DB-BD31-4B8C-83A1-F6EECF244321}">
                <p14:modId xmlns:p14="http://schemas.microsoft.com/office/powerpoint/2010/main" val="4187694531"/>
              </p:ext>
            </p:extLst>
          </p:nvPr>
        </p:nvGraphicFramePr>
        <p:xfrm>
          <a:off x="611188" y="1519237"/>
          <a:ext cx="7921625" cy="5006975"/>
        </p:xfrm>
        <a:graphic>
          <a:graphicData uri="http://schemas.openxmlformats.org/drawingml/2006/chart">
            <c:chart xmlns:c="http://schemas.openxmlformats.org/drawingml/2006/chart" xmlns:r="http://schemas.openxmlformats.org/officeDocument/2006/relationships" r:id="rId5"/>
          </a:graphicData>
        </a:graphic>
      </p:graphicFrame>
      <p:sp>
        <p:nvSpPr>
          <p:cNvPr id="8" name="Title 1"/>
          <p:cNvSpPr txBox="1">
            <a:spLocks/>
          </p:cNvSpPr>
          <p:nvPr>
            <p:custDataLst>
              <p:tags r:id="rId2"/>
            </p:custDataLst>
          </p:nvPr>
        </p:nvSpPr>
        <p:spPr>
          <a:xfrm>
            <a:off x="612528" y="650176"/>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noProof="1">
                <a:solidFill>
                  <a:srgbClr val="444444"/>
                </a:solidFill>
                <a:latin typeface="Calibri" panose="020F0502020204030204" pitchFamily="34" charset="0"/>
              </a:rPr>
              <a:t>Miten paljon uskotte tietoliikenneratkaisujen parantavan liiketoimintanne menestysmahdollisuuksia? (työn tekeminen tehostuu, teemme parempaa tulosta, pystymme luomaan kokonaan uusia liiketoimintamalleja)</a:t>
            </a:r>
            <a:endParaRPr lang="fi-FI" sz="2000" noProof="1" smtClean="0">
              <a:solidFill>
                <a:srgbClr val="444444"/>
              </a:solidFill>
              <a:latin typeface="Calibri" panose="020F0502020204030204" pitchFamily="34" charset="0"/>
            </a:endParaRPr>
          </a:p>
        </p:txBody>
      </p:sp>
      <p:sp>
        <p:nvSpPr>
          <p:cNvPr id="9" name="Title 1"/>
          <p:cNvSpPr txBox="1">
            <a:spLocks/>
          </p:cNvSpPr>
          <p:nvPr/>
        </p:nvSpPr>
        <p:spPr>
          <a:xfrm>
            <a:off x="611188" y="6273073"/>
            <a:ext cx="2532062"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444444"/>
                </a:solidFill>
                <a:latin typeface="Calibri" panose="020F0502020204030204" pitchFamily="34" charset="0"/>
              </a:rPr>
              <a:t>Vastaajat = 1009 </a:t>
            </a:r>
            <a:endParaRPr lang="it-IT" sz="1200" b="0" dirty="0">
              <a:solidFill>
                <a:srgbClr val="444444"/>
              </a:solidFill>
              <a:latin typeface="Calibri" panose="020F0502020204030204" pitchFamily="34" charset="0"/>
            </a:endParaRPr>
          </a:p>
        </p:txBody>
      </p:sp>
    </p:spTree>
    <p:extLst>
      <p:ext uri="{BB962C8B-B14F-4D97-AF65-F5344CB8AC3E}">
        <p14:creationId xmlns:p14="http://schemas.microsoft.com/office/powerpoint/2010/main" val="11326596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14.1.2015</a:t>
            </a:r>
            <a:endParaRPr lang="fi-FI" dirty="0"/>
          </a:p>
        </p:txBody>
      </p:sp>
      <p:sp>
        <p:nvSpPr>
          <p:cNvPr id="4" name="Alatunnisteen paikkamerkki 3"/>
          <p:cNvSpPr>
            <a:spLocks noGrp="1"/>
          </p:cNvSpPr>
          <p:nvPr>
            <p:ph type="ftr" sz="quarter" idx="11"/>
          </p:nvPr>
        </p:nvSpPr>
        <p:spPr/>
        <p:txBody>
          <a:bodyPr/>
          <a:lstStyle/>
          <a:p>
            <a:r>
              <a:rPr lang="fi-FI" dirty="0" smtClean="0"/>
              <a:t>13127, Soneran Yrittäjäkysely</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22</a:t>
            </a:fld>
            <a:endParaRPr lang="fi-FI" dirty="0"/>
          </a:p>
        </p:txBody>
      </p:sp>
      <p:graphicFrame>
        <p:nvGraphicFramePr>
          <p:cNvPr id="6" name="Kaavio 5"/>
          <p:cNvGraphicFramePr/>
          <p:nvPr>
            <p:custDataLst>
              <p:tags r:id="rId1"/>
            </p:custDataLst>
            <p:extLst>
              <p:ext uri="{D42A27DB-BD31-4B8C-83A1-F6EECF244321}">
                <p14:modId xmlns:p14="http://schemas.microsoft.com/office/powerpoint/2010/main" val="1040618022"/>
              </p:ext>
            </p:extLst>
          </p:nvPr>
        </p:nvGraphicFramePr>
        <p:xfrm>
          <a:off x="611188" y="1519237"/>
          <a:ext cx="7921625" cy="5006975"/>
        </p:xfrm>
        <a:graphic>
          <a:graphicData uri="http://schemas.openxmlformats.org/drawingml/2006/chart">
            <c:chart xmlns:c="http://schemas.openxmlformats.org/drawingml/2006/chart" xmlns:r="http://schemas.openxmlformats.org/officeDocument/2006/relationships" r:id="rId5"/>
          </a:graphicData>
        </a:graphic>
      </p:graphicFrame>
      <p:sp>
        <p:nvSpPr>
          <p:cNvPr id="8" name="Title 1"/>
          <p:cNvSpPr txBox="1">
            <a:spLocks/>
          </p:cNvSpPr>
          <p:nvPr>
            <p:custDataLst>
              <p:tags r:id="rId2"/>
            </p:custDataLst>
          </p:nvPr>
        </p:nvSpPr>
        <p:spPr>
          <a:xfrm>
            <a:off x="612528" y="650176"/>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noProof="1">
                <a:solidFill>
                  <a:srgbClr val="444444"/>
                </a:solidFill>
                <a:latin typeface="Calibri" panose="020F0502020204030204" pitchFamily="34" charset="0"/>
              </a:rPr>
              <a:t>Kuinka monta tuntia viikossa teette itse keskimäärin töitä?</a:t>
            </a:r>
          </a:p>
        </p:txBody>
      </p:sp>
      <p:sp>
        <p:nvSpPr>
          <p:cNvPr id="9" name="Title 1"/>
          <p:cNvSpPr txBox="1">
            <a:spLocks/>
          </p:cNvSpPr>
          <p:nvPr/>
        </p:nvSpPr>
        <p:spPr>
          <a:xfrm>
            <a:off x="611188" y="6273073"/>
            <a:ext cx="2532062"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444444"/>
                </a:solidFill>
                <a:latin typeface="Calibri" panose="020F0502020204030204" pitchFamily="34" charset="0"/>
              </a:rPr>
              <a:t>Vastaajat = 1009 </a:t>
            </a:r>
            <a:endParaRPr lang="it-IT" sz="1200" b="0" dirty="0">
              <a:solidFill>
                <a:srgbClr val="444444"/>
              </a:solidFill>
              <a:latin typeface="Calibri" panose="020F0502020204030204" pitchFamily="34" charset="0"/>
            </a:endParaRPr>
          </a:p>
        </p:txBody>
      </p:sp>
    </p:spTree>
    <p:extLst>
      <p:ext uri="{BB962C8B-B14F-4D97-AF65-F5344CB8AC3E}">
        <p14:creationId xmlns:p14="http://schemas.microsoft.com/office/powerpoint/2010/main" val="12697757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14.1.2015</a:t>
            </a:r>
            <a:endParaRPr lang="fi-FI" dirty="0"/>
          </a:p>
        </p:txBody>
      </p:sp>
      <p:sp>
        <p:nvSpPr>
          <p:cNvPr id="4" name="Alatunnisteen paikkamerkki 3"/>
          <p:cNvSpPr>
            <a:spLocks noGrp="1"/>
          </p:cNvSpPr>
          <p:nvPr>
            <p:ph type="ftr" sz="quarter" idx="11"/>
          </p:nvPr>
        </p:nvSpPr>
        <p:spPr/>
        <p:txBody>
          <a:bodyPr/>
          <a:lstStyle/>
          <a:p>
            <a:r>
              <a:rPr lang="fi-FI" dirty="0" smtClean="0"/>
              <a:t>13127, Soneran Yrittäjäkysely</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23</a:t>
            </a:fld>
            <a:endParaRPr lang="fi-FI" dirty="0"/>
          </a:p>
        </p:txBody>
      </p:sp>
      <p:graphicFrame>
        <p:nvGraphicFramePr>
          <p:cNvPr id="8" name="Kaavio 7"/>
          <p:cNvGraphicFramePr/>
          <p:nvPr>
            <p:custDataLst>
              <p:tags r:id="rId1"/>
            </p:custDataLst>
            <p:extLst>
              <p:ext uri="{D42A27DB-BD31-4B8C-83A1-F6EECF244321}">
                <p14:modId xmlns:p14="http://schemas.microsoft.com/office/powerpoint/2010/main" val="3951510118"/>
              </p:ext>
            </p:extLst>
          </p:nvPr>
        </p:nvGraphicFramePr>
        <p:xfrm>
          <a:off x="612528" y="1547814"/>
          <a:ext cx="7920285" cy="4978400"/>
        </p:xfrm>
        <a:graphic>
          <a:graphicData uri="http://schemas.openxmlformats.org/drawingml/2006/chart">
            <c:chart xmlns:c="http://schemas.openxmlformats.org/drawingml/2006/chart" xmlns:r="http://schemas.openxmlformats.org/officeDocument/2006/relationships" r:id="rId5"/>
          </a:graphicData>
        </a:graphic>
      </p:graphicFrame>
      <p:sp>
        <p:nvSpPr>
          <p:cNvPr id="7" name="Title 1"/>
          <p:cNvSpPr txBox="1">
            <a:spLocks/>
          </p:cNvSpPr>
          <p:nvPr>
            <p:custDataLst>
              <p:tags r:id="rId2"/>
            </p:custDataLst>
          </p:nvPr>
        </p:nvSpPr>
        <p:spPr>
          <a:xfrm>
            <a:off x="612528" y="659701"/>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noProof="1">
                <a:solidFill>
                  <a:srgbClr val="444444"/>
                </a:solidFill>
                <a:latin typeface="Calibri" panose="020F0502020204030204" pitchFamily="34" charset="0"/>
              </a:rPr>
              <a:t>Missä seuraavista paikoista teillä itsellänne on tapana tehdä töitä?</a:t>
            </a:r>
          </a:p>
        </p:txBody>
      </p:sp>
      <p:sp>
        <p:nvSpPr>
          <p:cNvPr id="10" name="Title 1"/>
          <p:cNvSpPr txBox="1">
            <a:spLocks/>
          </p:cNvSpPr>
          <p:nvPr/>
        </p:nvSpPr>
        <p:spPr>
          <a:xfrm>
            <a:off x="611188" y="6273073"/>
            <a:ext cx="2532062"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444444"/>
                </a:solidFill>
                <a:latin typeface="Calibri" panose="020F0502020204030204" pitchFamily="34" charset="0"/>
              </a:rPr>
              <a:t>Vastaajat = 1009 </a:t>
            </a:r>
            <a:endParaRPr lang="it-IT" sz="1200" b="0" dirty="0">
              <a:solidFill>
                <a:srgbClr val="444444"/>
              </a:solidFill>
              <a:latin typeface="Calibri" panose="020F0502020204030204" pitchFamily="34" charset="0"/>
            </a:endParaRPr>
          </a:p>
        </p:txBody>
      </p:sp>
    </p:spTree>
    <p:extLst>
      <p:ext uri="{BB962C8B-B14F-4D97-AF65-F5344CB8AC3E}">
        <p14:creationId xmlns:p14="http://schemas.microsoft.com/office/powerpoint/2010/main" val="26494313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14.1.2015</a:t>
            </a:r>
            <a:endParaRPr lang="fi-FI" dirty="0"/>
          </a:p>
        </p:txBody>
      </p:sp>
      <p:sp>
        <p:nvSpPr>
          <p:cNvPr id="4" name="Alatunnisteen paikkamerkki 3"/>
          <p:cNvSpPr>
            <a:spLocks noGrp="1"/>
          </p:cNvSpPr>
          <p:nvPr>
            <p:ph type="ftr" sz="quarter" idx="11"/>
          </p:nvPr>
        </p:nvSpPr>
        <p:spPr/>
        <p:txBody>
          <a:bodyPr/>
          <a:lstStyle/>
          <a:p>
            <a:r>
              <a:rPr lang="fi-FI" dirty="0" smtClean="0"/>
              <a:t>13127, Soneran Yrittäjäkysely</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24</a:t>
            </a:fld>
            <a:endParaRPr lang="fi-FI" dirty="0"/>
          </a:p>
        </p:txBody>
      </p:sp>
      <p:graphicFrame>
        <p:nvGraphicFramePr>
          <p:cNvPr id="6" name="Kaavio 5"/>
          <p:cNvGraphicFramePr/>
          <p:nvPr>
            <p:custDataLst>
              <p:tags r:id="rId1"/>
            </p:custDataLst>
            <p:extLst>
              <p:ext uri="{D42A27DB-BD31-4B8C-83A1-F6EECF244321}">
                <p14:modId xmlns:p14="http://schemas.microsoft.com/office/powerpoint/2010/main" val="367077431"/>
              </p:ext>
            </p:extLst>
          </p:nvPr>
        </p:nvGraphicFramePr>
        <p:xfrm>
          <a:off x="611188" y="1519237"/>
          <a:ext cx="7921625" cy="5006975"/>
        </p:xfrm>
        <a:graphic>
          <a:graphicData uri="http://schemas.openxmlformats.org/drawingml/2006/chart">
            <c:chart xmlns:c="http://schemas.openxmlformats.org/drawingml/2006/chart" xmlns:r="http://schemas.openxmlformats.org/officeDocument/2006/relationships" r:id="rId5"/>
          </a:graphicData>
        </a:graphic>
      </p:graphicFrame>
      <p:sp>
        <p:nvSpPr>
          <p:cNvPr id="14" name="Title 1"/>
          <p:cNvSpPr txBox="1">
            <a:spLocks/>
          </p:cNvSpPr>
          <p:nvPr>
            <p:custDataLst>
              <p:tags r:id="rId2"/>
            </p:custDataLst>
          </p:nvPr>
        </p:nvSpPr>
        <p:spPr>
          <a:xfrm>
            <a:off x="612528" y="659701"/>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noProof="1">
                <a:solidFill>
                  <a:srgbClr val="444444"/>
                </a:solidFill>
                <a:latin typeface="Calibri" panose="020F0502020204030204" pitchFamily="34" charset="0"/>
              </a:rPr>
              <a:t>Missä seuraavista paikoista teillä itsellänne on tapana tehdä töitä?</a:t>
            </a:r>
          </a:p>
          <a:p>
            <a:r>
              <a:rPr lang="fi-FI" sz="1400" dirty="0" smtClean="0">
                <a:solidFill>
                  <a:srgbClr val="444444"/>
                </a:solidFill>
                <a:latin typeface="Calibri" panose="020F0502020204030204" pitchFamily="34" charset="0"/>
              </a:rPr>
              <a:t>Ikäryhmä</a:t>
            </a:r>
            <a:endParaRPr lang="fi-FI" sz="1400" dirty="0">
              <a:solidFill>
                <a:srgbClr val="444444"/>
              </a:solidFill>
              <a:latin typeface="Calibri" panose="020F0502020204030204" pitchFamily="34" charset="0"/>
            </a:endParaRPr>
          </a:p>
        </p:txBody>
      </p:sp>
      <p:sp>
        <p:nvSpPr>
          <p:cNvPr id="8" name="Title 1"/>
          <p:cNvSpPr txBox="1">
            <a:spLocks/>
          </p:cNvSpPr>
          <p:nvPr/>
        </p:nvSpPr>
        <p:spPr>
          <a:xfrm>
            <a:off x="611188" y="6273073"/>
            <a:ext cx="2532062"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444444"/>
                </a:solidFill>
                <a:latin typeface="Calibri" panose="020F0502020204030204" pitchFamily="34" charset="0"/>
              </a:rPr>
              <a:t>Vastaajat = 1009 </a:t>
            </a:r>
            <a:endParaRPr lang="it-IT" sz="1200" b="0" dirty="0">
              <a:solidFill>
                <a:srgbClr val="444444"/>
              </a:solidFill>
              <a:latin typeface="Calibri" panose="020F0502020204030204" pitchFamily="34" charset="0"/>
            </a:endParaRPr>
          </a:p>
        </p:txBody>
      </p:sp>
    </p:spTree>
    <p:extLst>
      <p:ext uri="{BB962C8B-B14F-4D97-AF65-F5344CB8AC3E}">
        <p14:creationId xmlns:p14="http://schemas.microsoft.com/office/powerpoint/2010/main" val="31127808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14.1.2015</a:t>
            </a:r>
            <a:endParaRPr lang="fi-FI" dirty="0"/>
          </a:p>
        </p:txBody>
      </p:sp>
      <p:sp>
        <p:nvSpPr>
          <p:cNvPr id="4" name="Alatunnisteen paikkamerkki 3"/>
          <p:cNvSpPr>
            <a:spLocks noGrp="1"/>
          </p:cNvSpPr>
          <p:nvPr>
            <p:ph type="ftr" sz="quarter" idx="11"/>
          </p:nvPr>
        </p:nvSpPr>
        <p:spPr/>
        <p:txBody>
          <a:bodyPr/>
          <a:lstStyle/>
          <a:p>
            <a:r>
              <a:rPr lang="fi-FI" dirty="0" smtClean="0"/>
              <a:t>13127, Soneran Yrittäjäkysely</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25</a:t>
            </a:fld>
            <a:endParaRPr lang="fi-FI" dirty="0"/>
          </a:p>
        </p:txBody>
      </p:sp>
      <p:graphicFrame>
        <p:nvGraphicFramePr>
          <p:cNvPr id="6" name="Kaavio 5"/>
          <p:cNvGraphicFramePr/>
          <p:nvPr>
            <p:custDataLst>
              <p:tags r:id="rId1"/>
            </p:custDataLst>
            <p:extLst>
              <p:ext uri="{D42A27DB-BD31-4B8C-83A1-F6EECF244321}">
                <p14:modId xmlns:p14="http://schemas.microsoft.com/office/powerpoint/2010/main" val="1862754619"/>
              </p:ext>
            </p:extLst>
          </p:nvPr>
        </p:nvGraphicFramePr>
        <p:xfrm>
          <a:off x="611188" y="1519237"/>
          <a:ext cx="7921625" cy="5006975"/>
        </p:xfrm>
        <a:graphic>
          <a:graphicData uri="http://schemas.openxmlformats.org/drawingml/2006/chart">
            <c:chart xmlns:c="http://schemas.openxmlformats.org/drawingml/2006/chart" xmlns:r="http://schemas.openxmlformats.org/officeDocument/2006/relationships" r:id="rId5"/>
          </a:graphicData>
        </a:graphic>
      </p:graphicFrame>
      <p:sp>
        <p:nvSpPr>
          <p:cNvPr id="14" name="Title 1"/>
          <p:cNvSpPr txBox="1">
            <a:spLocks/>
          </p:cNvSpPr>
          <p:nvPr>
            <p:custDataLst>
              <p:tags r:id="rId2"/>
            </p:custDataLst>
          </p:nvPr>
        </p:nvSpPr>
        <p:spPr>
          <a:xfrm>
            <a:off x="612528" y="659701"/>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noProof="1">
                <a:solidFill>
                  <a:srgbClr val="444444"/>
                </a:solidFill>
                <a:latin typeface="Calibri" panose="020F0502020204030204" pitchFamily="34" charset="0"/>
              </a:rPr>
              <a:t>Missä seuraavista paikoista teillä itsellänne on tapana tehdä töitä?</a:t>
            </a:r>
          </a:p>
          <a:p>
            <a:r>
              <a:rPr lang="fi-FI" sz="1400" dirty="0">
                <a:solidFill>
                  <a:srgbClr val="444444"/>
                </a:solidFill>
                <a:latin typeface="Calibri" panose="020F0502020204030204" pitchFamily="34" charset="0"/>
              </a:rPr>
              <a:t>Yrityksen liikevaihdon kehitysnäkymät seuraavien 12 kuukauden aikana</a:t>
            </a:r>
          </a:p>
        </p:txBody>
      </p:sp>
      <p:sp>
        <p:nvSpPr>
          <p:cNvPr id="8" name="Title 1"/>
          <p:cNvSpPr txBox="1">
            <a:spLocks/>
          </p:cNvSpPr>
          <p:nvPr/>
        </p:nvSpPr>
        <p:spPr>
          <a:xfrm>
            <a:off x="611188" y="6273073"/>
            <a:ext cx="2532062"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444444"/>
                </a:solidFill>
                <a:latin typeface="Calibri" panose="020F0502020204030204" pitchFamily="34" charset="0"/>
              </a:rPr>
              <a:t>Vastaajat = 1009 </a:t>
            </a:r>
            <a:endParaRPr lang="it-IT" sz="1200" b="0" dirty="0">
              <a:solidFill>
                <a:srgbClr val="444444"/>
              </a:solidFill>
              <a:latin typeface="Calibri" panose="020F0502020204030204" pitchFamily="34" charset="0"/>
            </a:endParaRPr>
          </a:p>
        </p:txBody>
      </p:sp>
    </p:spTree>
    <p:extLst>
      <p:ext uri="{BB962C8B-B14F-4D97-AF65-F5344CB8AC3E}">
        <p14:creationId xmlns:p14="http://schemas.microsoft.com/office/powerpoint/2010/main" val="8854815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14.1.2015</a:t>
            </a:r>
            <a:endParaRPr lang="fi-FI" dirty="0"/>
          </a:p>
        </p:txBody>
      </p:sp>
      <p:sp>
        <p:nvSpPr>
          <p:cNvPr id="4" name="Alatunnisteen paikkamerkki 3"/>
          <p:cNvSpPr>
            <a:spLocks noGrp="1"/>
          </p:cNvSpPr>
          <p:nvPr>
            <p:ph type="ftr" sz="quarter" idx="11"/>
          </p:nvPr>
        </p:nvSpPr>
        <p:spPr/>
        <p:txBody>
          <a:bodyPr/>
          <a:lstStyle/>
          <a:p>
            <a:r>
              <a:rPr lang="fi-FI" dirty="0" smtClean="0"/>
              <a:t>13127, Soneran Yrittäjäkysely</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26</a:t>
            </a:fld>
            <a:endParaRPr lang="fi-FI" dirty="0"/>
          </a:p>
        </p:txBody>
      </p:sp>
      <p:graphicFrame>
        <p:nvGraphicFramePr>
          <p:cNvPr id="6" name="Kaavio 5"/>
          <p:cNvGraphicFramePr/>
          <p:nvPr>
            <p:custDataLst>
              <p:tags r:id="rId1"/>
            </p:custDataLst>
            <p:extLst>
              <p:ext uri="{D42A27DB-BD31-4B8C-83A1-F6EECF244321}">
                <p14:modId xmlns:p14="http://schemas.microsoft.com/office/powerpoint/2010/main" val="1043072012"/>
              </p:ext>
            </p:extLst>
          </p:nvPr>
        </p:nvGraphicFramePr>
        <p:xfrm>
          <a:off x="611188" y="1519237"/>
          <a:ext cx="7921625" cy="5006975"/>
        </p:xfrm>
        <a:graphic>
          <a:graphicData uri="http://schemas.openxmlformats.org/drawingml/2006/chart">
            <c:chart xmlns:c="http://schemas.openxmlformats.org/drawingml/2006/chart" xmlns:r="http://schemas.openxmlformats.org/officeDocument/2006/relationships" r:id="rId5"/>
          </a:graphicData>
        </a:graphic>
      </p:graphicFrame>
      <p:sp>
        <p:nvSpPr>
          <p:cNvPr id="8" name="Title 1"/>
          <p:cNvSpPr txBox="1">
            <a:spLocks/>
          </p:cNvSpPr>
          <p:nvPr>
            <p:custDataLst>
              <p:tags r:id="rId2"/>
            </p:custDataLst>
          </p:nvPr>
        </p:nvSpPr>
        <p:spPr>
          <a:xfrm>
            <a:off x="612528" y="650176"/>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noProof="1">
                <a:solidFill>
                  <a:srgbClr val="444444"/>
                </a:solidFill>
                <a:latin typeface="Calibri" panose="020F0502020204030204" pitchFamily="34" charset="0"/>
              </a:rPr>
              <a:t>Mitä seuraavista työtehtävistä hoidatte itse mobiililaitteiden avulla ja kuinka usein?</a:t>
            </a:r>
          </a:p>
        </p:txBody>
      </p:sp>
      <p:sp>
        <p:nvSpPr>
          <p:cNvPr id="9" name="Title 1"/>
          <p:cNvSpPr txBox="1">
            <a:spLocks/>
          </p:cNvSpPr>
          <p:nvPr/>
        </p:nvSpPr>
        <p:spPr>
          <a:xfrm>
            <a:off x="611188" y="6273073"/>
            <a:ext cx="2532062"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444444"/>
                </a:solidFill>
                <a:latin typeface="Calibri" panose="020F0502020204030204" pitchFamily="34" charset="0"/>
              </a:rPr>
              <a:t>Vastaajat = 1009 </a:t>
            </a:r>
            <a:endParaRPr lang="it-IT" sz="1200" b="0" dirty="0">
              <a:solidFill>
                <a:srgbClr val="444444"/>
              </a:solidFill>
              <a:latin typeface="Calibri" panose="020F0502020204030204" pitchFamily="34" charset="0"/>
            </a:endParaRPr>
          </a:p>
        </p:txBody>
      </p:sp>
    </p:spTree>
    <p:extLst>
      <p:ext uri="{BB962C8B-B14F-4D97-AF65-F5344CB8AC3E}">
        <p14:creationId xmlns:p14="http://schemas.microsoft.com/office/powerpoint/2010/main" val="27842937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14.1.2015</a:t>
            </a:r>
            <a:endParaRPr lang="fi-FI" dirty="0"/>
          </a:p>
        </p:txBody>
      </p:sp>
      <p:sp>
        <p:nvSpPr>
          <p:cNvPr id="4" name="Alatunnisteen paikkamerkki 3"/>
          <p:cNvSpPr>
            <a:spLocks noGrp="1"/>
          </p:cNvSpPr>
          <p:nvPr>
            <p:ph type="ftr" sz="quarter" idx="11"/>
          </p:nvPr>
        </p:nvSpPr>
        <p:spPr/>
        <p:txBody>
          <a:bodyPr/>
          <a:lstStyle/>
          <a:p>
            <a:r>
              <a:rPr lang="fi-FI" dirty="0" smtClean="0"/>
              <a:t>13127, Soneran Yrittäjäkysely</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27</a:t>
            </a:fld>
            <a:endParaRPr lang="fi-FI" dirty="0"/>
          </a:p>
        </p:txBody>
      </p:sp>
      <p:graphicFrame>
        <p:nvGraphicFramePr>
          <p:cNvPr id="6" name="Kaavio 5"/>
          <p:cNvGraphicFramePr/>
          <p:nvPr>
            <p:custDataLst>
              <p:tags r:id="rId1"/>
            </p:custDataLst>
            <p:extLst>
              <p:ext uri="{D42A27DB-BD31-4B8C-83A1-F6EECF244321}">
                <p14:modId xmlns:p14="http://schemas.microsoft.com/office/powerpoint/2010/main" val="3593191363"/>
              </p:ext>
            </p:extLst>
          </p:nvPr>
        </p:nvGraphicFramePr>
        <p:xfrm>
          <a:off x="611188" y="1519237"/>
          <a:ext cx="7921625" cy="5006975"/>
        </p:xfrm>
        <a:graphic>
          <a:graphicData uri="http://schemas.openxmlformats.org/drawingml/2006/chart">
            <c:chart xmlns:c="http://schemas.openxmlformats.org/drawingml/2006/chart" xmlns:r="http://schemas.openxmlformats.org/officeDocument/2006/relationships" r:id="rId5"/>
          </a:graphicData>
        </a:graphic>
      </p:graphicFrame>
      <p:sp>
        <p:nvSpPr>
          <p:cNvPr id="8" name="Title 1"/>
          <p:cNvSpPr txBox="1">
            <a:spLocks/>
          </p:cNvSpPr>
          <p:nvPr>
            <p:custDataLst>
              <p:tags r:id="rId2"/>
            </p:custDataLst>
          </p:nvPr>
        </p:nvSpPr>
        <p:spPr>
          <a:xfrm>
            <a:off x="612528" y="650176"/>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noProof="1">
                <a:solidFill>
                  <a:srgbClr val="444444"/>
                </a:solidFill>
                <a:latin typeface="Calibri" panose="020F0502020204030204" pitchFamily="34" charset="0"/>
              </a:rPr>
              <a:t>Milloin / mihin vuorokauden aikaan teette itse normaalin työpäivän aikana (7,5 h) rästiin jääneet työt?</a:t>
            </a:r>
          </a:p>
        </p:txBody>
      </p:sp>
      <p:sp>
        <p:nvSpPr>
          <p:cNvPr id="9" name="Title 1"/>
          <p:cNvSpPr txBox="1">
            <a:spLocks/>
          </p:cNvSpPr>
          <p:nvPr/>
        </p:nvSpPr>
        <p:spPr>
          <a:xfrm>
            <a:off x="611188" y="6273073"/>
            <a:ext cx="2532062"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444444"/>
                </a:solidFill>
                <a:latin typeface="Calibri" panose="020F0502020204030204" pitchFamily="34" charset="0"/>
              </a:rPr>
              <a:t>Vastaajat = 1009 </a:t>
            </a:r>
            <a:endParaRPr lang="it-IT" sz="1200" b="0" dirty="0">
              <a:solidFill>
                <a:srgbClr val="444444"/>
              </a:solidFill>
              <a:latin typeface="Calibri" panose="020F0502020204030204" pitchFamily="34" charset="0"/>
            </a:endParaRPr>
          </a:p>
        </p:txBody>
      </p:sp>
    </p:spTree>
    <p:extLst>
      <p:ext uri="{BB962C8B-B14F-4D97-AF65-F5344CB8AC3E}">
        <p14:creationId xmlns:p14="http://schemas.microsoft.com/office/powerpoint/2010/main" val="326832236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14.1.2015</a:t>
            </a:r>
            <a:endParaRPr lang="fi-FI" dirty="0"/>
          </a:p>
        </p:txBody>
      </p:sp>
      <p:sp>
        <p:nvSpPr>
          <p:cNvPr id="4" name="Alatunnisteen paikkamerkki 3"/>
          <p:cNvSpPr>
            <a:spLocks noGrp="1"/>
          </p:cNvSpPr>
          <p:nvPr>
            <p:ph type="ftr" sz="quarter" idx="11"/>
          </p:nvPr>
        </p:nvSpPr>
        <p:spPr/>
        <p:txBody>
          <a:bodyPr/>
          <a:lstStyle/>
          <a:p>
            <a:r>
              <a:rPr lang="fi-FI" dirty="0" smtClean="0"/>
              <a:t>13127, Soneran Yrittäjäkysely</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28</a:t>
            </a:fld>
            <a:endParaRPr lang="fi-FI" dirty="0"/>
          </a:p>
        </p:txBody>
      </p:sp>
      <p:graphicFrame>
        <p:nvGraphicFramePr>
          <p:cNvPr id="6" name="Kaavio 5"/>
          <p:cNvGraphicFramePr/>
          <p:nvPr>
            <p:custDataLst>
              <p:tags r:id="rId1"/>
            </p:custDataLst>
            <p:extLst>
              <p:ext uri="{D42A27DB-BD31-4B8C-83A1-F6EECF244321}">
                <p14:modId xmlns:p14="http://schemas.microsoft.com/office/powerpoint/2010/main" val="3003377364"/>
              </p:ext>
            </p:extLst>
          </p:nvPr>
        </p:nvGraphicFramePr>
        <p:xfrm>
          <a:off x="611188" y="1519237"/>
          <a:ext cx="7921625" cy="5006975"/>
        </p:xfrm>
        <a:graphic>
          <a:graphicData uri="http://schemas.openxmlformats.org/drawingml/2006/chart">
            <c:chart xmlns:c="http://schemas.openxmlformats.org/drawingml/2006/chart" xmlns:r="http://schemas.openxmlformats.org/officeDocument/2006/relationships" r:id="rId5"/>
          </a:graphicData>
        </a:graphic>
      </p:graphicFrame>
      <p:sp>
        <p:nvSpPr>
          <p:cNvPr id="8" name="Title 1"/>
          <p:cNvSpPr txBox="1">
            <a:spLocks/>
          </p:cNvSpPr>
          <p:nvPr>
            <p:custDataLst>
              <p:tags r:id="rId2"/>
            </p:custDataLst>
          </p:nvPr>
        </p:nvSpPr>
        <p:spPr>
          <a:xfrm>
            <a:off x="612528" y="650176"/>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noProof="1">
                <a:solidFill>
                  <a:srgbClr val="444444"/>
                </a:solidFill>
                <a:latin typeface="Calibri" panose="020F0502020204030204" pitchFamily="34" charset="0"/>
              </a:rPr>
              <a:t>Milloin teillä on tapana lukea työsähköpostejanne työajan ulkopuolella, jos milloinkaan?</a:t>
            </a:r>
          </a:p>
        </p:txBody>
      </p:sp>
      <p:sp>
        <p:nvSpPr>
          <p:cNvPr id="9" name="Title 1"/>
          <p:cNvSpPr txBox="1">
            <a:spLocks/>
          </p:cNvSpPr>
          <p:nvPr/>
        </p:nvSpPr>
        <p:spPr>
          <a:xfrm>
            <a:off x="611188" y="6273073"/>
            <a:ext cx="2532062"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444444"/>
                </a:solidFill>
                <a:latin typeface="Calibri" panose="020F0502020204030204" pitchFamily="34" charset="0"/>
              </a:rPr>
              <a:t>Vastaajat = 1009 </a:t>
            </a:r>
            <a:endParaRPr lang="it-IT" sz="1200" b="0" dirty="0">
              <a:solidFill>
                <a:srgbClr val="444444"/>
              </a:solidFill>
              <a:latin typeface="Calibri" panose="020F0502020204030204" pitchFamily="34" charset="0"/>
            </a:endParaRPr>
          </a:p>
        </p:txBody>
      </p:sp>
    </p:spTree>
    <p:extLst>
      <p:ext uri="{BB962C8B-B14F-4D97-AF65-F5344CB8AC3E}">
        <p14:creationId xmlns:p14="http://schemas.microsoft.com/office/powerpoint/2010/main" val="186415533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3" name="Alatunnisteen paikkamerkki 2"/>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4" name="Dian numeron paikkamerkki 3"/>
          <p:cNvSpPr>
            <a:spLocks noGrp="1"/>
          </p:cNvSpPr>
          <p:nvPr>
            <p:ph type="sldNum" sz="quarter" idx="12"/>
          </p:nvPr>
        </p:nvSpPr>
        <p:spPr/>
        <p:txBody>
          <a:bodyPr/>
          <a:lstStyle/>
          <a:p>
            <a:fld id="{663306D1-17F0-470D-A957-AE6A2DE53CA7}" type="slidenum">
              <a:rPr lang="fi-FI" smtClean="0">
                <a:solidFill>
                  <a:prstClr val="black">
                    <a:tint val="75000"/>
                  </a:prstClr>
                </a:solidFill>
              </a:rPr>
              <a:pPr/>
              <a:t>29</a:t>
            </a:fld>
            <a:endParaRPr lang="fi-FI" dirty="0">
              <a:solidFill>
                <a:prstClr val="black">
                  <a:tint val="75000"/>
                </a:prstClr>
              </a:solidFill>
            </a:endParaRPr>
          </a:p>
        </p:txBody>
      </p:sp>
      <p:sp>
        <p:nvSpPr>
          <p:cNvPr id="5" name="Otsikko 4"/>
          <p:cNvSpPr>
            <a:spLocks noGrp="1"/>
          </p:cNvSpPr>
          <p:nvPr>
            <p:ph type="title"/>
          </p:nvPr>
        </p:nvSpPr>
        <p:spPr/>
        <p:txBody>
          <a:bodyPr/>
          <a:lstStyle/>
          <a:p>
            <a:r>
              <a:rPr lang="fi-FI" dirty="0" smtClean="0"/>
              <a:t>Miten tutkimus tehtiin</a:t>
            </a:r>
            <a:endParaRPr lang="fi-FI" dirty="0"/>
          </a:p>
        </p:txBody>
      </p:sp>
    </p:spTree>
    <p:extLst>
      <p:ext uri="{BB962C8B-B14F-4D97-AF65-F5344CB8AC3E}">
        <p14:creationId xmlns:p14="http://schemas.microsoft.com/office/powerpoint/2010/main" val="30039052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3" name="Alatunnisteen paikkamerkki 2"/>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4" name="Dian numeron paikkamerkki 3"/>
          <p:cNvSpPr>
            <a:spLocks noGrp="1"/>
          </p:cNvSpPr>
          <p:nvPr>
            <p:ph type="sldNum" sz="quarter" idx="12"/>
          </p:nvPr>
        </p:nvSpPr>
        <p:spPr/>
        <p:txBody>
          <a:bodyPr/>
          <a:lstStyle/>
          <a:p>
            <a:fld id="{663306D1-17F0-470D-A957-AE6A2DE53CA7}" type="slidenum">
              <a:rPr lang="fi-FI" smtClean="0">
                <a:solidFill>
                  <a:prstClr val="black">
                    <a:tint val="75000"/>
                  </a:prstClr>
                </a:solidFill>
              </a:rPr>
              <a:pPr/>
              <a:t>3</a:t>
            </a:fld>
            <a:endParaRPr lang="fi-FI" dirty="0">
              <a:solidFill>
                <a:prstClr val="black">
                  <a:tint val="75000"/>
                </a:prstClr>
              </a:solidFill>
            </a:endParaRPr>
          </a:p>
        </p:txBody>
      </p:sp>
      <p:sp>
        <p:nvSpPr>
          <p:cNvPr id="5" name="Otsikko 4"/>
          <p:cNvSpPr>
            <a:spLocks noGrp="1"/>
          </p:cNvSpPr>
          <p:nvPr>
            <p:ph type="title"/>
          </p:nvPr>
        </p:nvSpPr>
        <p:spPr/>
        <p:txBody>
          <a:bodyPr/>
          <a:lstStyle/>
          <a:p>
            <a:r>
              <a:rPr lang="fi-FI" dirty="0" smtClean="0"/>
              <a:t>Päähavainnot ja johtopäätökset</a:t>
            </a:r>
            <a:endParaRPr lang="fi-FI" dirty="0"/>
          </a:p>
        </p:txBody>
      </p:sp>
      <p:pic>
        <p:nvPicPr>
          <p:cNvPr id="2052" name="Picture 4" descr="T:\Yksiköt\DRI\Myynti ja markkinointi\Markkinointitiimin kansiot\Graafinen suunnittelu\DRI_Graafinen\päättäjät_nainen_edessä.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6442" y="783526"/>
            <a:ext cx="2633700" cy="5191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44942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Miten tutkimus tehtiin ja vastaajarakenne</a:t>
            </a:r>
            <a:endParaRPr lang="fi-FI" dirty="0"/>
          </a:p>
        </p:txBody>
      </p:sp>
      <p:sp>
        <p:nvSpPr>
          <p:cNvPr id="3" name="Päivämäärän paikkamerkki 2"/>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smtClean="0">
                <a:solidFill>
                  <a:prstClr val="black">
                    <a:tint val="75000"/>
                  </a:prstClr>
                </a:solidFill>
              </a:rPr>
              <a:t>13127, Soneran Yrittäjäkysely</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30</a:t>
            </a:fld>
            <a:endParaRPr lang="fi-FI" dirty="0">
              <a:solidFill>
                <a:prstClr val="black">
                  <a:tint val="75000"/>
                </a:prstClr>
              </a:solidFill>
            </a:endParaRPr>
          </a:p>
        </p:txBody>
      </p:sp>
      <p:sp>
        <p:nvSpPr>
          <p:cNvPr id="6" name="Tekstin paikkamerkki 5"/>
          <p:cNvSpPr>
            <a:spLocks noGrp="1"/>
          </p:cNvSpPr>
          <p:nvPr>
            <p:ph type="body" sz="quarter" idx="13"/>
          </p:nvPr>
        </p:nvSpPr>
        <p:spPr/>
        <p:txBody>
          <a:bodyPr/>
          <a:lstStyle/>
          <a:p>
            <a:r>
              <a:rPr lang="fi-FI" dirty="0" smtClean="0"/>
              <a:t>Tutkimus toteutettiin internetkyselynä pohjautuen Fonectan Kohdistamiskoneen päättäjärekisteriin 24.11.-8.12.2014 välisenä aikana.</a:t>
            </a:r>
          </a:p>
          <a:p>
            <a:r>
              <a:rPr lang="fi-FI" dirty="0" smtClean="0"/>
              <a:t>Kohderyhmänä olivat kaikki 1-49 hengen yritykset ja niissä henkilöt, jotka 1) omistavat yrityksen tai osan siitä ja 2) työskentelevät itse ko. yrityksessä sekä 3) toimivat päättävässä asemassa ko. yrityksessä tai osallistuvat ainakin päätöksentekoon yrityksessä. Kaikkien kolmen ehdon täytyi siis toteutua samanaikaisesti.</a:t>
            </a:r>
          </a:p>
          <a:p>
            <a:r>
              <a:rPr lang="fi-FI" dirty="0" smtClean="0"/>
              <a:t>Vastaajanäytteen poiminta tehtiin satunnaisotannalla koko Fonectan 1-49 hengen yrityskannasta.</a:t>
            </a:r>
            <a:endParaRPr lang="fi-FI" dirty="0"/>
          </a:p>
          <a:p>
            <a:r>
              <a:rPr lang="fi-FI" dirty="0" smtClean="0"/>
              <a:t>Tutkimukseen osallistui määräajan puitteissa hyväksytysti 1009 kohderyhmään kuuluvaa vastaajaa.</a:t>
            </a:r>
            <a:endParaRPr lang="fi-FI" dirty="0"/>
          </a:p>
          <a:p>
            <a:endParaRPr lang="fi-FI" dirty="0"/>
          </a:p>
        </p:txBody>
      </p:sp>
    </p:spTree>
    <p:extLst>
      <p:ext uri="{BB962C8B-B14F-4D97-AF65-F5344CB8AC3E}">
        <p14:creationId xmlns:p14="http://schemas.microsoft.com/office/powerpoint/2010/main" val="16838638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14.1.2015</a:t>
            </a:r>
            <a:endParaRPr lang="fi-FI" dirty="0"/>
          </a:p>
        </p:txBody>
      </p:sp>
      <p:sp>
        <p:nvSpPr>
          <p:cNvPr id="4" name="Alatunnisteen paikkamerkki 3"/>
          <p:cNvSpPr>
            <a:spLocks noGrp="1"/>
          </p:cNvSpPr>
          <p:nvPr>
            <p:ph type="ftr" sz="quarter" idx="11"/>
          </p:nvPr>
        </p:nvSpPr>
        <p:spPr/>
        <p:txBody>
          <a:bodyPr/>
          <a:lstStyle/>
          <a:p>
            <a:r>
              <a:rPr lang="fi-FI" dirty="0" smtClean="0"/>
              <a:t>13127, Soneran Yrittäjäkysely</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31</a:t>
            </a:fld>
            <a:endParaRPr lang="fi-FI" dirty="0"/>
          </a:p>
        </p:txBody>
      </p:sp>
      <p:graphicFrame>
        <p:nvGraphicFramePr>
          <p:cNvPr id="8" name="Kaavio 7"/>
          <p:cNvGraphicFramePr/>
          <p:nvPr>
            <p:custDataLst>
              <p:tags r:id="rId1"/>
            </p:custDataLst>
            <p:extLst>
              <p:ext uri="{D42A27DB-BD31-4B8C-83A1-F6EECF244321}">
                <p14:modId xmlns:p14="http://schemas.microsoft.com/office/powerpoint/2010/main" val="1265561760"/>
              </p:ext>
            </p:extLst>
          </p:nvPr>
        </p:nvGraphicFramePr>
        <p:xfrm>
          <a:off x="612528" y="1547814"/>
          <a:ext cx="7920285" cy="4978400"/>
        </p:xfrm>
        <a:graphic>
          <a:graphicData uri="http://schemas.openxmlformats.org/drawingml/2006/chart">
            <c:chart xmlns:c="http://schemas.openxmlformats.org/drawingml/2006/chart" xmlns:r="http://schemas.openxmlformats.org/officeDocument/2006/relationships" r:id="rId5"/>
          </a:graphicData>
        </a:graphic>
      </p:graphicFrame>
      <p:sp>
        <p:nvSpPr>
          <p:cNvPr id="7" name="Title 1"/>
          <p:cNvSpPr txBox="1">
            <a:spLocks/>
          </p:cNvSpPr>
          <p:nvPr>
            <p:custDataLst>
              <p:tags r:id="rId2"/>
            </p:custDataLst>
          </p:nvPr>
        </p:nvSpPr>
        <p:spPr>
          <a:xfrm>
            <a:off x="612528" y="659701"/>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dirty="0" smtClean="0">
                <a:solidFill>
                  <a:srgbClr val="444444"/>
                </a:solidFill>
                <a:latin typeface="Calibri" panose="020F0502020204030204" pitchFamily="34" charset="0"/>
              </a:rPr>
              <a:t>Vastaajarakenne 1(2)</a:t>
            </a:r>
            <a:endParaRPr lang="fi-FI" sz="2000" dirty="0">
              <a:solidFill>
                <a:srgbClr val="444444"/>
              </a:solidFill>
              <a:latin typeface="Calibri" panose="020F0502020204030204" pitchFamily="34" charset="0"/>
            </a:endParaRPr>
          </a:p>
        </p:txBody>
      </p:sp>
      <p:sp>
        <p:nvSpPr>
          <p:cNvPr id="9" name="Title 1"/>
          <p:cNvSpPr txBox="1">
            <a:spLocks/>
          </p:cNvSpPr>
          <p:nvPr/>
        </p:nvSpPr>
        <p:spPr>
          <a:xfrm>
            <a:off x="611188" y="6273073"/>
            <a:ext cx="2532062"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444444"/>
                </a:solidFill>
                <a:latin typeface="Calibri" panose="020F0502020204030204" pitchFamily="34" charset="0"/>
              </a:rPr>
              <a:t>Vastaajat = 1009 </a:t>
            </a:r>
            <a:endParaRPr lang="it-IT" sz="1200" b="0" dirty="0">
              <a:solidFill>
                <a:srgbClr val="444444"/>
              </a:solidFill>
              <a:latin typeface="Calibri" panose="020F0502020204030204" pitchFamily="34" charset="0"/>
            </a:endParaRPr>
          </a:p>
        </p:txBody>
      </p:sp>
    </p:spTree>
    <p:extLst>
      <p:ext uri="{BB962C8B-B14F-4D97-AF65-F5344CB8AC3E}">
        <p14:creationId xmlns:p14="http://schemas.microsoft.com/office/powerpoint/2010/main" val="193501844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14.1.2015</a:t>
            </a:r>
            <a:endParaRPr lang="fi-FI" dirty="0"/>
          </a:p>
        </p:txBody>
      </p:sp>
      <p:sp>
        <p:nvSpPr>
          <p:cNvPr id="4" name="Alatunnisteen paikkamerkki 3"/>
          <p:cNvSpPr>
            <a:spLocks noGrp="1"/>
          </p:cNvSpPr>
          <p:nvPr>
            <p:ph type="ftr" sz="quarter" idx="11"/>
          </p:nvPr>
        </p:nvSpPr>
        <p:spPr/>
        <p:txBody>
          <a:bodyPr/>
          <a:lstStyle/>
          <a:p>
            <a:r>
              <a:rPr lang="fi-FI" dirty="0" smtClean="0"/>
              <a:t>13127, Soneran Yrittäjäkysely</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32</a:t>
            </a:fld>
            <a:endParaRPr lang="fi-FI" dirty="0"/>
          </a:p>
        </p:txBody>
      </p:sp>
      <p:graphicFrame>
        <p:nvGraphicFramePr>
          <p:cNvPr id="8" name="Kaavio 7"/>
          <p:cNvGraphicFramePr/>
          <p:nvPr>
            <p:custDataLst>
              <p:tags r:id="rId1"/>
            </p:custDataLst>
            <p:extLst>
              <p:ext uri="{D42A27DB-BD31-4B8C-83A1-F6EECF244321}">
                <p14:modId xmlns:p14="http://schemas.microsoft.com/office/powerpoint/2010/main" val="1036118662"/>
              </p:ext>
            </p:extLst>
          </p:nvPr>
        </p:nvGraphicFramePr>
        <p:xfrm>
          <a:off x="612528" y="1547814"/>
          <a:ext cx="7920285" cy="4978400"/>
        </p:xfrm>
        <a:graphic>
          <a:graphicData uri="http://schemas.openxmlformats.org/drawingml/2006/chart">
            <c:chart xmlns:c="http://schemas.openxmlformats.org/drawingml/2006/chart" xmlns:r="http://schemas.openxmlformats.org/officeDocument/2006/relationships" r:id="rId5"/>
          </a:graphicData>
        </a:graphic>
      </p:graphicFrame>
      <p:sp>
        <p:nvSpPr>
          <p:cNvPr id="7" name="Title 1"/>
          <p:cNvSpPr txBox="1">
            <a:spLocks/>
          </p:cNvSpPr>
          <p:nvPr>
            <p:custDataLst>
              <p:tags r:id="rId2"/>
            </p:custDataLst>
          </p:nvPr>
        </p:nvSpPr>
        <p:spPr>
          <a:xfrm>
            <a:off x="612528" y="659701"/>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dirty="0" smtClean="0">
                <a:solidFill>
                  <a:srgbClr val="444444"/>
                </a:solidFill>
                <a:latin typeface="Calibri" panose="020F0502020204030204" pitchFamily="34" charset="0"/>
              </a:rPr>
              <a:t>Vastaajarakenne 2(2)</a:t>
            </a:r>
            <a:endParaRPr lang="fi-FI" sz="2000" dirty="0">
              <a:solidFill>
                <a:srgbClr val="444444"/>
              </a:solidFill>
              <a:latin typeface="Calibri" panose="020F0502020204030204" pitchFamily="34" charset="0"/>
            </a:endParaRPr>
          </a:p>
        </p:txBody>
      </p:sp>
      <p:sp>
        <p:nvSpPr>
          <p:cNvPr id="9" name="Title 1"/>
          <p:cNvSpPr txBox="1">
            <a:spLocks/>
          </p:cNvSpPr>
          <p:nvPr/>
        </p:nvSpPr>
        <p:spPr>
          <a:xfrm>
            <a:off x="611188" y="6273073"/>
            <a:ext cx="2532062"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444444"/>
                </a:solidFill>
                <a:latin typeface="Calibri" panose="020F0502020204030204" pitchFamily="34" charset="0"/>
              </a:rPr>
              <a:t>Vastaajat = 1009</a:t>
            </a:r>
            <a:endParaRPr lang="it-IT" sz="1200" b="0" dirty="0">
              <a:solidFill>
                <a:srgbClr val="444444"/>
              </a:solidFill>
              <a:latin typeface="Calibri" panose="020F0502020204030204" pitchFamily="34" charset="0"/>
            </a:endParaRPr>
          </a:p>
        </p:txBody>
      </p:sp>
    </p:spTree>
    <p:extLst>
      <p:ext uri="{BB962C8B-B14F-4D97-AF65-F5344CB8AC3E}">
        <p14:creationId xmlns:p14="http://schemas.microsoft.com/office/powerpoint/2010/main" val="77709576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645599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Yritysten lähtötilanne – laitteet ja osaaminen</a:t>
            </a:r>
            <a:endParaRPr lang="fi-FI" dirty="0"/>
          </a:p>
        </p:txBody>
      </p:sp>
      <p:sp>
        <p:nvSpPr>
          <p:cNvPr id="3" name="Päivämäärän paikkamerkki 2"/>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4</a:t>
            </a:fld>
            <a:endParaRPr lang="fi-FI" dirty="0">
              <a:solidFill>
                <a:prstClr val="black">
                  <a:tint val="75000"/>
                </a:prstClr>
              </a:solidFill>
            </a:endParaRPr>
          </a:p>
        </p:txBody>
      </p:sp>
      <p:sp>
        <p:nvSpPr>
          <p:cNvPr id="6" name="Tekstin paikkamerkki 5"/>
          <p:cNvSpPr>
            <a:spLocks noGrp="1"/>
          </p:cNvSpPr>
          <p:nvPr>
            <p:ph type="body" sz="quarter" idx="13"/>
          </p:nvPr>
        </p:nvSpPr>
        <p:spPr/>
        <p:txBody>
          <a:bodyPr/>
          <a:lstStyle/>
          <a:p>
            <a:r>
              <a:rPr lang="fi-FI" dirty="0"/>
              <a:t>Tutkimuksen taustamuuttujaksi yrittäjiltä kysyttiin heidän yrityksensä kehitysnäkymiä 12 kk aikana, niin liikevaihdon kuin henkilöstön määränkin osalta. Liikevaihdon osalta jonkinlaiseen kasvuun uskoo yhtä moni kuin ennallaan pysymiseen, vajaa 40 % vastaajista. Liikevaihdon vähenemiseen uskoo vain 17 % yrittäjistä, mikä kertoo kohtalaisesta tulevaisuudenuskosta ja optimismista </a:t>
            </a:r>
            <a:r>
              <a:rPr lang="fi-FI" dirty="0" err="1"/>
              <a:t>pk-yrittäjien</a:t>
            </a:r>
            <a:r>
              <a:rPr lang="fi-FI" dirty="0"/>
              <a:t> asenteissa. Sama on nähtävissä myös henkilöstön määrän kehittymisen suhteen - kasvuun uskoo 17 % yrittäjistä. Määrä on yli puolet suurempi kuin henkilöstön määrän pienentymiseen uskovien. Näin ollen yleisen talousnäkymäilmapiirin ei pitäisi em. tulosten valossa olla merkittävä este uusienkaan tietoliikennelaitteiden ja –palveluiden käyttöönotolle pk-yrityksissä. Positiivisimmin tulevaisuuteen katsovat etenkin nuoremmat kasvuyrittäjät, joille myös tietotekniikka on tuttua ja helppoa.</a:t>
            </a:r>
          </a:p>
          <a:p>
            <a:r>
              <a:rPr lang="fi-FI" dirty="0" smtClean="0"/>
              <a:t>Päätelaitepuolella pk-yrittäjät ovat koko kansaa hieman edellä; tabletteja on 45 %:lla ja älypuhelimia 85 %:</a:t>
            </a:r>
            <a:r>
              <a:rPr lang="fi-FI" dirty="0" err="1" smtClean="0"/>
              <a:t>lla</a:t>
            </a:r>
            <a:r>
              <a:rPr lang="fi-FI" dirty="0" smtClean="0"/>
              <a:t>. Luonnollisesti yrittäjissäkin on eroja; älypuhelimia, tabletteja, kannettavia tietokoneita käyttävät suhteellisesti useammin alle 55-vuotiaat, Uudellamaalla ja kasvuyrityksissä työskentelevät yrittäjät, jotka osaavat myös hyödyntää tietotekniikkaa.</a:t>
            </a:r>
          </a:p>
          <a:p>
            <a:r>
              <a:rPr lang="fi-FI" dirty="0" smtClean="0"/>
              <a:t>Vastaavasti yrityksen työntekijöille hankituissa laitteissa on havaittavissa selkeästi, että mobiliteetti (älypuhelimet, tabletit, kannettavat) näyttelee merkittävästi suurempaa roolia niissä yrityksissä, joissa uskotaan kasvuun, ja nimenomaan työpaikkojen määrän lisääntymisen mielessä. Monesti nämä yritykset ovat myös olleet toiminnassa jo ainakin kymmenen vuotta, eli toiminta on vakiintunutta. Toki vanhemmissa yrityksissä on se toinenkin puoli, eli pitkäikäiset yritykset (yli 20 vuotta toiminnassa), joissa ollaan ”jääty” pöytäkonetasolle.</a:t>
            </a:r>
          </a:p>
          <a:p>
            <a:r>
              <a:rPr lang="fi-FI" dirty="0" smtClean="0"/>
              <a:t>Yrittäjän osaaminen korreloi myös vahvasti työntekijöiden laitekannan kanssa. Suvereenien laitekäyttäjien työntekijöilläkin on selvästi keskimääräistä useammin mobiililaitteita käytössä älypuhelimista kannettaviin tietokoneisiin. Toimialoittain vanhakantaisimmat ovat vähittäiskauppa erityisesti puhelinpuolella ja paikalliset palveluyritykset, monesti </a:t>
            </a:r>
            <a:r>
              <a:rPr lang="fi-FI" dirty="0"/>
              <a:t>varmastikin </a:t>
            </a:r>
            <a:r>
              <a:rPr lang="fi-FI" dirty="0" smtClean="0"/>
              <a:t>toiminnan luonteesta johtuen (vrt. kampaamoyrittäjät).</a:t>
            </a:r>
          </a:p>
          <a:p>
            <a:endParaRPr lang="fi-FI" dirty="0"/>
          </a:p>
        </p:txBody>
      </p:sp>
    </p:spTree>
    <p:extLst>
      <p:ext uri="{BB962C8B-B14F-4D97-AF65-F5344CB8AC3E}">
        <p14:creationId xmlns:p14="http://schemas.microsoft.com/office/powerpoint/2010/main" val="25354620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Palvelut – käyttö ja kiinnostus</a:t>
            </a:r>
            <a:endParaRPr lang="fi-FI" dirty="0"/>
          </a:p>
        </p:txBody>
      </p:sp>
      <p:sp>
        <p:nvSpPr>
          <p:cNvPr id="3" name="Päivämäärän paikkamerkki 2"/>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5</a:t>
            </a:fld>
            <a:endParaRPr lang="fi-FI" dirty="0">
              <a:solidFill>
                <a:prstClr val="black">
                  <a:tint val="75000"/>
                </a:prstClr>
              </a:solidFill>
            </a:endParaRPr>
          </a:p>
        </p:txBody>
      </p:sp>
      <p:sp>
        <p:nvSpPr>
          <p:cNvPr id="6" name="Tekstin paikkamerkki 5"/>
          <p:cNvSpPr>
            <a:spLocks noGrp="1"/>
          </p:cNvSpPr>
          <p:nvPr>
            <p:ph type="body" sz="quarter" idx="13"/>
          </p:nvPr>
        </p:nvSpPr>
        <p:spPr/>
        <p:txBody>
          <a:bodyPr/>
          <a:lstStyle/>
          <a:p>
            <a:r>
              <a:rPr lang="fi-FI" dirty="0" smtClean="0"/>
              <a:t>Yleistäen pk-yrityksissä käytetään erilaisia ohjelmistoja edelleen pääasiassa tietokoneilla, eikä juurikaan mobiililaitteilla.  Jälkimmäisten osuus on merkittävä lähinnä VoIP-puheluissa ja muiden viestintä- tai neuvottelutyökalujen (Yammer, Lync jne.) käytössä.</a:t>
            </a:r>
          </a:p>
          <a:p>
            <a:r>
              <a:rPr lang="fi-FI" dirty="0" smtClean="0"/>
              <a:t>Ylipäätään käytetyimmät ohjelmistot (kysytyistä) ovat laskutus- ja CRM-ohjelmistot sekä myynnin ohjaus- ja seurantatyökalut. Sen sijaan harvimmin yrityksistä löytyy projektinhallintatyökaluja tai ERP-järjestelmiä.</a:t>
            </a:r>
          </a:p>
          <a:p>
            <a:r>
              <a:rPr lang="fi-FI" dirty="0" smtClean="0"/>
              <a:t>Kysyttäessä mitkä palvelut yrittäjät kokisivat yritykselleen hyödyllisinä mobiililaitteilla käytettynä, 41 % ei koe tutkituista palveluista mitään hyödyllisenä. Eniten näitä ei mikään -vastauksia on yksinyrittäjien ja alle 5 hengen yrityksissä. Tarve erilaisille toimintaa jäsenteleville ja helpottaville ohjelmistoille ja palveluille kasvaakin luonnollisesti vasta yrityskoon myötä. </a:t>
            </a:r>
          </a:p>
          <a:p>
            <a:r>
              <a:rPr lang="fi-FI" dirty="0" smtClean="0"/>
              <a:t>Muiden vastaukset jakaantuvat sangen tasaisesti eri palveluiden/ohjelmistojen välillä. Niukasti eniten mainintoja saavat mobiililaitteilla käytettyinä työajan seurantaohjelmisto, asiakkuuden hallintajärjestelmä sekä pikaviestintätyökalut.</a:t>
            </a:r>
          </a:p>
          <a:p>
            <a:r>
              <a:rPr lang="fi-FI" dirty="0" smtClean="0"/>
              <a:t>Mobiilikäyttöä ajatellen alle 45-vuotiaat yrittäjät pitävät muita useammin hyödyllisinä erityisesti työajan seurantaohjelmistoja sekä viestintätyökaluja mobiilisti käytettyinä (erityisesti suvereenit laitekäyttäjät).</a:t>
            </a:r>
          </a:p>
          <a:p>
            <a:r>
              <a:rPr lang="fi-FI" dirty="0" smtClean="0"/>
              <a:t>Uudellamaalla on suhteellisesti muuta maata enemmän kiinnostusta viestintätyökalujen ja projektinhallintaratkaisujen käyttöön myös mobiililaitteilla.</a:t>
            </a:r>
          </a:p>
          <a:p>
            <a:r>
              <a:rPr lang="fi-FI" dirty="0" smtClean="0"/>
              <a:t>Toimialoittain tarkasteltuna vähittäiskaupassa ollaan kiinnostuneimpia laskutus- ja myynnin ohjausohjelmistojen mobiilisovelluksista, asiantuntijapalveluissa viestintätyökaluista (Yammer, Lync, Skype jne.), paikallisissa palveluyrityksissä laskutuksesta sekä työajan seurannasta ja asiakkuuden hallinnasta, ja valmistuksen/tuotannon aloilla hieman useammin asiakkuuden hallintajärjestelmien mutta ei juurikaan laskutusohjelmien käytöstä mobiililaitteilla.</a:t>
            </a:r>
            <a:endParaRPr lang="fi-FI" dirty="0"/>
          </a:p>
        </p:txBody>
      </p:sp>
    </p:spTree>
    <p:extLst>
      <p:ext uri="{BB962C8B-B14F-4D97-AF65-F5344CB8AC3E}">
        <p14:creationId xmlns:p14="http://schemas.microsoft.com/office/powerpoint/2010/main" val="2835171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Palvelut – käyttö ja </a:t>
            </a:r>
            <a:r>
              <a:rPr lang="fi-FI" dirty="0" smtClean="0"/>
              <a:t>työn tekeminen</a:t>
            </a:r>
            <a:endParaRPr lang="fi-FI" dirty="0"/>
          </a:p>
        </p:txBody>
      </p:sp>
      <p:sp>
        <p:nvSpPr>
          <p:cNvPr id="3" name="Päivämäärän paikkamerkki 2"/>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6</a:t>
            </a:fld>
            <a:endParaRPr lang="fi-FI" dirty="0">
              <a:solidFill>
                <a:prstClr val="black">
                  <a:tint val="75000"/>
                </a:prstClr>
              </a:solidFill>
            </a:endParaRPr>
          </a:p>
        </p:txBody>
      </p:sp>
      <p:sp>
        <p:nvSpPr>
          <p:cNvPr id="6" name="Tekstin paikkamerkki 5"/>
          <p:cNvSpPr>
            <a:spLocks noGrp="1"/>
          </p:cNvSpPr>
          <p:nvPr>
            <p:ph type="body" sz="quarter" idx="13"/>
          </p:nvPr>
        </p:nvSpPr>
        <p:spPr/>
        <p:txBody>
          <a:bodyPr/>
          <a:lstStyle/>
          <a:p>
            <a:r>
              <a:rPr lang="fi-FI" dirty="0" smtClean="0"/>
              <a:t>Mobiililaitteiden käytöllä koetaan olevan positiivisia vaikutuksia työn tekemiseen yrityksissä. Erityisesti koetaan, että yhteydenpito ja asioiden hoito on nopeutunut, mutta myös että mobiililaitteiden käyttö on tuonut mukanaan uusia toimintatapoja, toiminta on tehostunut, verkostoituminen on lisääntynyt ja parempi tavoitettavuus on lisännyt tuottavuutta.</a:t>
            </a:r>
          </a:p>
          <a:p>
            <a:r>
              <a:rPr lang="fi-FI" dirty="0" smtClean="0"/>
              <a:t>Näissäkin tuloksissa näkyy se, että eniten näihin positiivisiin vaikutuksiin uskovat kasvuyrittäjät sekä laitteiden suvereenit käyttäjät, sekä tietotekniikkaan investoivat yrittäjät. Kyse voi olla sukupolvesta, siitä että positiiviset kokemukset ruokkivat positiivisuutta, kasvuyrittäjän asennemaailmasta, osaamisen tuomasta kokeilukyvystä tms. Joka tapauksessa pk-yrittäjien saaminen mukaan tähän positiiviseen kierteeseen mukaan (osaamisen tukeminen, hyötyjen konkretisoiminen jne.) lienee avainasemassa myös palvelujen myymisen mahdollistamisen kannalta.</a:t>
            </a:r>
          </a:p>
          <a:p>
            <a:r>
              <a:rPr lang="fi-FI" dirty="0" smtClean="0"/>
              <a:t>Tällä hetkellä yli puolet pk-yrittäjistä uskoo tietoliikenneratkaisujen parantavan oman liiketoimintansa menestysmahdollisuuksia, kasvuyrityksissä </a:t>
            </a:r>
            <a:r>
              <a:rPr lang="fi-FI" dirty="0"/>
              <a:t>ja suvereenien laitekäyttäjien joukossa </a:t>
            </a:r>
            <a:r>
              <a:rPr lang="fi-FI" dirty="0" smtClean="0"/>
              <a:t>2/3 ko. yrittäjistä. </a:t>
            </a:r>
          </a:p>
        </p:txBody>
      </p:sp>
    </p:spTree>
    <p:extLst>
      <p:ext uri="{BB962C8B-B14F-4D97-AF65-F5344CB8AC3E}">
        <p14:creationId xmlns:p14="http://schemas.microsoft.com/office/powerpoint/2010/main" val="3900212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Työnteko ja mobiliteetti</a:t>
            </a:r>
            <a:endParaRPr lang="fi-FI" dirty="0"/>
          </a:p>
        </p:txBody>
      </p:sp>
      <p:sp>
        <p:nvSpPr>
          <p:cNvPr id="3" name="Päivämäärän paikkamerkki 2"/>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4" name="Alatunnisteen paikkamerkki 3"/>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5" name="Dian numeron paikkamerkki 4"/>
          <p:cNvSpPr>
            <a:spLocks noGrp="1"/>
          </p:cNvSpPr>
          <p:nvPr>
            <p:ph type="sldNum" sz="quarter" idx="12"/>
          </p:nvPr>
        </p:nvSpPr>
        <p:spPr/>
        <p:txBody>
          <a:bodyPr/>
          <a:lstStyle/>
          <a:p>
            <a:fld id="{663306D1-17F0-470D-A957-AE6A2DE53CA7}" type="slidenum">
              <a:rPr lang="fi-FI" smtClean="0">
                <a:solidFill>
                  <a:prstClr val="black">
                    <a:tint val="75000"/>
                  </a:prstClr>
                </a:solidFill>
              </a:rPr>
              <a:pPr/>
              <a:t>7</a:t>
            </a:fld>
            <a:endParaRPr lang="fi-FI" dirty="0">
              <a:solidFill>
                <a:prstClr val="black">
                  <a:tint val="75000"/>
                </a:prstClr>
              </a:solidFill>
            </a:endParaRPr>
          </a:p>
        </p:txBody>
      </p:sp>
      <p:sp>
        <p:nvSpPr>
          <p:cNvPr id="6" name="Tekstin paikkamerkki 5"/>
          <p:cNvSpPr>
            <a:spLocks noGrp="1"/>
          </p:cNvSpPr>
          <p:nvPr>
            <p:ph type="body" sz="quarter" idx="13"/>
          </p:nvPr>
        </p:nvSpPr>
        <p:spPr/>
        <p:txBody>
          <a:bodyPr/>
          <a:lstStyle/>
          <a:p>
            <a:r>
              <a:rPr lang="fi-FI" dirty="0" smtClean="0"/>
              <a:t>Tutkimukseen vastanneiden yrittäjien viikoittainen työaika on keskimäärin 44,35 tuntia. 8 tunnin työpäivä ylittyy siten noin 4 tunnilla. Miehet tekevät hieman naisia pidempää työviikkoa ja eläkeiän ylittäneet yrittäjät jo huomattavasti lyhyempää työviikkoa (35 h). Yrittäjän työaika näyttää pitenevän myös kun alaisten määrä kasvaa ja etenkin vähittäiskaupan toimialalla tehdään pidempää työviikkoa.</a:t>
            </a:r>
          </a:p>
          <a:p>
            <a:r>
              <a:rPr lang="fi-FI" dirty="0" smtClean="0"/>
              <a:t>Työtä tehdään oman työpaikan lisäksi paljon myös kotona (peräti 76 %). Myös asiakkaan luona ja autossa työskentely on yleistä (43-44 %). Etenkin nuoremmat yrittäjät (alle 55-vuotiaat, lapsiperheelliset) tekevät töitä monipuolisesti eri paikoista käsin, myös liikkeellä olleessaan. Kasvuyrityksissä, mobiliteettia jo nyt hyödyntävissä yrityksissä, sekä asiantuntijapalveluyrityksissä työn teko useista eri paikoista on muita yleisempää.</a:t>
            </a:r>
          </a:p>
          <a:p>
            <a:r>
              <a:rPr lang="fi-FI" dirty="0" smtClean="0"/>
              <a:t>Eri työtehtävistä mobiililaitteilla hoidetaan eniten sähköpostia ja puheluita/puhelinneuvotteluita, sekä tiedonhakua netistä. Ylipäätään mobiililaitteet näyttävät olevan sangen monipuolisessa käytössä mutta työn hallinnan sovellukset ovat vasta reilulla kolmanneksella ns. päivittäisessä käytössä. Nämä yritykset ovat keskimääräistä useammin kasvuyrityksiä, yli 20 hengen yrityksiä, yrittäjä tekee töitä ns. hyvällä sykkeellä, ja käytössä on myös tabletti.</a:t>
            </a:r>
          </a:p>
          <a:p>
            <a:r>
              <a:rPr lang="fi-FI" dirty="0"/>
              <a:t>Vain 18 % </a:t>
            </a:r>
            <a:r>
              <a:rPr lang="fi-FI" dirty="0" err="1"/>
              <a:t>pk-yrittäjistä</a:t>
            </a:r>
            <a:r>
              <a:rPr lang="fi-FI" dirty="0"/>
              <a:t> kertoo, että heiltä ei jää rästiin töitä normaalin 7,5 tunnin työpäivän jäljiltä. Suurin osa, melkein kaksi kolmasosaa tekee rästityöt illalla klo 17-22 välisenä aikana. 20-50 hengen yritysten yrittäjät tekevät töitä keskimääräistä useammin myös aamuisin ja lapsiperheelliset yrittäjät myös öisin.</a:t>
            </a:r>
          </a:p>
          <a:p>
            <a:r>
              <a:rPr lang="fi-FI" dirty="0"/>
              <a:t>Työsähköposteja luetaan samoin paljon myös työajan ulkopuolella. Yli puolella on päivittäisenä tapana lukea sähköpostit töistä kotiin palattuaan ja samoin noin puolet yrittäjistä lukee sähköposteja pitkin iltaa ja 44 % päivittäin myös aamulla ennen töihin lähtöä. Työsähköpostien lukeminen on yleisintä Uudellamaalla; aamuisin etenkin nuoremmat yrittäjät, töistä tultua etenkin alle 55-vuotiaat miehet, pitkin iltaa etenkin lapsiperheelliset miehet, ja vielä ennen nukkumaan menoa etenkin alle 45-vuotiaat uusmaalaiset yrittäjät.</a:t>
            </a:r>
          </a:p>
          <a:p>
            <a:endParaRPr lang="fi-FI" dirty="0"/>
          </a:p>
        </p:txBody>
      </p:sp>
    </p:spTree>
    <p:extLst>
      <p:ext uri="{BB962C8B-B14F-4D97-AF65-F5344CB8AC3E}">
        <p14:creationId xmlns:p14="http://schemas.microsoft.com/office/powerpoint/2010/main" val="3406901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r>
              <a:rPr lang="fi-FI" smtClean="0">
                <a:solidFill>
                  <a:prstClr val="black">
                    <a:tint val="75000"/>
                  </a:prstClr>
                </a:solidFill>
              </a:rPr>
              <a:t>14.1.2015</a:t>
            </a:r>
            <a:endParaRPr lang="fi-FI" dirty="0">
              <a:solidFill>
                <a:prstClr val="black">
                  <a:tint val="75000"/>
                </a:prstClr>
              </a:solidFill>
            </a:endParaRPr>
          </a:p>
        </p:txBody>
      </p:sp>
      <p:sp>
        <p:nvSpPr>
          <p:cNvPr id="3" name="Alatunnisteen paikkamerkki 2"/>
          <p:cNvSpPr>
            <a:spLocks noGrp="1"/>
          </p:cNvSpPr>
          <p:nvPr>
            <p:ph type="ftr" sz="quarter" idx="11"/>
          </p:nvPr>
        </p:nvSpPr>
        <p:spPr/>
        <p:txBody>
          <a:bodyPr/>
          <a:lstStyle/>
          <a:p>
            <a:r>
              <a:rPr lang="fi-FI" dirty="0" smtClean="0">
                <a:solidFill>
                  <a:prstClr val="black">
                    <a:tint val="75000"/>
                  </a:prstClr>
                </a:solidFill>
              </a:rPr>
              <a:t>13127, Soneran Yrittäjäkysely</a:t>
            </a:r>
            <a:endParaRPr lang="fi-FI" dirty="0">
              <a:solidFill>
                <a:prstClr val="black">
                  <a:tint val="75000"/>
                </a:prstClr>
              </a:solidFill>
            </a:endParaRPr>
          </a:p>
        </p:txBody>
      </p:sp>
      <p:sp>
        <p:nvSpPr>
          <p:cNvPr id="4" name="Dian numeron paikkamerkki 3"/>
          <p:cNvSpPr>
            <a:spLocks noGrp="1"/>
          </p:cNvSpPr>
          <p:nvPr>
            <p:ph type="sldNum" sz="quarter" idx="12"/>
          </p:nvPr>
        </p:nvSpPr>
        <p:spPr/>
        <p:txBody>
          <a:bodyPr/>
          <a:lstStyle/>
          <a:p>
            <a:fld id="{663306D1-17F0-470D-A957-AE6A2DE53CA7}" type="slidenum">
              <a:rPr lang="fi-FI" smtClean="0">
                <a:solidFill>
                  <a:prstClr val="black">
                    <a:tint val="75000"/>
                  </a:prstClr>
                </a:solidFill>
              </a:rPr>
              <a:pPr/>
              <a:t>8</a:t>
            </a:fld>
            <a:endParaRPr lang="fi-FI" dirty="0">
              <a:solidFill>
                <a:prstClr val="black">
                  <a:tint val="75000"/>
                </a:prstClr>
              </a:solidFill>
            </a:endParaRPr>
          </a:p>
        </p:txBody>
      </p:sp>
      <p:sp>
        <p:nvSpPr>
          <p:cNvPr id="5" name="Otsikko 4"/>
          <p:cNvSpPr>
            <a:spLocks noGrp="1"/>
          </p:cNvSpPr>
          <p:nvPr>
            <p:ph type="title"/>
          </p:nvPr>
        </p:nvSpPr>
        <p:spPr/>
        <p:txBody>
          <a:bodyPr/>
          <a:lstStyle/>
          <a:p>
            <a:r>
              <a:rPr lang="fi-FI" dirty="0" smtClean="0"/>
              <a:t>TUTKIMUSGRAFIIKKA</a:t>
            </a:r>
            <a:endParaRPr lang="fi-FI" dirty="0"/>
          </a:p>
        </p:txBody>
      </p:sp>
      <p:pic>
        <p:nvPicPr>
          <p:cNvPr id="6" name="Picture 2" descr="T:\Yksiköt\DRI\Myynti ja markkinointi\Markkinointitiimin kansiot\Graafinen suunnittelu\DRI_Graafinen\Sisältömarkkinointi 2014\laitteet_ja_ihmisketju.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8696" y="3983354"/>
            <a:ext cx="5715000" cy="2000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6047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r>
              <a:rPr lang="fi-FI" smtClean="0"/>
              <a:t>14.1.2015</a:t>
            </a:r>
            <a:endParaRPr lang="fi-FI" dirty="0"/>
          </a:p>
        </p:txBody>
      </p:sp>
      <p:sp>
        <p:nvSpPr>
          <p:cNvPr id="4" name="Alatunnisteen paikkamerkki 3"/>
          <p:cNvSpPr>
            <a:spLocks noGrp="1"/>
          </p:cNvSpPr>
          <p:nvPr>
            <p:ph type="ftr" sz="quarter" idx="11"/>
          </p:nvPr>
        </p:nvSpPr>
        <p:spPr/>
        <p:txBody>
          <a:bodyPr/>
          <a:lstStyle/>
          <a:p>
            <a:r>
              <a:rPr lang="fi-FI" dirty="0" smtClean="0"/>
              <a:t>13127, Soneran Yrittäjäkysely</a:t>
            </a:r>
            <a:endParaRPr lang="fi-FI" dirty="0"/>
          </a:p>
        </p:txBody>
      </p:sp>
      <p:sp>
        <p:nvSpPr>
          <p:cNvPr id="5" name="Dian numeron paikkamerkki 4"/>
          <p:cNvSpPr>
            <a:spLocks noGrp="1"/>
          </p:cNvSpPr>
          <p:nvPr>
            <p:ph type="sldNum" sz="quarter" idx="12"/>
          </p:nvPr>
        </p:nvSpPr>
        <p:spPr/>
        <p:txBody>
          <a:bodyPr/>
          <a:lstStyle/>
          <a:p>
            <a:fld id="{663306D1-17F0-470D-A957-AE6A2DE53CA7}" type="slidenum">
              <a:rPr lang="fi-FI" smtClean="0"/>
              <a:t>9</a:t>
            </a:fld>
            <a:endParaRPr lang="fi-FI" dirty="0"/>
          </a:p>
        </p:txBody>
      </p:sp>
      <p:graphicFrame>
        <p:nvGraphicFramePr>
          <p:cNvPr id="8" name="Kaavio 7"/>
          <p:cNvGraphicFramePr/>
          <p:nvPr>
            <p:custDataLst>
              <p:tags r:id="rId1"/>
            </p:custDataLst>
            <p:extLst>
              <p:ext uri="{D42A27DB-BD31-4B8C-83A1-F6EECF244321}">
                <p14:modId xmlns:p14="http://schemas.microsoft.com/office/powerpoint/2010/main" val="2446477295"/>
              </p:ext>
            </p:extLst>
          </p:nvPr>
        </p:nvGraphicFramePr>
        <p:xfrm>
          <a:off x="612528" y="1547814"/>
          <a:ext cx="7920285" cy="4978400"/>
        </p:xfrm>
        <a:graphic>
          <a:graphicData uri="http://schemas.openxmlformats.org/drawingml/2006/chart">
            <c:chart xmlns:c="http://schemas.openxmlformats.org/drawingml/2006/chart" xmlns:r="http://schemas.openxmlformats.org/officeDocument/2006/relationships" r:id="rId5"/>
          </a:graphicData>
        </a:graphic>
      </p:graphicFrame>
      <p:sp>
        <p:nvSpPr>
          <p:cNvPr id="7" name="Title 1"/>
          <p:cNvSpPr txBox="1">
            <a:spLocks/>
          </p:cNvSpPr>
          <p:nvPr>
            <p:custDataLst>
              <p:tags r:id="rId2"/>
            </p:custDataLst>
          </p:nvPr>
        </p:nvSpPr>
        <p:spPr>
          <a:xfrm>
            <a:off x="612528" y="659701"/>
            <a:ext cx="7920285" cy="574618"/>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2000" dirty="0">
                <a:solidFill>
                  <a:srgbClr val="444444"/>
                </a:solidFill>
                <a:latin typeface="Calibri" panose="020F0502020204030204" pitchFamily="34" charset="0"/>
              </a:rPr>
              <a:t>Mitkä ovat yrityksenne liikevaihdon kehitysnäkymät </a:t>
            </a:r>
            <a:r>
              <a:rPr lang="fi-FI" sz="2000" dirty="0" smtClean="0">
                <a:solidFill>
                  <a:srgbClr val="444444"/>
                </a:solidFill>
                <a:latin typeface="Calibri" panose="020F0502020204030204" pitchFamily="34" charset="0"/>
              </a:rPr>
              <a:t>seuraavien</a:t>
            </a:r>
          </a:p>
          <a:p>
            <a:r>
              <a:rPr lang="fi-FI" sz="2000" dirty="0" smtClean="0">
                <a:solidFill>
                  <a:srgbClr val="444444"/>
                </a:solidFill>
                <a:latin typeface="Calibri" panose="020F0502020204030204" pitchFamily="34" charset="0"/>
              </a:rPr>
              <a:t>12 </a:t>
            </a:r>
            <a:r>
              <a:rPr lang="fi-FI" sz="2000" dirty="0">
                <a:solidFill>
                  <a:srgbClr val="444444"/>
                </a:solidFill>
                <a:latin typeface="Calibri" panose="020F0502020204030204" pitchFamily="34" charset="0"/>
              </a:rPr>
              <a:t>kuukauden aikana?</a:t>
            </a:r>
          </a:p>
        </p:txBody>
      </p:sp>
      <p:sp>
        <p:nvSpPr>
          <p:cNvPr id="9" name="Title 1"/>
          <p:cNvSpPr txBox="1">
            <a:spLocks/>
          </p:cNvSpPr>
          <p:nvPr/>
        </p:nvSpPr>
        <p:spPr>
          <a:xfrm>
            <a:off x="611188" y="6273073"/>
            <a:ext cx="2532062" cy="253140"/>
          </a:xfrm>
          <a:prstGeom prst="rect">
            <a:avLst/>
          </a:prstGeom>
        </p:spPr>
        <p:txBody>
          <a:bodyPr lIns="90000" tIns="46800" rIns="90000" bIns="46800"/>
          <a:lstStyle>
            <a:lvl1pPr algn="l" defTabSz="914400" rtl="0" eaLnBrk="1" latinLnBrk="0" hangingPunct="1">
              <a:lnSpc>
                <a:spcPct val="90000"/>
              </a:lnSpc>
              <a:spcBef>
                <a:spcPct val="0"/>
              </a:spcBef>
              <a:buNone/>
              <a:defRPr sz="2400" b="1" kern="1200" baseline="0">
                <a:solidFill>
                  <a:schemeClr val="tx1">
                    <a:lumMod val="75000"/>
                    <a:lumOff val="25000"/>
                  </a:schemeClr>
                </a:solidFill>
                <a:latin typeface="Corbel" panose="020B0503020204020204" pitchFamily="34" charset="0"/>
                <a:ea typeface="Kozuka Gothic Pro B" panose="020B0800000000000000" pitchFamily="34" charset="-128"/>
                <a:cs typeface="+mj-cs"/>
              </a:defRPr>
            </a:lvl1pPr>
          </a:lstStyle>
          <a:p>
            <a:r>
              <a:rPr lang="fi-FI" sz="1200" b="0" dirty="0" smtClean="0">
                <a:solidFill>
                  <a:srgbClr val="444444"/>
                </a:solidFill>
                <a:latin typeface="Calibri" panose="020F0502020204030204" pitchFamily="34" charset="0"/>
              </a:rPr>
              <a:t>Vastaajat = 1009</a:t>
            </a:r>
            <a:endParaRPr lang="it-IT" sz="1200" b="0" dirty="0">
              <a:solidFill>
                <a:srgbClr val="444444"/>
              </a:solidFill>
              <a:latin typeface="Calibri" panose="020F0502020204030204" pitchFamily="34" charset="0"/>
            </a:endParaRPr>
          </a:p>
        </p:txBody>
      </p:sp>
    </p:spTree>
    <p:extLst>
      <p:ext uri="{BB962C8B-B14F-4D97-AF65-F5344CB8AC3E}">
        <p14:creationId xmlns:p14="http://schemas.microsoft.com/office/powerpoint/2010/main" val="131231917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0[0]&lt;/d2p1:ColumnSelection&gt;&lt;d2p1:ConnectionName&gt;Item0&lt;/d2p1:ConnectionName&gt;&lt;d2p1:DataQueryType&gt;SelectColumn&lt;/d2p1:DataQueryType&gt;&lt;d2p1:RowSelection&gt;/&lt;/d2p1:RowSelection&gt;&lt;d2p1:TableName&gt;RAY2 Milloin viimeksi pelasitte rahavoittoja antavaa automaattia, kuten hedelmäpeliä, pajatsoa tai pokeriautomaattia? &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RowCombinationSettings&gt;&lt;d2p1:SwitchRowsAndColumns&gt;true&lt;/d2p1:SwitchRowsAndColumns&gt;&lt;/Query&gt;&lt;Version&gt;4.2.0.0&lt;/Version&gt;&lt;/ShapeLink&gt;"/>
</p:tagLst>
</file>

<file path=ppt/tags/tag10.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1&lt;/d2p1:ConnectionName&gt;&lt;d2p1:DataQueryType&gt;SelectColumn&lt;/d2p1:DataQueryType&gt;&lt;d2p1:RowSelection&gt;/&lt;/d2p1:RowSelection&gt;&lt;d2p1:TableName&gt;Kansainvälinen talous sekä talousennusteet&lt;/d2p1:TableName&gt;&lt;/d2p1:DataQueryItem&gt;&lt;/d2p1:Items&gt;&lt;d2p1:RowCombinationSettings /&gt;&lt;/Query&gt;&lt;Version&gt;4.2.0.0&lt;/Version&gt;&lt;/ShapeLink&gt;"/>
</p:tagLst>
</file>

<file path=ppt/tags/tag11.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lt;/d2p1:ColumnSelection&gt;&lt;d2p1:ConnectionName&gt;Item1&lt;/d2p1:ConnectionName&gt;&lt;d2p1:DataQueryType&gt;SelectMatrix&lt;/d2p1:DataQueryType&gt;&lt;d2p1:RowSelection&gt;/&lt;/d2p1:RowSelection&gt;&lt;d2p1:TableName&gt;Kansainvälinen talous sekä talousennusteet&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RowCombinationSettings&gt;&lt;d2p1:SwitchRowsAndColumns&gt;true&lt;/d2p1:SwitchRowsAndColumns&gt;&lt;/Query&gt;&lt;Version&gt;4.2.0.0&lt;/Version&gt;&lt;/ShapeLink&gt;"/>
</p:tagLst>
</file>

<file path=ppt/tags/tag12.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1&lt;/d2p1:ConnectionName&gt;&lt;d2p1:DataQueryType&gt;SelectColumn&lt;/d2p1:DataQueryType&gt;&lt;d2p1:RowSelection&gt;/&lt;/d2p1:RowSelection&gt;&lt;d2p1:TableName&gt;Kansainvälinen talous sekä talousennusteet&lt;/d2p1:TableName&gt;&lt;/d2p1:DataQueryItem&gt;&lt;/d2p1:Items&gt;&lt;d2p1:RowCombinationSettings /&gt;&lt;/Query&gt;&lt;Version&gt;4.2.0.0&lt;/Version&gt;&lt;/ShapeLink&gt;"/>
</p:tagLst>
</file>

<file path=ppt/tags/tag13.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lt;/d2p1:ColumnSelection&gt;&lt;d2p1:ConnectionName&gt;Item0&lt;/d2p1:ConnectionName&gt;&lt;d2p1:DataQueryType&gt;SelectMatrix&lt;/d2p1:DataQueryType&gt;&lt;d2p1:RowSelection&gt;/&lt;/d2p1:RowSelection&gt;&lt;d2p1:TableName&gt;PELANNUT JOSKUS   Pelaan itse ongelmallisen paljon raha-automaatteja &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MergeGroupsByName&gt;true&lt;/d2p1:MergeGroupsByName&gt;&lt;d2p1:MergeMembersByName&gt;true&lt;/d2p1:MergeMembersByName&gt;&lt;/d2p1:RowCombinationSettings&gt;&lt;/Query&gt;&lt;Version&gt;4.2.0.0&lt;/Version&gt;&lt;/ShapeLink&gt;"/>
</p:tagLst>
</file>

<file path=ppt/tags/tag14.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0&lt;/d2p1:ConnectionName&gt;&lt;d2p1:DataQueryType&gt;SelectColumn&lt;/d2p1:DataQueryType&gt;&lt;d2p1:RowSelection&gt;/&lt;/d2p1:RowSelection&gt;&lt;d2p1:TableName&gt;PELANNUT JOSKUS   Pelaan itse ongelmallisen paljon raha-automaatteja &lt;/d2p1:TableName&gt;&lt;/d2p1:DataQueryItem&gt;&lt;/d2p1:Items&gt;&lt;d2p1:RowCombinationSettings /&gt;&lt;/Query&gt;&lt;Version&gt;4.2.0.0&lt;/Version&gt;&lt;/ShapeLink&gt;"/>
</p:tagLst>
</file>

<file path=ppt/tags/tag15.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0[0]&lt;/d2p1:ColumnSelection&gt;&lt;d2p1:ConnectionName&gt;Item0&lt;/d2p1:ConnectionName&gt;&lt;d2p1:DataQueryType&gt;SelectColumn&lt;/d2p1:DataQueryType&gt;&lt;d2p1:RowSelection&gt;/&lt;/d2p1:RowSelection&gt;&lt;d2p1:TableName&gt;RAY2 Milloin viimeksi pelasitte rahavoittoja antavaa automaattia, kuten hedelmäpeliä, pajatsoa tai pokeriautomaattia? &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RowCombinationSettings&gt;&lt;d2p1:SwitchRowsAndColumns&gt;true&lt;/d2p1:SwitchRowsAndColumns&gt;&lt;/Query&gt;&lt;Version&gt;4.2.0.0&lt;/Version&gt;&lt;/ShapeLink&gt;"/>
</p:tagLst>
</file>

<file path=ppt/tags/tag16.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0&lt;/d2p1:ConnectionName&gt;&lt;d2p1:DataQueryType&gt;SelectColumn&lt;/d2p1:DataQueryType&gt;&lt;d2p1:RowSelection&gt;/&lt;/d2p1:RowSelection&gt;&lt;d2p1:TableName&gt;RAY2 Milloin viimeksi pelasitte rahavoittoja antavaa automaattia, kuten hedelmäpeliä, pajatsoa tai pokeriautomaattia? &lt;/d2p1:TableName&gt;&lt;/d2p1:DataQueryItem&gt;&lt;/d2p1:Items&gt;&lt;d2p1:RowCombinationSettings /&gt;&lt;/Query&gt;&lt;Version&gt;4.2.0.0&lt;/Version&gt;&lt;/ShapeLink&gt;"/>
</p:tagLst>
</file>

<file path=ppt/tags/tag17.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lt;/d2p1:ColumnSelection&gt;&lt;d2p1:ConnectionName&gt;Item1&lt;/d2p1:ConnectionName&gt;&lt;d2p1:DataQueryType&gt;SelectMatrix&lt;/d2p1:DataQueryType&gt;&lt;d2p1:RowSelection&gt;/&lt;/d2p1:RowSelection&gt;&lt;d2p1:TableName&gt;Kansainvälinen talous sekä talousennusteet&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RowCombinationSettings&gt;&lt;d2p1:SwitchRowsAndColumns&gt;true&lt;/d2p1:SwitchRowsAndColumns&gt;&lt;/Query&gt;&lt;Version&gt;4.2.0.0&lt;/Version&gt;&lt;/ShapeLink&gt;"/>
</p:tagLst>
</file>

<file path=ppt/tags/tag18.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0&lt;/d2p1:ConnectionName&gt;&lt;d2p1:DataQueryType&gt;SelectColumn&lt;/d2p1:DataQueryType&gt;&lt;d2p1:RowSelection&gt;/&lt;/d2p1:RowSelection&gt;&lt;d2p1:TableName&gt;RAY2 Milloin viimeksi pelasitte rahavoittoja antavaa automaattia, kuten hedelmäpeliä, pajatsoa tai pokeriautomaattia? &lt;/d2p1:TableName&gt;&lt;/d2p1:DataQueryItem&gt;&lt;/d2p1:Items&gt;&lt;d2p1:RowCombinationSettings /&gt;&lt;/Query&gt;&lt;Version&gt;4.2.0.0&lt;/Version&gt;&lt;/ShapeLink&gt;"/>
</p:tagLst>
</file>

<file path=ppt/tags/tag19.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lt;/d2p1:ColumnSelection&gt;&lt;d2p1:ConnectionName&gt;Item1&lt;/d2p1:ConnectionName&gt;&lt;d2p1:DataQueryType&gt;SelectMatrix&lt;/d2p1:DataQueryType&gt;&lt;d2p1:RowSelection&gt;/&lt;/d2p1:RowSelection&gt;&lt;d2p1:TableName&gt;Kansainvälinen talous sekä talousennusteet&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RowCombinationSettings&gt;&lt;d2p1:SwitchRowsAndColumns&gt;true&lt;/d2p1:SwitchRowsAndColumns&gt;&lt;/Query&gt;&lt;Version&gt;4.2.0.0&lt;/Version&gt;&lt;/ShapeLink&gt;"/>
</p:tagLst>
</file>

<file path=ppt/tags/tag2.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0&lt;/d2p1:ConnectionName&gt;&lt;d2p1:DataQueryType&gt;SelectColumn&lt;/d2p1:DataQueryType&gt;&lt;d2p1:RowSelection&gt;/&lt;/d2p1:RowSelection&gt;&lt;d2p1:TableName&gt;RAY2 Milloin viimeksi pelasitte rahavoittoja antavaa automaattia, kuten hedelmäpeliä, pajatsoa tai pokeriautomaattia? &lt;/d2p1:TableName&gt;&lt;/d2p1:DataQueryItem&gt;&lt;/d2p1:Items&gt;&lt;d2p1:RowCombinationSettings /&gt;&lt;/Query&gt;&lt;Version&gt;4.2.0.0&lt;/Version&gt;&lt;/ShapeLink&gt;"/>
</p:tagLst>
</file>

<file path=ppt/tags/tag20.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0&lt;/d2p1:ConnectionName&gt;&lt;d2p1:DataQueryType&gt;SelectColumn&lt;/d2p1:DataQueryType&gt;&lt;d2p1:RowSelection&gt;/&lt;/d2p1:RowSelection&gt;&lt;d2p1:TableName&gt;RAY2 Milloin viimeksi pelasitte rahavoittoja antavaa automaattia, kuten hedelmäpeliä, pajatsoa tai pokeriautomaattia? &lt;/d2p1:TableName&gt;&lt;/d2p1:DataQueryItem&gt;&lt;/d2p1:Items&gt;&lt;d2p1:RowCombinationSettings /&gt;&lt;/Query&gt;&lt;Version&gt;4.2.0.0&lt;/Version&gt;&lt;/ShapeLink&gt;"/>
</p:tagLst>
</file>

<file path=ppt/tags/tag21.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lt;/d2p1:ColumnSelection&gt;&lt;d2p1:ConnectionName&gt;Item1&lt;/d2p1:ConnectionName&gt;&lt;d2p1:DataQueryType&gt;SelectMatrix&lt;/d2p1:DataQueryType&gt;&lt;d2p1:RowSelection&gt;/&lt;/d2p1:RowSelection&gt;&lt;d2p1:TableName&gt;Kansainvälinen talous sekä talousennusteet&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RowCombinationSettings&gt;&lt;d2p1:SwitchRowsAndColumns&gt;true&lt;/d2p1:SwitchRowsAndColumns&gt;&lt;/Query&gt;&lt;Version&gt;4.2.0.0&lt;/Version&gt;&lt;/ShapeLink&gt;"/>
</p:tagLst>
</file>

<file path=ppt/tags/tag22.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0&lt;/d2p1:ConnectionName&gt;&lt;d2p1:DataQueryType&gt;SelectColumn&lt;/d2p1:DataQueryType&gt;&lt;d2p1:RowSelection&gt;/&lt;/d2p1:RowSelection&gt;&lt;d2p1:TableName&gt;RAY2 Milloin viimeksi pelasitte rahavoittoja antavaa automaattia, kuten hedelmäpeliä, pajatsoa tai pokeriautomaattia? &lt;/d2p1:TableName&gt;&lt;/d2p1:DataQueryItem&gt;&lt;/d2p1:Items&gt;&lt;d2p1:RowCombinationSettings /&gt;&lt;/Query&gt;&lt;Version&gt;4.2.0.0&lt;/Version&gt;&lt;/ShapeLink&gt;"/>
</p:tagLst>
</file>

<file path=ppt/tags/tag23.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lt;/d2p1:ColumnSelection&gt;&lt;d2p1:ConnectionName&gt;Item1&lt;/d2p1:ConnectionName&gt;&lt;d2p1:DataQueryType&gt;SelectMatrix&lt;/d2p1:DataQueryType&gt;&lt;d2p1:RowSelection&gt;/&lt;/d2p1:RowSelection&gt;&lt;d2p1:TableName&gt;Laitoksen riippumattomuus rahoittajista ja poliittisista päättäjistä  ETLA Elinkeinoelämän tutkimuslaitos&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MergeGroupsByName&gt;true&lt;/d2p1:MergeGroupsByName&gt;&lt;d2p1:MergeMembersByName&gt;true&lt;/d2p1:MergeMembersByName&gt;&lt;/d2p1:RowCombinationSettings&gt;&lt;/Query&gt;&lt;Version&gt;4.2.0.0&lt;/Version&gt;&lt;/ShapeLink&gt;"/>
</p:tagLst>
</file>

<file path=ppt/tags/tag24.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1&lt;/d2p1:ConnectionName&gt;&lt;d2p1:DataQueryType&gt;SelectColumn&lt;/d2p1:DataQueryType&gt;&lt;d2p1:RowSelection&gt;/&lt;/d2p1:RowSelection&gt;&lt;d2p1:TableName&gt;Laitoksen riippumattomuus rahoittajista ja poliittisista päättäjistä  ETLA Elinkeinoelämän tutkimuslaitos&lt;/d2p1:TableName&gt;&lt;/d2p1:DataQueryItem&gt;&lt;/d2p1:Items&gt;&lt;d2p1:RowCombinationSettings /&gt;&lt;/Query&gt;&lt;Version&gt;4.2.0.0&lt;/Version&gt;&lt;/ShapeLink&gt;"/>
</p:tagLst>
</file>

<file path=ppt/tags/tag25.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lt;/d2p1:ColumnSelection&gt;&lt;d2p1:ConnectionName&gt;Item1&lt;/d2p1:ConnectionName&gt;&lt;d2p1:DataQueryType&gt;SelectMatrix&lt;/d2p1:DataQueryType&gt;&lt;d2p1:RowSelection&gt;/&lt;/d2p1:RowSelection&gt;&lt;d2p1:TableName&gt;Laitoksen riippumattomuus rahoittajista ja poliittisista päättäjistä  ETLA Elinkeinoelämän tutkimuslaitos&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MergeGroupsByName&gt;true&lt;/d2p1:MergeGroupsByName&gt;&lt;d2p1:MergeMembersByName&gt;true&lt;/d2p1:MergeMembersByName&gt;&lt;/d2p1:RowCombinationSettings&gt;&lt;/Query&gt;&lt;Version&gt;4.2.0.0&lt;/Version&gt;&lt;/ShapeLink&gt;"/>
</p:tagLst>
</file>

<file path=ppt/tags/tag26.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1&lt;/d2p1:ConnectionName&gt;&lt;d2p1:DataQueryType&gt;SelectColumn&lt;/d2p1:DataQueryType&gt;&lt;d2p1:RowSelection&gt;/&lt;/d2p1:RowSelection&gt;&lt;d2p1:TableName&gt;Laitoksen riippumattomuus rahoittajista ja poliittisista päättäjistä  ETLA Elinkeinoelämän tutkimuslaitos&lt;/d2p1:TableName&gt;&lt;/d2p1:DataQueryItem&gt;&lt;/d2p1:Items&gt;&lt;d2p1:RowCombinationSettings /&gt;&lt;/Query&gt;&lt;Version&gt;4.2.0.0&lt;/Version&gt;&lt;/ShapeLink&gt;"/>
</p:tagLst>
</file>

<file path=ppt/tags/tag27.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lt;/d2p1:ColumnSelection&gt;&lt;d2p1:ConnectionName&gt;Item1&lt;/d2p1:ConnectionName&gt;&lt;d2p1:DataQueryType&gt;SelectMatrix&lt;/d2p1:DataQueryType&gt;&lt;d2p1:RowSelection&gt;/&lt;/d2p1:RowSelection&gt;&lt;d2p1:TableName&gt;Laitoksen riippumattomuus rahoittajista ja poliittisista päättäjistä  ETLA Elinkeinoelämän tutkimuslaitos&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MergeGroupsByName&gt;true&lt;/d2p1:MergeGroupsByName&gt;&lt;d2p1:MergeMembersByName&gt;true&lt;/d2p1:MergeMembersByName&gt;&lt;/d2p1:RowCombinationSettings&gt;&lt;/Query&gt;&lt;Version&gt;4.2.0.0&lt;/Version&gt;&lt;/ShapeLink&gt;"/>
</p:tagLst>
</file>

<file path=ppt/tags/tag28.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1&lt;/d2p1:ConnectionName&gt;&lt;d2p1:DataQueryType&gt;SelectColumn&lt;/d2p1:DataQueryType&gt;&lt;d2p1:RowSelection&gt;/&lt;/d2p1:RowSelection&gt;&lt;d2p1:TableName&gt;Laitoksen riippumattomuus rahoittajista ja poliittisista päättäjistä  ETLA Elinkeinoelämän tutkimuslaitos&lt;/d2p1:TableName&gt;&lt;/d2p1:DataQueryItem&gt;&lt;/d2p1:Items&gt;&lt;d2p1:RowCombinationSettings /&gt;&lt;/Query&gt;&lt;Version&gt;4.2.0.0&lt;/Version&gt;&lt;/ShapeLink&gt;"/>
</p:tagLst>
</file>

<file path=ppt/tags/tag29.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0[0]&lt;/d2p1:ColumnSelection&gt;&lt;d2p1:ConnectionName&gt;Item0&lt;/d2p1:ConnectionName&gt;&lt;d2p1:DataQueryType&gt;SelectColumn&lt;/d2p1:DataQueryType&gt;&lt;d2p1:RowSelection&gt;/&lt;/d2p1:RowSelection&gt;&lt;d2p1:TableName&gt;RAY2 Milloin viimeksi pelasitte rahavoittoja antavaa automaattia, kuten hedelmäpeliä, pajatsoa tai pokeriautomaattia? &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RowCombinationSettings&gt;&lt;d2p1:SwitchRowsAndColumns&gt;true&lt;/d2p1:SwitchRowsAndColumns&gt;&lt;/Query&gt;&lt;Version&gt;4.2.0.0&lt;/Version&gt;&lt;/ShapeLink&gt;"/>
</p:tagLst>
</file>

<file path=ppt/tags/tag3.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0[0]&lt;/d2p1:ColumnSelection&gt;&lt;d2p1:ConnectionName&gt;Item0&lt;/d2p1:ConnectionName&gt;&lt;d2p1:DataQueryType&gt;SelectColumn&lt;/d2p1:DataQueryType&gt;&lt;d2p1:RowSelection&gt;/&lt;/d2p1:RowSelection&gt;&lt;d2p1:TableName&gt;RAY2 Milloin viimeksi pelasitte rahavoittoja antavaa automaattia, kuten hedelmäpeliä, pajatsoa tai pokeriautomaattia? &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RowCombinationSettings&gt;&lt;d2p1:SwitchRowsAndColumns&gt;true&lt;/d2p1:SwitchRowsAndColumns&gt;&lt;/Query&gt;&lt;Version&gt;4.2.0.0&lt;/Version&gt;&lt;/ShapeLink&gt;"/>
</p:tagLst>
</file>

<file path=ppt/tags/tag30.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0&lt;/d2p1:ConnectionName&gt;&lt;d2p1:DataQueryType&gt;SelectColumn&lt;/d2p1:DataQueryType&gt;&lt;d2p1:RowSelection&gt;/&lt;/d2p1:RowSelection&gt;&lt;d2p1:TableName&gt;RAY2 Milloin viimeksi pelasitte rahavoittoja antavaa automaattia, kuten hedelmäpeliä, pajatsoa tai pokeriautomaattia? &lt;/d2p1:TableName&gt;&lt;/d2p1:DataQueryItem&gt;&lt;/d2p1:Items&gt;&lt;d2p1:RowCombinationSettings /&gt;&lt;/Query&gt;&lt;Version&gt;4.2.0.0&lt;/Version&gt;&lt;/ShapeLink&gt;"/>
</p:tagLst>
</file>

<file path=ppt/tags/tag31.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lt;/d2p1:ColumnSelection&gt;&lt;d2p1:ConnectionName&gt;Item1&lt;/d2p1:ConnectionName&gt;&lt;d2p1:DataQueryType&gt;SelectMatrix&lt;/d2p1:DataQueryType&gt;&lt;d2p1:RowSelection&gt;/&lt;/d2p1:RowSelection&gt;&lt;d2p1:TableName&gt;Kansainvälinen talous sekä talousennusteet&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RowCombinationSettings&gt;&lt;d2p1:SwitchRowsAndColumns&gt;true&lt;/d2p1:SwitchRowsAndColumns&gt;&lt;/Query&gt;&lt;Version&gt;4.2.0.0&lt;/Version&gt;&lt;/ShapeLink&gt;"/>
</p:tagLst>
</file>

<file path=ppt/tags/tag32.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0&lt;/d2p1:ConnectionName&gt;&lt;d2p1:DataQueryType&gt;SelectColumn&lt;/d2p1:DataQueryType&gt;&lt;d2p1:RowSelection&gt;/&lt;/d2p1:RowSelection&gt;&lt;d2p1:TableName&gt;RAY2 Milloin viimeksi pelasitte rahavoittoja antavaa automaattia, kuten hedelmäpeliä, pajatsoa tai pokeriautomaattia? &lt;/d2p1:TableName&gt;&lt;/d2p1:DataQueryItem&gt;&lt;/d2p1:Items&gt;&lt;d2p1:RowCombinationSettings /&gt;&lt;/Query&gt;&lt;Version&gt;4.2.0.0&lt;/Version&gt;&lt;/ShapeLink&gt;"/>
</p:tagLst>
</file>

<file path=ppt/tags/tag33.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lt;/d2p1:ColumnSelection&gt;&lt;d2p1:ConnectionName&gt;Item1&lt;/d2p1:ConnectionName&gt;&lt;d2p1:DataQueryType&gt;SelectMatrix&lt;/d2p1:DataQueryType&gt;&lt;d2p1:RowSelection&gt;/&lt;/d2p1:RowSelection&gt;&lt;d2p1:TableName&gt;Kansainvälinen talous sekä talousennusteet&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RowCombinationSettings&gt;&lt;d2p1:SwitchRowsAndColumns&gt;true&lt;/d2p1:SwitchRowsAndColumns&gt;&lt;/Query&gt;&lt;Version&gt;4.2.0.0&lt;/Version&gt;&lt;/ShapeLink&gt;"/>
</p:tagLst>
</file>

<file path=ppt/tags/tag34.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0&lt;/d2p1:ConnectionName&gt;&lt;d2p1:DataQueryType&gt;SelectColumn&lt;/d2p1:DataQueryType&gt;&lt;d2p1:RowSelection&gt;/&lt;/d2p1:RowSelection&gt;&lt;d2p1:TableName&gt;RAY2 Milloin viimeksi pelasitte rahavoittoja antavaa automaattia, kuten hedelmäpeliä, pajatsoa tai pokeriautomaattia? &lt;/d2p1:TableName&gt;&lt;/d2p1:DataQueryItem&gt;&lt;/d2p1:Items&gt;&lt;d2p1:RowCombinationSettings /&gt;&lt;/Query&gt;&lt;Version&gt;4.2.0.0&lt;/Version&gt;&lt;/ShapeLink&gt;"/>
</p:tagLst>
</file>

<file path=ppt/tags/tag35.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lt;/d2p1:ColumnSelection&gt;&lt;d2p1:ConnectionName&gt;Item1&lt;/d2p1:ConnectionName&gt;&lt;d2p1:DataQueryType&gt;SelectMatrix&lt;/d2p1:DataQueryType&gt;&lt;d2p1:RowSelection&gt;/&lt;/d2p1:RowSelection&gt;&lt;d2p1:TableName&gt;Laitoksen riippumattomuus rahoittajista ja poliittisista päättäjistä  ETLA Elinkeinoelämän tutkimuslaitos&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MergeGroupsByName&gt;true&lt;/d2p1:MergeGroupsByName&gt;&lt;d2p1:MergeMembersByName&gt;true&lt;/d2p1:MergeMembersByName&gt;&lt;/d2p1:RowCombinationSettings&gt;&lt;/Query&gt;&lt;Version&gt;4.2.0.0&lt;/Version&gt;&lt;/ShapeLink&gt;"/>
</p:tagLst>
</file>

<file path=ppt/tags/tag36.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1&lt;/d2p1:ConnectionName&gt;&lt;d2p1:DataQueryType&gt;SelectColumn&lt;/d2p1:DataQueryType&gt;&lt;d2p1:RowSelection&gt;/&lt;/d2p1:RowSelection&gt;&lt;d2p1:TableName&gt;Laitoksen riippumattomuus rahoittajista ja poliittisista päättäjistä  ETLA Elinkeinoelämän tutkimuslaitos&lt;/d2p1:TableName&gt;&lt;/d2p1:DataQueryItem&gt;&lt;/d2p1:Items&gt;&lt;d2p1:RowCombinationSettings /&gt;&lt;/Query&gt;&lt;Version&gt;4.2.0.0&lt;/Version&gt;&lt;/ShapeLink&gt;"/>
</p:tagLst>
</file>

<file path=ppt/tags/tag37.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lt;/d2p1:ColumnSelection&gt;&lt;d2p1:ConnectionName&gt;Item1&lt;/d2p1:ConnectionName&gt;&lt;d2p1:DataQueryType&gt;SelectMatrix&lt;/d2p1:DataQueryType&gt;&lt;d2p1:RowSelection&gt;/&lt;/d2p1:RowSelection&gt;&lt;d2p1:TableName&gt;Laitoksen riippumattomuus rahoittajista ja poliittisista päättäjistä  ETLA Elinkeinoelämän tutkimuslaitos&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MergeGroupsByName&gt;true&lt;/d2p1:MergeGroupsByName&gt;&lt;d2p1:MergeMembersByName&gt;true&lt;/d2p1:MergeMembersByName&gt;&lt;/d2p1:RowCombinationSettings&gt;&lt;/Query&gt;&lt;Version&gt;4.2.0.0&lt;/Version&gt;&lt;/ShapeLink&gt;"/>
</p:tagLst>
</file>

<file path=ppt/tags/tag38.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1&lt;/d2p1:ConnectionName&gt;&lt;d2p1:DataQueryType&gt;SelectColumn&lt;/d2p1:DataQueryType&gt;&lt;d2p1:RowSelection&gt;/&lt;/d2p1:RowSelection&gt;&lt;d2p1:TableName&gt;Laitoksen riippumattomuus rahoittajista ja poliittisista päättäjistä  ETLA Elinkeinoelämän tutkimuslaitos&lt;/d2p1:TableName&gt;&lt;/d2p1:DataQueryItem&gt;&lt;/d2p1:Items&gt;&lt;d2p1:RowCombinationSettings /&gt;&lt;/Query&gt;&lt;Version&gt;4.2.0.0&lt;/Version&gt;&lt;/ShapeLink&gt;"/>
</p:tagLst>
</file>

<file path=ppt/tags/tag39.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lt;/d2p1:ColumnSelection&gt;&lt;d2p1:ConnectionName&gt;Item1&lt;/d2p1:ConnectionName&gt;&lt;d2p1:DataQueryType&gt;SelectMatrix&lt;/d2p1:DataQueryType&gt;&lt;d2p1:RowSelection&gt;/&lt;/d2p1:RowSelection&gt;&lt;d2p1:TableName&gt;Laitoksen riippumattomuus rahoittajista ja poliittisista päättäjistä  ETLA Elinkeinoelämän tutkimuslaitos&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MergeGroupsByName&gt;true&lt;/d2p1:MergeGroupsByName&gt;&lt;d2p1:MergeMembersByName&gt;true&lt;/d2p1:MergeMembersByName&gt;&lt;/d2p1:RowCombinationSettings&gt;&lt;/Query&gt;&lt;Version&gt;4.2.0.0&lt;/Version&gt;&lt;/ShapeLink&gt;"/>
</p:tagLst>
</file>

<file path=ppt/tags/tag4.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0&lt;/d2p1:ConnectionName&gt;&lt;d2p1:DataQueryType&gt;SelectColumn&lt;/d2p1:DataQueryType&gt;&lt;d2p1:RowSelection&gt;/&lt;/d2p1:RowSelection&gt;&lt;d2p1:TableName&gt;RAY2 Milloin viimeksi pelasitte rahavoittoja antavaa automaattia, kuten hedelmäpeliä, pajatsoa tai pokeriautomaattia? &lt;/d2p1:TableName&gt;&lt;/d2p1:DataQueryItem&gt;&lt;/d2p1:Items&gt;&lt;d2p1:RowCombinationSettings /&gt;&lt;/Query&gt;&lt;Version&gt;4.2.0.0&lt;/Version&gt;&lt;/ShapeLink&gt;"/>
</p:tagLst>
</file>

<file path=ppt/tags/tag40.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1&lt;/d2p1:ConnectionName&gt;&lt;d2p1:DataQueryType&gt;SelectColumn&lt;/d2p1:DataQueryType&gt;&lt;d2p1:RowSelection&gt;/&lt;/d2p1:RowSelection&gt;&lt;d2p1:TableName&gt;Laitoksen riippumattomuus rahoittajista ja poliittisista päättäjistä  ETLA Elinkeinoelämän tutkimuslaitos&lt;/d2p1:TableName&gt;&lt;/d2p1:DataQueryItem&gt;&lt;/d2p1:Items&gt;&lt;d2p1:RowCombinationSettings /&gt;&lt;/Query&gt;&lt;Version&gt;4.2.0.0&lt;/Version&gt;&lt;/ShapeLink&gt;"/>
</p:tagLst>
</file>

<file path=ppt/tags/tag41.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0[0]&lt;/d2p1:ColumnSelection&gt;&lt;d2p1:ConnectionName&gt;Item0&lt;/d2p1:ConnectionName&gt;&lt;d2p1:DataQueryType&gt;SelectColumn&lt;/d2p1:DataQueryType&gt;&lt;d2p1:RowSelection&gt;/&lt;/d2p1:RowSelection&gt;&lt;d2p1:TableName&gt;RAY2 Milloin viimeksi pelasitte rahavoittoja antavaa automaattia, kuten hedelmäpeliä, pajatsoa tai pokeriautomaattia? &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RowCombinationSettings&gt;&lt;d2p1:SwitchRowsAndColumns&gt;true&lt;/d2p1:SwitchRowsAndColumns&gt;&lt;/Query&gt;&lt;Version&gt;4.2.0.0&lt;/Version&gt;&lt;/ShapeLink&gt;"/>
</p:tagLst>
</file>

<file path=ppt/tags/tag42.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0&lt;/d2p1:ConnectionName&gt;&lt;d2p1:DataQueryType&gt;SelectColumn&lt;/d2p1:DataQueryType&gt;&lt;d2p1:RowSelection&gt;/&lt;/d2p1:RowSelection&gt;&lt;d2p1:TableName&gt;RAY2 Milloin viimeksi pelasitte rahavoittoja antavaa automaattia, kuten hedelmäpeliä, pajatsoa tai pokeriautomaattia? &lt;/d2p1:TableName&gt;&lt;/d2p1:DataQueryItem&gt;&lt;/d2p1:Items&gt;&lt;d2p1:RowCombinationSettings /&gt;&lt;/Query&gt;&lt;Version&gt;4.2.0.0&lt;/Version&gt;&lt;/ShapeLink&gt;"/>
</p:tagLst>
</file>

<file path=ppt/tags/tag43.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0[0]&lt;/d2p1:ColumnSelection&gt;&lt;d2p1:ConnectionName&gt;Item0&lt;/d2p1:ConnectionName&gt;&lt;d2p1:DataQueryType&gt;SelectColumn&lt;/d2p1:DataQueryType&gt;&lt;d2p1:RowSelection&gt;/&lt;/d2p1:RowSelection&gt;&lt;d2p1:TableName&gt;RAY2 Milloin viimeksi pelasitte rahavoittoja antavaa automaattia, kuten hedelmäpeliä, pajatsoa tai pokeriautomaattia? &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RowCombinationSettings&gt;&lt;d2p1:SwitchRowsAndColumns&gt;true&lt;/d2p1:SwitchRowsAndColumns&gt;&lt;/Query&gt;&lt;Version&gt;4.2.0.0&lt;/Version&gt;&lt;/ShapeLink&gt;"/>
</p:tagLst>
</file>

<file path=ppt/tags/tag44.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0&lt;/d2p1:ConnectionName&gt;&lt;d2p1:DataQueryType&gt;SelectColumn&lt;/d2p1:DataQueryType&gt;&lt;d2p1:RowSelection&gt;/&lt;/d2p1:RowSelection&gt;&lt;d2p1:TableName&gt;RAY2 Milloin viimeksi pelasitte rahavoittoja antavaa automaattia, kuten hedelmäpeliä, pajatsoa tai pokeriautomaattia? &lt;/d2p1:TableName&gt;&lt;/d2p1:DataQueryItem&gt;&lt;/d2p1:Items&gt;&lt;d2p1:RowCombinationSettings /&gt;&lt;/Query&gt;&lt;Version&gt;4.2.0.0&lt;/Version&gt;&lt;/ShapeLink&gt;"/>
</p:tagLst>
</file>

<file path=ppt/tags/tag5.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lt;/d2p1:ColumnSelection&gt;&lt;d2p1:ConnectionName&gt;Item1&lt;/d2p1:ConnectionName&gt;&lt;d2p1:DataQueryType&gt;SelectMatrix&lt;/d2p1:DataQueryType&gt;&lt;d2p1:RowSelection&gt;/&lt;/d2p1:RowSelection&gt;&lt;d2p1:TableName&gt;Kansainvälinen talous sekä talousennusteet&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RowCombinationSettings&gt;&lt;d2p1:SwitchRowsAndColumns&gt;true&lt;/d2p1:SwitchRowsAndColumns&gt;&lt;/Query&gt;&lt;Version&gt;4.2.0.0&lt;/Version&gt;&lt;/ShapeLink&gt;"/>
</p:tagLst>
</file>

<file path=ppt/tags/tag6.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1&lt;/d2p1:ConnectionName&gt;&lt;d2p1:DataQueryType&gt;SelectColumn&lt;/d2p1:DataQueryType&gt;&lt;d2p1:RowSelection&gt;/&lt;/d2p1:RowSelection&gt;&lt;d2p1:TableName&gt;Kansainvälinen talous sekä talousennusteet&lt;/d2p1:TableName&gt;&lt;/d2p1:DataQueryItem&gt;&lt;/d2p1:Items&gt;&lt;d2p1:RowCombinationSettings /&gt;&lt;/Query&gt;&lt;Version&gt;4.2.0.0&lt;/Version&gt;&lt;/ShapeLink&gt;"/>
</p:tagLst>
</file>

<file path=ppt/tags/tag7.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lt;/d2p1:ColumnSelection&gt;&lt;d2p1:ConnectionName&gt;Item1&lt;/d2p1:ConnectionName&gt;&lt;d2p1:DataQueryType&gt;SelectMatrix&lt;/d2p1:DataQueryType&gt;&lt;d2p1:RowSelection&gt;/&lt;/d2p1:RowSelection&gt;&lt;d2p1:TableName&gt;Kansainvälinen talous sekä talousennusteet&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RowCombinationSettings&gt;&lt;d2p1:SwitchRowsAndColumns&gt;true&lt;/d2p1:SwitchRowsAndColumns&gt;&lt;/Query&gt;&lt;Version&gt;4.2.0.0&lt;/Version&gt;&lt;/ShapeLink&gt;"/>
</p:tagLst>
</file>

<file path=ppt/tags/tag8.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TableInformationFiller.TableInfoFillerSettings&quot;&gt;&lt;TextType&gt;TableDescription&lt;/TextType&gt;&lt;/FillerProperties&gt;&lt;Query xmlns:d2p1=&quot;http://www.forgetdata.com/ReportingSuite&quot;&gt;&lt;d2p1:ColumnCombinationSettings /&gt;&lt;d2p1:Items&gt;&lt;d2p1:DataQueryItem&gt;&lt;d2p1:ColumnSelection&gt;/0[0]&lt;/d2p1:ColumnSelection&gt;&lt;d2p1:ConnectionName&gt;Item1&lt;/d2p1:ConnectionName&gt;&lt;d2p1:DataQueryType&gt;SelectColumn&lt;/d2p1:DataQueryType&gt;&lt;d2p1:RowSelection&gt;/&lt;/d2p1:RowSelection&gt;&lt;d2p1:TableName&gt;Kansainvälinen talous sekä talousennusteet&lt;/d2p1:TableName&gt;&lt;/d2p1:DataQueryItem&gt;&lt;/d2p1:Items&gt;&lt;d2p1:RowCombinationSettings /&gt;&lt;/Query&gt;&lt;Version&gt;4.2.0.0&lt;/Version&gt;&lt;/ShapeLink&gt;"/>
</p:tagLst>
</file>

<file path=ppt/tags/tag9.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ShapeLink xmlns:i=&quot;http://www.w3.org/2001/XMLSchema-instance&quot; xmlns=&quot;http://www.forgetdata.com/Slides&quot;&gt;&lt;FillerProperties i:type=&quot;GenericChartFillerSettings&quot;&gt;&lt;CreateDataSeries&gt;true&lt;/CreateDataSeries&gt;&lt;DataItem&gt;0&lt;/DataItem&gt;&lt;HeaderLabelDepth&gt;1&lt;/HeaderLabelDepth&gt;&lt;IncludeColumnGroupHeadings&gt;false&lt;/IncludeColumnGroupHeadings&gt;&lt;IncludeRowGroupHeadings&gt;false&lt;/IncludeRowGroupHeadings&gt;&lt;RowLabelDepth&gt;1&lt;/RowLabelDepth&gt;&lt;TTestResultSettings&gt;&lt;HeadingPrefix&gt;&lt;/HeadingPrefix&gt;&lt;HeadingSuffix&gt;&lt;/HeadingSuffix&gt;&lt;ResultPrefix&gt;&lt;/ResultPrefix&gt;&lt;ResultSuffix&gt;&lt;/ResultSuffix&gt;&lt;/TTestResultSettings&gt;&lt;/FillerProperties&gt;&lt;Query xmlns:d2p1=&quot;http://www.forgetdata.com/ReportingSuite&quot;&gt;&lt;d2p1:Column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ColumnCombinationSettings&gt;&lt;d2p1:Items&gt;&lt;d2p1:DataQueryItem&gt;&lt;d2p1:ColumnSelection&gt;/&lt;/d2p1:ColumnSelection&gt;&lt;d2p1:ConnectionName&gt;Item1&lt;/d2p1:ConnectionName&gt;&lt;d2p1:DataQueryType&gt;SelectMatrix&lt;/d2p1:DataQueryType&gt;&lt;d2p1:RowSelection&gt;/&lt;/d2p1:RowSelection&gt;&lt;d2p1:TableName&gt;Kansainvälinen talous sekä talousennusteet&lt;/d2p1:TableName&gt;&lt;/d2p1:DataQueryItem&gt;&lt;/d2p1:Items&gt;&lt;d2p1:RowCombinationSettings&gt;&lt;d2p1:IgnoredTypes xmlns:d4p1=&quot;http://schemas.microsoft.com/2003/10/Serialization/Arrays&quot;&gt;&lt;d4p1:string&gt;Base&lt;/d4p1:string&gt;&lt;d4p1:string&gt;UnweightedBase&lt;/d4p1:string&gt;&lt;d4p1:string&gt;TableStatistic&lt;/d4p1:string&gt;&lt;d4p1:string&gt;SumWeightsSquared&lt;/d4p1:string&gt;&lt;d4p1:string&gt;SumN&lt;/d4p1:string&gt;&lt;d4p1:string&gt;SumX&lt;/d4p1:string&gt;&lt;d4p1:string&gt;SumXSquared&lt;/d4p1:string&gt;&lt;d4p1:string&gt;SumUnweightedN&lt;/d4p1:string&gt;&lt;d4p1:string&gt;StdDev&lt;/d4p1:string&gt;&lt;d4p1:string&gt;StdErr&lt;/d4p1:string&gt;&lt;d4p1:string&gt;SampleVar&lt;/d4p1:string&gt;&lt;d4p1:string&gt;Total&lt;/d4p1:string&gt;&lt;d4p1:string&gt;SubTotal&lt;/d4p1:string&gt;&lt;d4p1:string&gt;Text&lt;/d4p1:string&gt;&lt;d4p1:string&gt;NetDiffs&lt;/d4p1:string&gt;&lt;d4p1:string&gt;PairedPref&lt;/d4p1:string&gt;&lt;d4p1:string&gt;Profile&lt;/d4p1:string&gt;&lt;d4p1:string&gt;ProfileResult&lt;/d4p1:string&gt;&lt;d4p1:string&gt;TValue&lt;/d4p1:string&gt;&lt;d4p1:string&gt;TProb&lt;/d4p1:string&gt;&lt;d4p1:string&gt;Base unweighted&lt;/d4p1:string&gt;&lt;d4p1:string&gt;Base weighted&lt;/d4p1:string&gt;&lt;/d2p1:IgnoredTypes&gt;&lt;/d2p1:RowCombinationSettings&gt;&lt;d2p1:SwitchRowsAndColumns&gt;true&lt;/d2p1:SwitchRowsAndColumns&gt;&lt;/Query&gt;&lt;Version&gt;4.2.0.0&lt;/Version&gt;&lt;/ShapeLink&gt;"/>
</p:tagLst>
</file>

<file path=ppt/theme/theme1.xml><?xml version="1.0" encoding="utf-8"?>
<a:theme xmlns:a="http://schemas.openxmlformats.org/drawingml/2006/main" name="Aloitus">
  <a:themeElements>
    <a:clrScheme name="graafit_TT">
      <a:dk1>
        <a:srgbClr val="3F3F3F"/>
      </a:dk1>
      <a:lt1>
        <a:sysClr val="window" lastClr="FFFFFF"/>
      </a:lt1>
      <a:dk2>
        <a:srgbClr val="FFFFFF"/>
      </a:dk2>
      <a:lt2>
        <a:srgbClr val="BFBFBF"/>
      </a:lt2>
      <a:accent1>
        <a:srgbClr val="DEFF75"/>
      </a:accent1>
      <a:accent2>
        <a:srgbClr val="FFD7FE"/>
      </a:accent2>
      <a:accent3>
        <a:srgbClr val="00B050"/>
      </a:accent3>
      <a:accent4>
        <a:srgbClr val="D070E1"/>
      </a:accent4>
      <a:accent5>
        <a:srgbClr val="96F000"/>
      </a:accent5>
      <a:accent6>
        <a:srgbClr val="F5A2FD"/>
      </a:accent6>
      <a:hlink>
        <a:srgbClr val="00B0F0"/>
      </a:hlink>
      <a:folHlink>
        <a:srgbClr val="A5A5A5"/>
      </a:folHlink>
    </a:clrScheme>
    <a:fontScheme name="Mukautettu 1">
      <a:majorFont>
        <a:latin typeface="Calibri"/>
        <a:ea typeface=""/>
        <a:cs typeface=""/>
      </a:majorFont>
      <a:minorFont>
        <a:latin typeface="Calibri Light"/>
        <a:ea typeface=""/>
        <a:cs typeface=""/>
      </a:minorFont>
    </a:fontScheme>
    <a:fmtScheme name="Hienovaraisen yhtenäinen">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lstStyle>
        <a:defPPr marL="285750" indent="-285750">
          <a:buClr>
            <a:srgbClr val="E60F28"/>
          </a:buClr>
          <a:buSzPct val="150000"/>
          <a:buFont typeface="Wingdings" panose="05000000000000000000" pitchFamily="2" charset="2"/>
          <a:buChar char="§"/>
          <a:defRPr sz="1600" b="0" dirty="0" smtClean="0">
            <a:solidFill>
              <a:srgbClr val="000000"/>
            </a:solidFill>
            <a:latin typeface="+mn-lt"/>
          </a:defRPr>
        </a:defPPr>
      </a:lstStyle>
    </a:txDef>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Grafiikkapohja">
  <a:themeElements>
    <a:clrScheme name="graafit_TT">
      <a:dk1>
        <a:srgbClr val="3F3F3F"/>
      </a:dk1>
      <a:lt1>
        <a:sysClr val="window" lastClr="FFFFFF"/>
      </a:lt1>
      <a:dk2>
        <a:srgbClr val="FFFFFF"/>
      </a:dk2>
      <a:lt2>
        <a:srgbClr val="BFBFBF"/>
      </a:lt2>
      <a:accent1>
        <a:srgbClr val="DEFF75"/>
      </a:accent1>
      <a:accent2>
        <a:srgbClr val="FFD7FE"/>
      </a:accent2>
      <a:accent3>
        <a:srgbClr val="00B050"/>
      </a:accent3>
      <a:accent4>
        <a:srgbClr val="D070E1"/>
      </a:accent4>
      <a:accent5>
        <a:srgbClr val="96F000"/>
      </a:accent5>
      <a:accent6>
        <a:srgbClr val="F5A2FD"/>
      </a:accent6>
      <a:hlink>
        <a:srgbClr val="00B0F0"/>
      </a:hlink>
      <a:folHlink>
        <a:srgbClr val="A5A5A5"/>
      </a:folHlink>
    </a:clrScheme>
    <a:fontScheme name="Mukautettu 1">
      <a:majorFont>
        <a:latin typeface="Calibri"/>
        <a:ea typeface=""/>
        <a:cs typeface=""/>
      </a:majorFont>
      <a:minorFont>
        <a:latin typeface="Calibri Light"/>
        <a:ea typeface=""/>
        <a:cs typeface=""/>
      </a:minorFont>
    </a:fontScheme>
    <a:fmtScheme name="Hienovaraisen yhtenäinen">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lstStyle>
        <a:defPPr marL="285750" indent="-285750">
          <a:buClr>
            <a:srgbClr val="E60F28"/>
          </a:buClr>
          <a:buSzPct val="150000"/>
          <a:buFont typeface="Wingdings" panose="05000000000000000000" pitchFamily="2" charset="2"/>
          <a:buChar char="§"/>
          <a:defRPr sz="1600" b="0" dirty="0" smtClean="0">
            <a:solidFill>
              <a:srgbClr val="000000"/>
            </a:solidFill>
            <a:latin typeface="+mn-lt"/>
          </a:defRPr>
        </a:defPPr>
      </a:lstStyle>
    </a:txDef>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Lopetus">
  <a:themeElements>
    <a:clrScheme name="graafit_TT">
      <a:dk1>
        <a:srgbClr val="3F3F3F"/>
      </a:dk1>
      <a:lt1>
        <a:sysClr val="window" lastClr="FFFFFF"/>
      </a:lt1>
      <a:dk2>
        <a:srgbClr val="FFFFFF"/>
      </a:dk2>
      <a:lt2>
        <a:srgbClr val="BFBFBF"/>
      </a:lt2>
      <a:accent1>
        <a:srgbClr val="DEFF75"/>
      </a:accent1>
      <a:accent2>
        <a:srgbClr val="FFD7FE"/>
      </a:accent2>
      <a:accent3>
        <a:srgbClr val="00B050"/>
      </a:accent3>
      <a:accent4>
        <a:srgbClr val="D070E1"/>
      </a:accent4>
      <a:accent5>
        <a:srgbClr val="96F000"/>
      </a:accent5>
      <a:accent6>
        <a:srgbClr val="F5A2FD"/>
      </a:accent6>
      <a:hlink>
        <a:srgbClr val="00B0F0"/>
      </a:hlink>
      <a:folHlink>
        <a:srgbClr val="A5A5A5"/>
      </a:folHlink>
    </a:clrScheme>
    <a:fontScheme name="Mukautettu 1">
      <a:majorFont>
        <a:latin typeface="Calibri"/>
        <a:ea typeface=""/>
        <a:cs typeface=""/>
      </a:majorFont>
      <a:minorFont>
        <a:latin typeface="Calibri Light"/>
        <a:ea typeface=""/>
        <a:cs typeface=""/>
      </a:minorFont>
    </a:fontScheme>
    <a:fmtScheme name="Hienovaraisen yhtenäinen">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lstStyle>
        <a:defPPr marL="285750" indent="-285750">
          <a:buClr>
            <a:srgbClr val="E60F28"/>
          </a:buClr>
          <a:buSzPct val="150000"/>
          <a:buFont typeface="Wingdings" panose="05000000000000000000" pitchFamily="2" charset="2"/>
          <a:buChar char="§"/>
          <a:defRPr sz="1600" b="0" dirty="0" smtClean="0">
            <a:solidFill>
              <a:srgbClr val="000000"/>
            </a:solidFill>
            <a:latin typeface="+mn-lt"/>
          </a:defRPr>
        </a:defPPr>
      </a:lstStyle>
    </a:txDef>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5298</TotalTime>
  <Words>1589</Words>
  <Application>Microsoft Office PowerPoint</Application>
  <PresentationFormat>On-screen Show (4:3)</PresentationFormat>
  <Paragraphs>224</Paragraphs>
  <Slides>33</Slides>
  <Notes>22</Notes>
  <HiddenSlides>0</HiddenSlides>
  <MMClips>0</MMClips>
  <ScaleCrop>false</ScaleCrop>
  <HeadingPairs>
    <vt:vector size="4" baseType="variant">
      <vt:variant>
        <vt:lpstr>Theme</vt:lpstr>
      </vt:variant>
      <vt:variant>
        <vt:i4>3</vt:i4>
      </vt:variant>
      <vt:variant>
        <vt:lpstr>Slide Titles</vt:lpstr>
      </vt:variant>
      <vt:variant>
        <vt:i4>33</vt:i4>
      </vt:variant>
    </vt:vector>
  </HeadingPairs>
  <TitlesOfParts>
    <vt:vector size="36" baseType="lpstr">
      <vt:lpstr>Aloitus</vt:lpstr>
      <vt:lpstr>1_Grafiikkapohja</vt:lpstr>
      <vt:lpstr>Lopetus</vt:lpstr>
      <vt:lpstr>Yrittäjäkysely 2015</vt:lpstr>
      <vt:lpstr>SISÄLLYS</vt:lpstr>
      <vt:lpstr>Päähavainnot ja johtopäätökset</vt:lpstr>
      <vt:lpstr>Yritysten lähtötilanne – laitteet ja osaaminen</vt:lpstr>
      <vt:lpstr>Palvelut – käyttö ja kiinnostus</vt:lpstr>
      <vt:lpstr>Palvelut – käyttö ja työn tekeminen</vt:lpstr>
      <vt:lpstr>Työnteko ja mobiliteetti</vt:lpstr>
      <vt:lpstr>TUTKIMUSGRAFIIKKA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Miten tutkimus tehtiin</vt:lpstr>
      <vt:lpstr>Miten tutkimus tehtiin ja vastaajarakenne</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Yrittäjäkysely 2015</dc:title>
  <dc:creator>Tea Uksila;Kari Roose</dc:creator>
  <cp:keywords>Sonera, Ground, Taloustutkimus</cp:keywords>
  <cp:lastModifiedBy>TeliaSonera</cp:lastModifiedBy>
  <cp:revision>672</cp:revision>
  <cp:lastPrinted>2015-01-11T12:55:18Z</cp:lastPrinted>
  <dcterms:created xsi:type="dcterms:W3CDTF">2014-04-14T07:07:00Z</dcterms:created>
  <dcterms:modified xsi:type="dcterms:W3CDTF">2015-01-19T13:15:40Z</dcterms:modified>
</cp:coreProperties>
</file>