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theme/themeOverride1.xml" ContentType="application/vnd.openxmlformats-officedocument.themeOverr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 id="2147483768" r:id="rId5"/>
    <p:sldMasterId id="2147483774" r:id="rId6"/>
  </p:sldMasterIdLst>
  <p:notesMasterIdLst>
    <p:notesMasterId r:id="rId34"/>
  </p:notesMasterIdLst>
  <p:handoutMasterIdLst>
    <p:handoutMasterId r:id="rId35"/>
  </p:handoutMasterIdLst>
  <p:sldIdLst>
    <p:sldId id="1221" r:id="rId7"/>
    <p:sldId id="1255" r:id="rId8"/>
    <p:sldId id="1254" r:id="rId9"/>
    <p:sldId id="584" r:id="rId10"/>
    <p:sldId id="982" r:id="rId11"/>
    <p:sldId id="10936" r:id="rId12"/>
    <p:sldId id="2147375722" r:id="rId13"/>
    <p:sldId id="585" r:id="rId14"/>
    <p:sldId id="586" r:id="rId15"/>
    <p:sldId id="587" r:id="rId16"/>
    <p:sldId id="588" r:id="rId17"/>
    <p:sldId id="589" r:id="rId18"/>
    <p:sldId id="590" r:id="rId19"/>
    <p:sldId id="591" r:id="rId20"/>
    <p:sldId id="1139" r:id="rId21"/>
    <p:sldId id="10919" r:id="rId22"/>
    <p:sldId id="10934" r:id="rId23"/>
    <p:sldId id="11183" r:id="rId24"/>
    <p:sldId id="11147" r:id="rId25"/>
    <p:sldId id="892" r:id="rId26"/>
    <p:sldId id="11165" r:id="rId27"/>
    <p:sldId id="2147375711" r:id="rId28"/>
    <p:sldId id="2147375712" r:id="rId29"/>
    <p:sldId id="445" r:id="rId30"/>
    <p:sldId id="2147375721" r:id="rId31"/>
    <p:sldId id="1272" r:id="rId32"/>
    <p:sldId id="1148" r:id="rId33"/>
  </p:sldIdLst>
  <p:sldSz cx="9144000" cy="5143500" type="screen16x9"/>
  <p:notesSz cx="7315200" cy="96012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1928" userDrawn="1">
          <p15:clr>
            <a:srgbClr val="A4A3A4"/>
          </p15:clr>
        </p15:guide>
        <p15:guide id="2" pos="3833" userDrawn="1">
          <p15:clr>
            <a:srgbClr val="A4A3A4"/>
          </p15:clr>
        </p15:guide>
        <p15:guide id="3" pos="2880" userDrawn="1">
          <p15:clr>
            <a:srgbClr val="A4A3A4"/>
          </p15:clr>
        </p15:guide>
        <p15:guide id="5" orient="horz" pos="214"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Sjöström" initials="KS" lastIdx="1" clrIdx="0"/>
  <p:cmAuthor id="2" name="Kristin Sjöström" initials="KS [2]" lastIdx="1" clrIdx="1"/>
  <p:cmAuthor id="3" name="Kristin Sjöström" initials="KS [3]" lastIdx="1" clrIdx="2"/>
  <p:cmAuthor id="4" name="Kristin Sjöström" initials="KS [4]" lastIdx="1" clrIdx="3"/>
  <p:cmAuthor id="5" name="Kristin Sjöström" initials="KS [5]" lastIdx="1" clrIdx="4"/>
  <p:cmAuthor id="6" name="Kristin Sjöström" initials="KS [6]" lastIdx="1" clrIdx="5"/>
  <p:cmAuthor id="7" name="Kristin Sjöström" initials="KS [7]" lastIdx="1" clrIdx="6"/>
  <p:cmAuthor id="8" name="Kristin Sjöström" initials="KS [8]" lastIdx="1" clrIdx="7"/>
  <p:cmAuthor id="9" name="Kristin Sjöström" initials="KS [9]" lastIdx="1" clrIdx="8"/>
  <p:cmAuthor id="10" name="Kristin Sjöström" initials="KS [10]" lastIdx="1" clrIdx="9"/>
  <p:cmAuthor id="11" name="Kristin Sjöström" initials="KS [11]" lastIdx="1" clrIdx="10"/>
  <p:cmAuthor id="12" name="Kristin Sjöström" initials="KS [12]" lastIdx="1" clrIdx="11"/>
  <p:cmAuthor id="13" name="Kristin Sjöström" initials="KS [13]" lastIdx="1" clrIdx="12"/>
  <p:cmAuthor id="14" name="Kristin Sjöström" initials="KS [14]" lastIdx="1" clrIdx="13"/>
  <p:cmAuthor id="15" name="Kristin Sjöström" initials="KS [15]" lastIdx="1" clrIdx="1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0EE"/>
    <a:srgbClr val="FF0064"/>
    <a:srgbClr val="E10064"/>
    <a:srgbClr val="FFC821"/>
    <a:srgbClr val="A6A6A6"/>
    <a:srgbClr val="78000A"/>
    <a:srgbClr val="FFCD1E"/>
    <a:srgbClr val="FF0050"/>
    <a:srgbClr val="FFCD21"/>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5604" autoAdjust="0"/>
  </p:normalViewPr>
  <p:slideViewPr>
    <p:cSldViewPr snapToGrid="0" snapToObjects="1" showGuides="1">
      <p:cViewPr varScale="1">
        <p:scale>
          <a:sx n="146" d="100"/>
          <a:sy n="146" d="100"/>
        </p:scale>
        <p:origin x="456" y="176"/>
      </p:cViewPr>
      <p:guideLst>
        <p:guide pos="1928"/>
        <p:guide pos="3833"/>
        <p:guide pos="2880"/>
        <p:guide orient="horz" pos="2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3" d="100"/>
          <a:sy n="53" d="100"/>
        </p:scale>
        <p:origin x="-2832"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kalkylblad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kalkylblad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kalkylblad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kalkylblad12.xlsx"/><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kalkylblad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kalkylblad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kalkylblad15.xlsx"/><Relationship Id="rId2" Type="http://schemas.microsoft.com/office/2011/relationships/chartColorStyle" Target="colors8.xml"/><Relationship Id="rId1" Type="http://schemas.microsoft.com/office/2011/relationships/chartStyle" Target="style8.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kalkylblad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kalkylblad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kalkylblad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kalkylblad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kalkylblad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kalkylblad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kalkylblad22.xlsx"/><Relationship Id="rId2" Type="http://schemas.microsoft.com/office/2011/relationships/chartColorStyle" Target="colors14.xml"/><Relationship Id="rId1" Type="http://schemas.microsoft.com/office/2011/relationships/chartStyle" Target="style14.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kalkylblad23.xlsx"/><Relationship Id="rId2" Type="http://schemas.microsoft.com/office/2011/relationships/chartColorStyle" Target="colors15.xml"/><Relationship Id="rId1" Type="http://schemas.microsoft.com/office/2011/relationships/chartStyle" Target="style1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kalkylblad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kalkylblad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kalkylblad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kalkyl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3766090588122157"/>
          <c:y val="1.4902673444837002E-3"/>
          <c:w val="0.85288256789987771"/>
          <c:h val="0.96335231562467172"/>
        </c:manualLayout>
      </c:layout>
      <c:barChart>
        <c:barDir val="bar"/>
        <c:grouping val="clustered"/>
        <c:varyColors val="0"/>
        <c:ser>
          <c:idx val="0"/>
          <c:order val="0"/>
          <c:tx>
            <c:strRef>
              <c:f>Sheet1!$B$1</c:f>
              <c:strCache>
                <c:ptCount val="1"/>
                <c:pt idx="0">
                  <c:v>Kolumn1</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Fotboll</c:v>
                </c:pt>
                <c:pt idx="1">
                  <c:v>Handboll</c:v>
                </c:pt>
                <c:pt idx="2">
                  <c:v>Volleyboll</c:v>
                </c:pt>
                <c:pt idx="3">
                  <c:v>Golf</c:v>
                </c:pt>
                <c:pt idx="4">
                  <c:v>Simning</c:v>
                </c:pt>
                <c:pt idx="5">
                  <c:v>Ridning</c:v>
                </c:pt>
                <c:pt idx="6">
                  <c:v>Ingen av ovanstående</c:v>
                </c:pt>
                <c:pt idx="7">
                  <c:v>Vet ej </c:v>
                </c:pt>
              </c:strCache>
            </c:strRef>
          </c:cat>
          <c:val>
            <c:numRef>
              <c:f>Sheet1!$B$2:$B$9</c:f>
              <c:numCache>
                <c:formatCode>0%</c:formatCode>
                <c:ptCount val="8"/>
                <c:pt idx="0">
                  <c:v>0.36</c:v>
                </c:pt>
                <c:pt idx="1">
                  <c:v>0.3</c:v>
                </c:pt>
                <c:pt idx="2">
                  <c:v>0.18678270859997798</c:v>
                </c:pt>
                <c:pt idx="3">
                  <c:v>0.13</c:v>
                </c:pt>
                <c:pt idx="4">
                  <c:v>0.1</c:v>
                </c:pt>
                <c:pt idx="5">
                  <c:v>0.09</c:v>
                </c:pt>
                <c:pt idx="6">
                  <c:v>0.10646963743427999</c:v>
                </c:pt>
                <c:pt idx="7">
                  <c:v>0.03</c:v>
                </c:pt>
              </c:numCache>
            </c:numRef>
          </c:val>
          <c:extLst>
            <c:ext xmlns:c16="http://schemas.microsoft.com/office/drawing/2014/chart" uri="{C3380CC4-5D6E-409C-BE32-E72D297353CC}">
              <c16:uniqueId val="{00000000-CD6B-44AF-B653-5AABE9B7900A}"/>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000"/>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65767539943124831"/>
          <c:y val="3.8872192211053397E-2"/>
          <c:w val="0.32728530999711497"/>
          <c:h val="0.92597051161620503"/>
        </c:manualLayout>
      </c:layout>
      <c:barChart>
        <c:barDir val="bar"/>
        <c:grouping val="clustered"/>
        <c:varyColors val="0"/>
        <c:ser>
          <c:idx val="0"/>
          <c:order val="0"/>
          <c:tx>
            <c:strRef>
              <c:f>Sheet1!$B$1</c:f>
              <c:strCache>
                <c:ptCount val="1"/>
                <c:pt idx="0">
                  <c:v>Kolumn1</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Pt>
            <c:idx val="8"/>
            <c:invertIfNegative val="0"/>
            <c:bubble3D val="0"/>
            <c:spPr>
              <a:solidFill>
                <a:schemeClr val="bg1">
                  <a:lumMod val="65000"/>
                </a:schemeClr>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0-F119-43BA-970C-5988FDA49545}"/>
              </c:ext>
            </c:extLst>
          </c:dPt>
          <c:dLbls>
            <c:spPr>
              <a:noFill/>
              <a:ln>
                <a:noFill/>
              </a:ln>
              <a:effectLst/>
            </c:spPr>
            <c:txPr>
              <a:bodyPr/>
              <a:lstStyle/>
              <a:p>
                <a:pPr>
                  <a:defRPr sz="1200" b="0"/>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Förkortad arbetstid</c:v>
                </c:pt>
                <c:pt idx="1">
                  <c:v>Högre lön</c:v>
                </c:pt>
                <c:pt idx="2">
                  <c:v>Fler semesterdagar</c:v>
                </c:pt>
                <c:pt idx="3">
                  <c:v>Kunna placera semestern fritt över året</c:v>
                </c:pt>
                <c:pt idx="4">
                  <c:v>Mindre stress på jobbet</c:v>
                </c:pt>
                <c:pt idx="5">
                  <c:v>Vara längre ledig under sommaren</c:v>
                </c:pt>
                <c:pt idx="6">
                  <c:v>Rätt till sammanhängande semester närsomhelst under året</c:v>
                </c:pt>
                <c:pt idx="7">
                  <c:v>Annat:</c:v>
                </c:pt>
                <c:pt idx="8">
                  <c:v>Vet inte</c:v>
                </c:pt>
              </c:strCache>
            </c:strRef>
          </c:cat>
          <c:val>
            <c:numRef>
              <c:f>Sheet1!$B$2:$B$10</c:f>
              <c:numCache>
                <c:formatCode>0%</c:formatCode>
                <c:ptCount val="9"/>
                <c:pt idx="0">
                  <c:v>0.37220538574157103</c:v>
                </c:pt>
                <c:pt idx="1">
                  <c:v>0.23508831820685386</c:v>
                </c:pt>
                <c:pt idx="2">
                  <c:v>0.15972306333083977</c:v>
                </c:pt>
                <c:pt idx="3">
                  <c:v>7.3247633452265495E-2</c:v>
                </c:pt>
                <c:pt idx="4">
                  <c:v>6.5558206944662759E-2</c:v>
                </c:pt>
                <c:pt idx="5">
                  <c:v>5.9869659913720868E-2</c:v>
                </c:pt>
                <c:pt idx="6">
                  <c:v>1.2946049711174114E-2</c:v>
                </c:pt>
                <c:pt idx="7">
                  <c:v>8.3835997837423994E-3</c:v>
                </c:pt>
                <c:pt idx="8">
                  <c:v>1.2978082915174681E-2</c:v>
                </c:pt>
              </c:numCache>
            </c:numRef>
          </c:val>
          <c:extLst>
            <c:ext xmlns:c16="http://schemas.microsoft.com/office/drawing/2014/chart" uri="{C3380CC4-5D6E-409C-BE32-E72D297353CC}">
              <c16:uniqueId val="{00000000-CD6B-44AF-B653-5AABE9B7900A}"/>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200"/>
            </a:pPr>
            <a:endParaRPr lang="sv-SE"/>
          </a:p>
        </c:txPr>
        <c:crossAx val="941314128"/>
        <c:crosses val="autoZero"/>
        <c:auto val="1"/>
        <c:lblAlgn val="ctr"/>
        <c:lblOffset val="100"/>
        <c:tickLblSkip val="1"/>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23887568518085"/>
          <c:y val="3.8872192211053397E-2"/>
          <c:w val="0.80272183374318251"/>
          <c:h val="0.92597051161620503"/>
        </c:manualLayout>
      </c:layout>
      <c:barChart>
        <c:barDir val="bar"/>
        <c:grouping val="clustered"/>
        <c:varyColors val="0"/>
        <c:ser>
          <c:idx val="0"/>
          <c:order val="0"/>
          <c:tx>
            <c:strRef>
              <c:f>Sheet1!$B$1</c:f>
              <c:strCache>
                <c:ptCount val="1"/>
                <c:pt idx="0">
                  <c:v>Kolumn1</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Pt>
            <c:idx val="0"/>
            <c:invertIfNegative val="0"/>
            <c:bubble3D val="0"/>
            <c:spPr>
              <a:solidFill>
                <a:srgbClr val="00B050"/>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0-6DBB-4F1D-A940-F147FB127B61}"/>
              </c:ext>
            </c:extLst>
          </c:dPt>
          <c:dPt>
            <c:idx val="1"/>
            <c:invertIfNegative val="0"/>
            <c:bubble3D val="0"/>
            <c:spPr>
              <a:solidFill>
                <a:srgbClr val="92D050"/>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1-6DBB-4F1D-A940-F147FB127B61}"/>
              </c:ext>
            </c:extLst>
          </c:dPt>
          <c:dPt>
            <c:idx val="2"/>
            <c:invertIfNegative val="0"/>
            <c:bubble3D val="0"/>
            <c:spPr>
              <a:solidFill>
                <a:srgbClr val="FFC000"/>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2-6DBB-4F1D-A940-F147FB127B61}"/>
              </c:ext>
            </c:extLst>
          </c:dPt>
          <c:dPt>
            <c:idx val="3"/>
            <c:invertIfNegative val="0"/>
            <c:bubble3D val="0"/>
            <c:spPr>
              <a:solidFill>
                <a:srgbClr val="FF0000"/>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3-6DBB-4F1D-A940-F147FB127B61}"/>
              </c:ext>
            </c:extLst>
          </c:dPt>
          <c:dPt>
            <c:idx val="4"/>
            <c:invertIfNegative val="0"/>
            <c:bubble3D val="0"/>
            <c:spPr>
              <a:solidFill>
                <a:srgbClr val="C00000"/>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4-6DBB-4F1D-A940-F147FB127B61}"/>
              </c:ext>
            </c:extLst>
          </c:dPt>
          <c:dPt>
            <c:idx val="5"/>
            <c:invertIfNegative val="0"/>
            <c:bubble3D val="0"/>
            <c:spPr>
              <a:solidFill>
                <a:srgbClr val="FFFFFF">
                  <a:lumMod val="65000"/>
                </a:srgbClr>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5-6DBB-4F1D-A940-F147FB127B61}"/>
              </c:ext>
            </c:extLst>
          </c:dPt>
          <c:dPt>
            <c:idx val="6"/>
            <c:invertIfNegative val="0"/>
            <c:bubble3D val="0"/>
            <c:spPr>
              <a:pattFill prst="wdDnDiag">
                <a:fgClr>
                  <a:srgbClr val="92D050"/>
                </a:fgClr>
                <a:bgClr>
                  <a:srgbClr val="FFFFFF"/>
                </a:bgClr>
              </a:pattFill>
              <a:ln>
                <a:solidFill>
                  <a:srgbClr val="00B050"/>
                </a:solidFill>
              </a:ln>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6-6DBB-4F1D-A940-F147FB127B61}"/>
              </c:ext>
            </c:extLst>
          </c:dPt>
          <c:dPt>
            <c:idx val="7"/>
            <c:invertIfNegative val="0"/>
            <c:bubble3D val="0"/>
            <c:spPr>
              <a:pattFill prst="wdDnDiag">
                <a:fgClr>
                  <a:srgbClr val="FF0000"/>
                </a:fgClr>
                <a:bgClr>
                  <a:srgbClr val="FFFFFF"/>
                </a:bgClr>
              </a:pattFill>
              <a:ln>
                <a:solidFill>
                  <a:srgbClr val="C00000"/>
                </a:solidFill>
              </a:ln>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7-6DBB-4F1D-A940-F147FB127B61}"/>
              </c:ext>
            </c:extLst>
          </c:dPt>
          <c:dLbls>
            <c:spPr>
              <a:noFill/>
              <a:ln>
                <a:noFill/>
              </a:ln>
              <a:effectLst/>
            </c:spPr>
            <c:txPr>
              <a:bodyPr/>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Mycket bra</c:v>
                </c:pt>
                <c:pt idx="1">
                  <c:v>Ganska bra</c:v>
                </c:pt>
                <c:pt idx="2">
                  <c:v>Varken bra eller dåligt</c:v>
                </c:pt>
                <c:pt idx="3">
                  <c:v>Ganska dåligt</c:v>
                </c:pt>
                <c:pt idx="4">
                  <c:v>Mycket dåligt</c:v>
                </c:pt>
                <c:pt idx="5">
                  <c:v>Vet inte</c:v>
                </c:pt>
                <c:pt idx="6">
                  <c:v>SUMMA BRA</c:v>
                </c:pt>
                <c:pt idx="7">
                  <c:v>SUMMA DÅLIGT</c:v>
                </c:pt>
              </c:strCache>
            </c:strRef>
          </c:cat>
          <c:val>
            <c:numRef>
              <c:f>Sheet1!$B$2:$B$9</c:f>
              <c:numCache>
                <c:formatCode>0%</c:formatCode>
                <c:ptCount val="8"/>
                <c:pt idx="0">
                  <c:v>0.32671564561319372</c:v>
                </c:pt>
                <c:pt idx="1">
                  <c:v>0.38795259062578402</c:v>
                </c:pt>
                <c:pt idx="2">
                  <c:v>0.13507766200919627</c:v>
                </c:pt>
                <c:pt idx="3">
                  <c:v>7.9503114035591627E-2</c:v>
                </c:pt>
                <c:pt idx="4">
                  <c:v>3.9655046246284471E-2</c:v>
                </c:pt>
                <c:pt idx="5">
                  <c:v>3.1095941469955191E-2</c:v>
                </c:pt>
                <c:pt idx="6">
                  <c:v>0.71466823623897557</c:v>
                </c:pt>
                <c:pt idx="7">
                  <c:v>0.11915816028187612</c:v>
                </c:pt>
              </c:numCache>
            </c:numRef>
          </c:val>
          <c:extLst>
            <c:ext xmlns:c16="http://schemas.microsoft.com/office/drawing/2014/chart" uri="{C3380CC4-5D6E-409C-BE32-E72D297353CC}">
              <c16:uniqueId val="{00000000-CBD7-4084-BDC8-98FD597543BB}"/>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000"/>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9442925636411093"/>
          <c:y val="3.8872192211053397E-2"/>
          <c:w val="0.39053145306425247"/>
          <c:h val="0.92597051161620503"/>
        </c:manualLayout>
      </c:layout>
      <c:barChart>
        <c:barDir val="bar"/>
        <c:grouping val="clustered"/>
        <c:varyColors val="0"/>
        <c:ser>
          <c:idx val="0"/>
          <c:order val="0"/>
          <c:tx>
            <c:strRef>
              <c:f>Sheet1!$B$1</c:f>
              <c:strCache>
                <c:ptCount val="1"/>
                <c:pt idx="0">
                  <c:v>Kolumn1</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Pt>
            <c:idx val="7"/>
            <c:invertIfNegative val="0"/>
            <c:bubble3D val="0"/>
            <c:spPr>
              <a:solidFill>
                <a:schemeClr val="bg1">
                  <a:lumMod val="65000"/>
                </a:schemeClr>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0-09B5-4039-B45B-C88D23F7AC49}"/>
              </c:ext>
            </c:extLst>
          </c:dPt>
          <c:dLbls>
            <c:spPr>
              <a:noFill/>
              <a:ln>
                <a:noFill/>
              </a:ln>
              <a:effectLst/>
            </c:spPr>
            <c:txPr>
              <a:bodyPr/>
              <a:lstStyle/>
              <a:p>
                <a:pPr>
                  <a:defRPr sz="1200" b="0"/>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Arbetsuppgifternas utformning</c:v>
                </c:pt>
                <c:pt idx="1">
                  <c:v>Andras semesteruttag</c:v>
                </c:pt>
                <c:pt idx="2">
                  <c:v>Hemmavarande barns skolgång/barnomsorg</c:v>
                </c:pt>
                <c:pt idx="3">
                  <c:v>Bristen på tillgångar eller begränsade möjlighet att göra det jag vill</c:v>
                </c:pt>
                <c:pt idx="4">
                  <c:v>Arbetsgivarens/chefers inställning till semester</c:v>
                </c:pt>
                <c:pt idx="5">
                  <c:v>Önskad semestersysselsättning är bunden till vissa tider på året</c:v>
                </c:pt>
                <c:pt idx="6">
                  <c:v>Annat hinder:</c:v>
                </c:pt>
                <c:pt idx="7">
                  <c:v>Vet ej</c:v>
                </c:pt>
              </c:strCache>
            </c:strRef>
          </c:cat>
          <c:val>
            <c:numRef>
              <c:f>Sheet1!$B$2:$B$9</c:f>
              <c:numCache>
                <c:formatCode>0%</c:formatCode>
                <c:ptCount val="8"/>
                <c:pt idx="0">
                  <c:v>0.3559640070832924</c:v>
                </c:pt>
                <c:pt idx="1">
                  <c:v>0.17493898300164346</c:v>
                </c:pt>
                <c:pt idx="2">
                  <c:v>8.4397619869922488E-2</c:v>
                </c:pt>
                <c:pt idx="3">
                  <c:v>8.4072391155292733E-2</c:v>
                </c:pt>
                <c:pt idx="4">
                  <c:v>5.3684814708980705E-2</c:v>
                </c:pt>
                <c:pt idx="5">
                  <c:v>3.973721360938616E-2</c:v>
                </c:pt>
                <c:pt idx="6">
                  <c:v>9.474627353449265E-2</c:v>
                </c:pt>
                <c:pt idx="7">
                  <c:v>0.11245869703699438</c:v>
                </c:pt>
              </c:numCache>
            </c:numRef>
          </c:val>
          <c:extLst>
            <c:ext xmlns:c16="http://schemas.microsoft.com/office/drawing/2014/chart" uri="{C3380CC4-5D6E-409C-BE32-E72D297353CC}">
              <c16:uniqueId val="{00000000-CD6B-44AF-B653-5AABE9B7900A}"/>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200"/>
            </a:pPr>
            <a:endParaRPr lang="sv-SE"/>
          </a:p>
        </c:txPr>
        <c:crossAx val="941314128"/>
        <c:crosses val="autoZero"/>
        <c:auto val="1"/>
        <c:lblAlgn val="ctr"/>
        <c:lblOffset val="100"/>
        <c:tickLblSkip val="1"/>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64022818755065869"/>
          <c:y val="3.8872192211053397E-2"/>
          <c:w val="0.34473252187770465"/>
          <c:h val="0.92597051161620503"/>
        </c:manualLayout>
      </c:layout>
      <c:barChart>
        <c:barDir val="bar"/>
        <c:grouping val="clustered"/>
        <c:varyColors val="0"/>
        <c:ser>
          <c:idx val="0"/>
          <c:order val="0"/>
          <c:tx>
            <c:strRef>
              <c:f>Sheet1!$B$1</c:f>
              <c:strCache>
                <c:ptCount val="1"/>
                <c:pt idx="0">
                  <c:v>Kolumn1</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Pt>
            <c:idx val="4"/>
            <c:invertIfNegative val="0"/>
            <c:bubble3D val="0"/>
            <c:spPr>
              <a:solidFill>
                <a:srgbClr val="FF0000"/>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0-6F3C-49A0-B5A2-3655FCA55446}"/>
              </c:ext>
            </c:extLst>
          </c:dPt>
          <c:dLbls>
            <c:spPr>
              <a:noFill/>
              <a:ln>
                <a:noFill/>
              </a:ln>
              <a:effectLst/>
            </c:spPr>
            <c:txPr>
              <a:bodyPr/>
              <a:lstStyle/>
              <a:p>
                <a:pPr>
                  <a:defRPr sz="1200" b="0"/>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Kortare veckoarbetstid (exempelvis 35 timmar i stället för 40 timmar som är det vanliga idag)</c:v>
                </c:pt>
                <c:pt idx="1">
                  <c:v>Högre lön</c:v>
                </c:pt>
                <c:pt idx="2">
                  <c:v>Fler semesterdagar (exempelvis 1-2 extra semesterveckor)</c:v>
                </c:pt>
                <c:pt idx="3">
                  <c:v>Tidigare pension (kanske 2-3 år tidigare än idag)</c:v>
                </c:pt>
                <c:pt idx="4">
                  <c:v>Inget av ovanstående</c:v>
                </c:pt>
                <c:pt idx="5">
                  <c:v>Vet ej</c:v>
                </c:pt>
              </c:strCache>
            </c:strRef>
          </c:cat>
          <c:val>
            <c:numRef>
              <c:f>Sheet1!$B$2:$B$7</c:f>
              <c:numCache>
                <c:formatCode>0%</c:formatCode>
                <c:ptCount val="6"/>
                <c:pt idx="0">
                  <c:v>0.37073528586267868</c:v>
                </c:pt>
                <c:pt idx="1">
                  <c:v>0.30214343647160902</c:v>
                </c:pt>
                <c:pt idx="2">
                  <c:v>0.15423895305628091</c:v>
                </c:pt>
                <c:pt idx="3">
                  <c:v>0.15099507235740034</c:v>
                </c:pt>
                <c:pt idx="4">
                  <c:v>1.4848811509123115E-2</c:v>
                </c:pt>
                <c:pt idx="5">
                  <c:v>7.0384407429133003E-3</c:v>
                </c:pt>
              </c:numCache>
            </c:numRef>
          </c:val>
          <c:extLst>
            <c:ext xmlns:c16="http://schemas.microsoft.com/office/drawing/2014/chart" uri="{C3380CC4-5D6E-409C-BE32-E72D297353CC}">
              <c16:uniqueId val="{00000000-CD6B-44AF-B653-5AABE9B7900A}"/>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200"/>
            </a:pPr>
            <a:endParaRPr lang="sv-SE"/>
          </a:p>
        </c:txPr>
        <c:crossAx val="941314128"/>
        <c:crosses val="autoZero"/>
        <c:auto val="1"/>
        <c:lblAlgn val="ctr"/>
        <c:lblOffset val="100"/>
        <c:tickLblSkip val="1"/>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07582592622205"/>
          <c:y val="7.2870169478042507E-2"/>
          <c:w val="0.44684793699974001"/>
          <c:h val="0.86155055646472323"/>
        </c:manualLayout>
      </c:layout>
      <c:barChart>
        <c:barDir val="bar"/>
        <c:grouping val="clustered"/>
        <c:varyColors val="0"/>
        <c:ser>
          <c:idx val="0"/>
          <c:order val="0"/>
          <c:tx>
            <c:strRef>
              <c:f>Sheet1!$B$1</c:f>
              <c:strCache>
                <c:ptCount val="1"/>
                <c:pt idx="0">
                  <c:v>tot</c:v>
                </c:pt>
              </c:strCache>
            </c:strRef>
          </c:tx>
          <c:spPr>
            <a:solidFill>
              <a:schemeClr val="accent6"/>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j-lt"/>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Stockholm</c:v>
                </c:pt>
                <c:pt idx="1">
                  <c:v>Östra</c:v>
                </c:pt>
                <c:pt idx="2">
                  <c:v>Södra</c:v>
                </c:pt>
                <c:pt idx="3">
                  <c:v>Västra</c:v>
                </c:pt>
                <c:pt idx="4">
                  <c:v>Norra</c:v>
                </c:pt>
                <c:pt idx="5">
                  <c:v>Norrland</c:v>
                </c:pt>
              </c:strCache>
            </c:strRef>
          </c:cat>
          <c:val>
            <c:numRef>
              <c:f>Sheet1!$B$2:$B$7</c:f>
              <c:numCache>
                <c:formatCode>0%</c:formatCode>
                <c:ptCount val="6"/>
                <c:pt idx="0">
                  <c:v>0.25002318683119745</c:v>
                </c:pt>
                <c:pt idx="1">
                  <c:v>0.16128590562722958</c:v>
                </c:pt>
                <c:pt idx="2">
                  <c:v>0.23345499403123576</c:v>
                </c:pt>
                <c:pt idx="3">
                  <c:v>0.20212398493173442</c:v>
                </c:pt>
                <c:pt idx="4">
                  <c:v>0.15311192857860786</c:v>
                </c:pt>
                <c:pt idx="5" formatCode="0\ %">
                  <c:v>9.28239405198866E-2</c:v>
                </c:pt>
              </c:numCache>
            </c:numRef>
          </c:val>
          <c:extLst>
            <c:ext xmlns:c16="http://schemas.microsoft.com/office/drawing/2014/chart" uri="{C3380CC4-5D6E-409C-BE32-E72D297353CC}">
              <c16:uniqueId val="{00000000-D947-4532-9387-4FB82CEEFCB2}"/>
            </c:ext>
          </c:extLst>
        </c:ser>
        <c:dLbls>
          <c:showLegendKey val="0"/>
          <c:showVal val="1"/>
          <c:showCatName val="0"/>
          <c:showSerName val="0"/>
          <c:showPercent val="0"/>
          <c:showBubbleSize val="0"/>
        </c:dLbls>
        <c:gapWidth val="50"/>
        <c:axId val="258750336"/>
        <c:axId val="258752384"/>
      </c:barChart>
      <c:catAx>
        <c:axId val="258750336"/>
        <c:scaling>
          <c:orientation val="maxMin"/>
        </c:scaling>
        <c:delete val="0"/>
        <c:axPos val="l"/>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charset="0"/>
                <a:ea typeface="Calibri" charset="0"/>
                <a:cs typeface="Calibri" charset="0"/>
              </a:defRPr>
            </a:pPr>
            <a:endParaRPr lang="sv-SE"/>
          </a:p>
        </c:txPr>
        <c:crossAx val="258752384"/>
        <c:crosses val="autoZero"/>
        <c:auto val="1"/>
        <c:lblAlgn val="ctr"/>
        <c:lblOffset val="100"/>
        <c:noMultiLvlLbl val="0"/>
      </c:catAx>
      <c:valAx>
        <c:axId val="258752384"/>
        <c:scaling>
          <c:orientation val="minMax"/>
          <c:max val="1"/>
        </c:scaling>
        <c:delete val="1"/>
        <c:axPos val="b"/>
        <c:numFmt formatCode="0%" sourceLinked="1"/>
        <c:majorTickMark val="out"/>
        <c:minorTickMark val="none"/>
        <c:tickLblPos val="nextTo"/>
        <c:crossAx val="258750336"/>
        <c:crosses val="max"/>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447037021336839"/>
          <c:y val="1.6756689183729783E-2"/>
          <c:w val="0.42797407618619526"/>
          <c:h val="0.9664866216325404"/>
        </c:manualLayout>
      </c:layout>
      <c:barChart>
        <c:barDir val="bar"/>
        <c:grouping val="clustered"/>
        <c:varyColors val="0"/>
        <c:ser>
          <c:idx val="0"/>
          <c:order val="0"/>
          <c:tx>
            <c:strRef>
              <c:f>Sheet1!$B$1</c:f>
              <c:strCache>
                <c:ptCount val="1"/>
                <c:pt idx="0">
                  <c:v>tot</c:v>
                </c:pt>
              </c:strCache>
            </c:strRef>
          </c:tx>
          <c:spPr>
            <a:solidFill>
              <a:schemeClr val="accent6"/>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j-lt"/>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Storstäder och storstadsnära kommuner</c:v>
                </c:pt>
                <c:pt idx="1">
                  <c:v>Större städer och kommuner nära större stad</c:v>
                </c:pt>
                <c:pt idx="2">
                  <c:v>Mindre städer/tätorter och landsbygdskommuner</c:v>
                </c:pt>
              </c:strCache>
            </c:strRef>
          </c:cat>
          <c:val>
            <c:numRef>
              <c:f>Sheet1!$B$2:$B$4</c:f>
              <c:numCache>
                <c:formatCode>0%</c:formatCode>
                <c:ptCount val="3"/>
                <c:pt idx="0">
                  <c:v>0.426874373060743</c:v>
                </c:pt>
                <c:pt idx="1">
                  <c:v>0.33711404538823608</c:v>
                </c:pt>
                <c:pt idx="2">
                  <c:v>0.23601158155102614</c:v>
                </c:pt>
              </c:numCache>
            </c:numRef>
          </c:val>
          <c:extLst>
            <c:ext xmlns:c16="http://schemas.microsoft.com/office/drawing/2014/chart" uri="{C3380CC4-5D6E-409C-BE32-E72D297353CC}">
              <c16:uniqueId val="{00000000-E19D-43EE-AE6B-232C4FDE1A6D}"/>
            </c:ext>
          </c:extLst>
        </c:ser>
        <c:dLbls>
          <c:showLegendKey val="0"/>
          <c:showVal val="1"/>
          <c:showCatName val="0"/>
          <c:showSerName val="0"/>
          <c:showPercent val="0"/>
          <c:showBubbleSize val="0"/>
        </c:dLbls>
        <c:gapWidth val="50"/>
        <c:axId val="259487600"/>
        <c:axId val="634894368"/>
      </c:barChart>
      <c:catAx>
        <c:axId val="259487600"/>
        <c:scaling>
          <c:orientation val="maxMin"/>
        </c:scaling>
        <c:delete val="0"/>
        <c:axPos val="l"/>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Arial" panose="020B0604020202020204" pitchFamily="34" charset="0"/>
              </a:defRPr>
            </a:pPr>
            <a:endParaRPr lang="sv-SE"/>
          </a:p>
        </c:txPr>
        <c:crossAx val="634894368"/>
        <c:crosses val="autoZero"/>
        <c:auto val="1"/>
        <c:lblAlgn val="ctr"/>
        <c:lblOffset val="100"/>
        <c:noMultiLvlLbl val="0"/>
      </c:catAx>
      <c:valAx>
        <c:axId val="634894368"/>
        <c:scaling>
          <c:orientation val="minMax"/>
          <c:max val="1"/>
        </c:scaling>
        <c:delete val="1"/>
        <c:axPos val="b"/>
        <c:numFmt formatCode="0%" sourceLinked="1"/>
        <c:majorTickMark val="out"/>
        <c:minorTickMark val="none"/>
        <c:tickLblPos val="nextTo"/>
        <c:crossAx val="259487600"/>
        <c:crosses val="max"/>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44273241262871"/>
          <c:y val="7.2870316175415006E-2"/>
          <c:w val="0.50099058546685704"/>
          <c:h val="0.81246303188258495"/>
        </c:manualLayout>
      </c:layout>
      <c:barChart>
        <c:barDir val="bar"/>
        <c:grouping val="clustered"/>
        <c:varyColors val="0"/>
        <c:ser>
          <c:idx val="0"/>
          <c:order val="0"/>
          <c:tx>
            <c:strRef>
              <c:f>Sheet1!$B$1</c:f>
              <c:strCache>
                <c:ptCount val="1"/>
                <c:pt idx="0">
                  <c:v>tot</c:v>
                </c:pt>
              </c:strCache>
            </c:strRef>
          </c:tx>
          <c:spPr>
            <a:solidFill>
              <a:schemeClr val="accent6"/>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Gymnasium eller lägre</c:v>
                </c:pt>
                <c:pt idx="1">
                  <c:v>Universitet</c:v>
                </c:pt>
              </c:strCache>
            </c:strRef>
          </c:cat>
          <c:val>
            <c:numRef>
              <c:f>Sheet1!$B$2:$B$3</c:f>
              <c:numCache>
                <c:formatCode>0%</c:formatCode>
                <c:ptCount val="2"/>
                <c:pt idx="0">
                  <c:v>0.39709648758260763</c:v>
                </c:pt>
                <c:pt idx="1">
                  <c:v>0.60212995672980663</c:v>
                </c:pt>
              </c:numCache>
            </c:numRef>
          </c:val>
          <c:extLst>
            <c:ext xmlns:c16="http://schemas.microsoft.com/office/drawing/2014/chart" uri="{C3380CC4-5D6E-409C-BE32-E72D297353CC}">
              <c16:uniqueId val="{00000000-96F2-4B0F-83DE-64F28589AC77}"/>
            </c:ext>
          </c:extLst>
        </c:ser>
        <c:dLbls>
          <c:showLegendKey val="0"/>
          <c:showVal val="1"/>
          <c:showCatName val="0"/>
          <c:showSerName val="0"/>
          <c:showPercent val="0"/>
          <c:showBubbleSize val="0"/>
        </c:dLbls>
        <c:gapWidth val="50"/>
        <c:axId val="1002692240"/>
        <c:axId val="1003389840"/>
      </c:barChart>
      <c:catAx>
        <c:axId val="1002692240"/>
        <c:scaling>
          <c:orientation val="maxMin"/>
        </c:scaling>
        <c:delete val="0"/>
        <c:axPos val="l"/>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Arial" panose="020B0604020202020204" pitchFamily="34" charset="0"/>
              </a:defRPr>
            </a:pPr>
            <a:endParaRPr lang="sv-SE"/>
          </a:p>
        </c:txPr>
        <c:crossAx val="1003389840"/>
        <c:crosses val="autoZero"/>
        <c:auto val="1"/>
        <c:lblAlgn val="ctr"/>
        <c:lblOffset val="100"/>
        <c:noMultiLvlLbl val="0"/>
      </c:catAx>
      <c:valAx>
        <c:axId val="1003389840"/>
        <c:scaling>
          <c:orientation val="minMax"/>
          <c:max val="1"/>
        </c:scaling>
        <c:delete val="1"/>
        <c:axPos val="b"/>
        <c:numFmt formatCode="0%" sourceLinked="1"/>
        <c:majorTickMark val="out"/>
        <c:minorTickMark val="none"/>
        <c:tickLblPos val="nextTo"/>
        <c:crossAx val="1002692240"/>
        <c:crosses val="max"/>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08844015001798"/>
          <c:y val="2.36189264722469E-2"/>
          <c:w val="0.540911703425906"/>
          <c:h val="0.95382247485440297"/>
        </c:manualLayout>
      </c:layout>
      <c:barChart>
        <c:barDir val="bar"/>
        <c:grouping val="clustered"/>
        <c:varyColors val="0"/>
        <c:ser>
          <c:idx val="0"/>
          <c:order val="0"/>
          <c:tx>
            <c:strRef>
              <c:f>Sheet1!$B$1</c:f>
              <c:strCache>
                <c:ptCount val="1"/>
                <c:pt idx="0">
                  <c:v>tot</c:v>
                </c:pt>
              </c:strCache>
            </c:strRef>
          </c:tx>
          <c:spPr>
            <a:solidFill>
              <a:schemeClr val="accent6"/>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18-34 år</c:v>
                </c:pt>
                <c:pt idx="1">
                  <c:v>35-49 år</c:v>
                </c:pt>
                <c:pt idx="2">
                  <c:v>50-64 år</c:v>
                </c:pt>
              </c:strCache>
            </c:strRef>
          </c:cat>
          <c:val>
            <c:numRef>
              <c:f>Sheet1!$B$2:$B$4</c:f>
              <c:numCache>
                <c:formatCode>0%</c:formatCode>
                <c:ptCount val="3"/>
                <c:pt idx="0">
                  <c:v>0.43227256296903799</c:v>
                </c:pt>
                <c:pt idx="1">
                  <c:v>0.30773463367884546</c:v>
                </c:pt>
                <c:pt idx="2">
                  <c:v>0.25999280335212221</c:v>
                </c:pt>
              </c:numCache>
            </c:numRef>
          </c:val>
          <c:extLst>
            <c:ext xmlns:c16="http://schemas.microsoft.com/office/drawing/2014/chart" uri="{C3380CC4-5D6E-409C-BE32-E72D297353CC}">
              <c16:uniqueId val="{00000000-E743-4FAE-833C-409B3099F1F3}"/>
            </c:ext>
          </c:extLst>
        </c:ser>
        <c:dLbls>
          <c:showLegendKey val="0"/>
          <c:showVal val="1"/>
          <c:showCatName val="0"/>
          <c:showSerName val="0"/>
          <c:showPercent val="0"/>
          <c:showBubbleSize val="0"/>
        </c:dLbls>
        <c:gapWidth val="50"/>
        <c:axId val="772219088"/>
        <c:axId val="714972000"/>
      </c:barChart>
      <c:catAx>
        <c:axId val="772219088"/>
        <c:scaling>
          <c:orientation val="maxMin"/>
        </c:scaling>
        <c:delete val="0"/>
        <c:axPos val="l"/>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Arial" panose="020B0604020202020204" pitchFamily="34" charset="0"/>
              </a:defRPr>
            </a:pPr>
            <a:endParaRPr lang="sv-SE"/>
          </a:p>
        </c:txPr>
        <c:crossAx val="714972000"/>
        <c:crosses val="autoZero"/>
        <c:auto val="1"/>
        <c:lblAlgn val="ctr"/>
        <c:lblOffset val="100"/>
        <c:noMultiLvlLbl val="0"/>
      </c:catAx>
      <c:valAx>
        <c:axId val="714972000"/>
        <c:scaling>
          <c:orientation val="minMax"/>
          <c:max val="1"/>
        </c:scaling>
        <c:delete val="1"/>
        <c:axPos val="b"/>
        <c:numFmt formatCode="0%" sourceLinked="1"/>
        <c:majorTickMark val="out"/>
        <c:minorTickMark val="none"/>
        <c:tickLblPos val="nextTo"/>
        <c:crossAx val="772219088"/>
        <c:crosses val="max"/>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92259477389634"/>
          <c:y val="0"/>
          <c:w val="0.49407740522610372"/>
          <c:h val="1"/>
        </c:manualLayout>
      </c:layout>
      <c:barChart>
        <c:barDir val="bar"/>
        <c:grouping val="clustered"/>
        <c:varyColors val="0"/>
        <c:ser>
          <c:idx val="0"/>
          <c:order val="0"/>
          <c:tx>
            <c:strRef>
              <c:f>Sheet1!$B$1</c:f>
              <c:strCache>
                <c:ptCount val="1"/>
                <c:pt idx="0">
                  <c:v>tot</c:v>
                </c:pt>
              </c:strCache>
            </c:strRef>
          </c:tx>
          <c:spPr>
            <a:solidFill>
              <a:schemeClr val="accent6"/>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-299k</c:v>
                </c:pt>
                <c:pt idx="1">
                  <c:v>300k-499k</c:v>
                </c:pt>
                <c:pt idx="2">
                  <c:v>500k-799k</c:v>
                </c:pt>
                <c:pt idx="3">
                  <c:v>800k-</c:v>
                </c:pt>
              </c:strCache>
            </c:strRef>
          </c:cat>
          <c:val>
            <c:numRef>
              <c:f>Sheet1!$B$2:$B$5</c:f>
              <c:numCache>
                <c:formatCode>0%</c:formatCode>
                <c:ptCount val="4"/>
                <c:pt idx="0">
                  <c:v>3.9996805981383908E-2</c:v>
                </c:pt>
                <c:pt idx="1">
                  <c:v>0.2329715564904605</c:v>
                </c:pt>
                <c:pt idx="2">
                  <c:v>0.21020850518162093</c:v>
                </c:pt>
                <c:pt idx="3">
                  <c:v>0.43821465493984285</c:v>
                </c:pt>
              </c:numCache>
            </c:numRef>
          </c:val>
          <c:extLst>
            <c:ext xmlns:c16="http://schemas.microsoft.com/office/drawing/2014/chart" uri="{C3380CC4-5D6E-409C-BE32-E72D297353CC}">
              <c16:uniqueId val="{00000000-3108-4B42-8E23-5B8159E66BA1}"/>
            </c:ext>
          </c:extLst>
        </c:ser>
        <c:dLbls>
          <c:showLegendKey val="0"/>
          <c:showVal val="1"/>
          <c:showCatName val="0"/>
          <c:showSerName val="0"/>
          <c:showPercent val="0"/>
          <c:showBubbleSize val="0"/>
        </c:dLbls>
        <c:gapWidth val="50"/>
        <c:axId val="257327152"/>
        <c:axId val="257328512"/>
      </c:barChart>
      <c:catAx>
        <c:axId val="257327152"/>
        <c:scaling>
          <c:orientation val="maxMin"/>
        </c:scaling>
        <c:delete val="0"/>
        <c:axPos val="l"/>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Arial" panose="020B0604020202020204" pitchFamily="34" charset="0"/>
              </a:defRPr>
            </a:pPr>
            <a:endParaRPr lang="sv-SE"/>
          </a:p>
        </c:txPr>
        <c:crossAx val="257328512"/>
        <c:crosses val="autoZero"/>
        <c:auto val="1"/>
        <c:lblAlgn val="ctr"/>
        <c:lblOffset val="100"/>
        <c:noMultiLvlLbl val="0"/>
      </c:catAx>
      <c:valAx>
        <c:axId val="257328512"/>
        <c:scaling>
          <c:orientation val="minMax"/>
          <c:max val="1"/>
        </c:scaling>
        <c:delete val="1"/>
        <c:axPos val="b"/>
        <c:numFmt formatCode="0%" sourceLinked="1"/>
        <c:majorTickMark val="out"/>
        <c:minorTickMark val="none"/>
        <c:tickLblPos val="nextTo"/>
        <c:crossAx val="257327152"/>
        <c:crosses val="max"/>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7165583657320275"/>
          <c:y val="3.8872192211053397E-2"/>
          <c:w val="0.71330487285516064"/>
          <c:h val="0.92597051161620503"/>
        </c:manualLayout>
      </c:layout>
      <c:barChart>
        <c:barDir val="bar"/>
        <c:grouping val="clustered"/>
        <c:varyColors val="0"/>
        <c:ser>
          <c:idx val="0"/>
          <c:order val="0"/>
          <c:tx>
            <c:strRef>
              <c:f>Sheet1!$B$1</c:f>
              <c:strCache>
                <c:ptCount val="1"/>
                <c:pt idx="0">
                  <c:v>Kolumn1</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sz="1200" b="0"/>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Arbetare</c:v>
                </c:pt>
                <c:pt idx="1">
                  <c:v>Tjänsteman</c:v>
                </c:pt>
                <c:pt idx="2">
                  <c:v>Egen företagare</c:v>
                </c:pt>
                <c:pt idx="3">
                  <c:v>Studerar men jobbar extra</c:v>
                </c:pt>
                <c:pt idx="4">
                  <c:v>Arbetslös</c:v>
                </c:pt>
              </c:strCache>
            </c:strRef>
          </c:cat>
          <c:val>
            <c:numRef>
              <c:f>Sheet1!$B$2:$B$6</c:f>
              <c:numCache>
                <c:formatCode>0%</c:formatCode>
                <c:ptCount val="5"/>
                <c:pt idx="0">
                  <c:v>0.38104997917531547</c:v>
                </c:pt>
                <c:pt idx="1">
                  <c:v>0.55429609557082971</c:v>
                </c:pt>
                <c:pt idx="2">
                  <c:v>6.4653925253859879E-2</c:v>
                </c:pt>
                <c:pt idx="3">
                  <c:v>0</c:v>
                </c:pt>
                <c:pt idx="4">
                  <c:v>0</c:v>
                </c:pt>
              </c:numCache>
            </c:numRef>
          </c:val>
          <c:extLst>
            <c:ext xmlns:c16="http://schemas.microsoft.com/office/drawing/2014/chart" uri="{C3380CC4-5D6E-409C-BE32-E72D297353CC}">
              <c16:uniqueId val="{00000000-CD6B-44AF-B653-5AABE9B7900A}"/>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200"/>
            </a:pPr>
            <a:endParaRPr lang="sv-SE"/>
          </a:p>
        </c:txPr>
        <c:crossAx val="941314128"/>
        <c:crosses val="autoZero"/>
        <c:auto val="1"/>
        <c:lblAlgn val="ctr"/>
        <c:lblOffset val="100"/>
        <c:tickLblSkip val="1"/>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3118311329697354"/>
          <c:y val="3.8872192211053397E-2"/>
          <c:w val="0.45377759613138996"/>
          <c:h val="0.92597051161620503"/>
        </c:manualLayout>
      </c:layout>
      <c:barChart>
        <c:barDir val="bar"/>
        <c:grouping val="clustered"/>
        <c:varyColors val="0"/>
        <c:ser>
          <c:idx val="0"/>
          <c:order val="0"/>
          <c:tx>
            <c:strRef>
              <c:f>Sheet1!$B$1</c:f>
              <c:strCache>
                <c:ptCount val="1"/>
                <c:pt idx="0">
                  <c:v>Kolumn1</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Pt>
            <c:idx val="6"/>
            <c:invertIfNegative val="0"/>
            <c:bubble3D val="0"/>
            <c:spPr>
              <a:solidFill>
                <a:srgbClr val="FF0000"/>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0-B287-4DB5-A5F2-62D994ECE334}"/>
              </c:ext>
            </c:extLst>
          </c:dPt>
          <c:dPt>
            <c:idx val="7"/>
            <c:invertIfNegative val="0"/>
            <c:bubble3D val="0"/>
            <c:spPr>
              <a:solidFill>
                <a:schemeClr val="bg1">
                  <a:lumMod val="65000"/>
                </a:schemeClr>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1-B287-4DB5-A5F2-62D994ECE334}"/>
              </c:ext>
            </c:extLst>
          </c:dPt>
          <c:dLbls>
            <c:spPr>
              <a:noFill/>
              <a:ln>
                <a:noFill/>
              </a:ln>
              <a:effectLst/>
            </c:spPr>
            <c:txPr>
              <a:bodyPr/>
              <a:lstStyle/>
              <a:p>
                <a:pPr>
                  <a:defRPr sz="1200" b="0"/>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Stressigt arbete</c:v>
                </c:pt>
                <c:pt idx="1">
                  <c:v>Slitsamt och psykiskt påfrestande arbete</c:v>
                </c:pt>
                <c:pt idx="2">
                  <c:v>Hög press på leverans och prestation</c:v>
                </c:pt>
                <c:pt idx="3">
                  <c:v>Tufft livspussel och mycket vardagsbestyr</c:v>
                </c:pt>
                <c:pt idx="4">
                  <c:v>Arbete som är fysiskt tungt</c:v>
                </c:pt>
                <c:pt idx="5">
                  <c:v>Annan anledning:</c:v>
                </c:pt>
                <c:pt idx="6">
                  <c:v>Ingen av dem</c:v>
                </c:pt>
                <c:pt idx="7">
                  <c:v>Vet ej</c:v>
                </c:pt>
              </c:strCache>
            </c:strRef>
          </c:cat>
          <c:val>
            <c:numRef>
              <c:f>Sheet1!$B$2:$B$9</c:f>
              <c:numCache>
                <c:formatCode>0%</c:formatCode>
                <c:ptCount val="8"/>
                <c:pt idx="0">
                  <c:v>0.18010074368066317</c:v>
                </c:pt>
                <c:pt idx="1">
                  <c:v>0.17568766461965588</c:v>
                </c:pt>
                <c:pt idx="2">
                  <c:v>0.17117312001327595</c:v>
                </c:pt>
                <c:pt idx="3">
                  <c:v>0.14444620532547744</c:v>
                </c:pt>
                <c:pt idx="4">
                  <c:v>5.1674831766194806E-2</c:v>
                </c:pt>
                <c:pt idx="5">
                  <c:v>0.12394083004877095</c:v>
                </c:pt>
                <c:pt idx="6">
                  <c:v>0.13891611293367162</c:v>
                </c:pt>
                <c:pt idx="7">
                  <c:v>1.4060491612295273E-2</c:v>
                </c:pt>
              </c:numCache>
            </c:numRef>
          </c:val>
          <c:extLst>
            <c:ext xmlns:c16="http://schemas.microsoft.com/office/drawing/2014/chart" uri="{C3380CC4-5D6E-409C-BE32-E72D297353CC}">
              <c16:uniqueId val="{00000000-CD6B-44AF-B653-5AABE9B7900A}"/>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200"/>
            </a:pPr>
            <a:endParaRPr lang="sv-SE"/>
          </a:p>
        </c:txPr>
        <c:crossAx val="941314128"/>
        <c:crosses val="autoZero"/>
        <c:auto val="1"/>
        <c:lblAlgn val="ctr"/>
        <c:lblOffset val="100"/>
        <c:tickLblSkip val="1"/>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68973930196844546"/>
          <c:y val="3.8872192211053397E-2"/>
          <c:w val="0.29522140406543618"/>
          <c:h val="0.92597051161620503"/>
        </c:manualLayout>
      </c:layout>
      <c:barChart>
        <c:barDir val="bar"/>
        <c:grouping val="clustered"/>
        <c:varyColors val="0"/>
        <c:ser>
          <c:idx val="0"/>
          <c:order val="0"/>
          <c:tx>
            <c:strRef>
              <c:f>Sheet1!$B$1</c:f>
              <c:strCache>
                <c:ptCount val="1"/>
                <c:pt idx="0">
                  <c:v>Kolumn1</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sz="1200" b="0"/>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Spendera tid med familjen</c:v>
                </c:pt>
                <c:pt idx="1">
                  <c:v>Sova, vila och sänka tempot</c:v>
                </c:pt>
                <c:pt idx="2">
                  <c:v>Vara helt frikopplad från jobb</c:v>
                </c:pt>
                <c:pt idx="3">
                  <c:v>Resa och uppleva</c:v>
                </c:pt>
                <c:pt idx="4">
                  <c:v>Skratta och ha roligt</c:v>
                </c:pt>
                <c:pt idx="5">
                  <c:v>Äta och dricka gott</c:v>
                </c:pt>
                <c:pt idx="6">
                  <c:v>Pyssla med trädgård, fritidshus, båt</c:v>
                </c:pt>
                <c:pt idx="7">
                  <c:v>Egentid</c:v>
                </c:pt>
                <c:pt idx="8">
                  <c:v>Lägre krav på prestation</c:v>
                </c:pt>
                <c:pt idx="9">
                  <c:v>Förbättra hälsa genom t.ex. natur, rörelse, mindfullness</c:v>
                </c:pt>
                <c:pt idx="10">
                  <c:v>Självförverkligande t.ex. vara kreativ, lära sig nya saker, utvecklas som människa</c:v>
                </c:pt>
                <c:pt idx="11">
                  <c:v>Annat, nämligen:</c:v>
                </c:pt>
                <c:pt idx="12">
                  <c:v>Inget av ovanstående</c:v>
                </c:pt>
                <c:pt idx="13">
                  <c:v>Vet inte/vill inte svara</c:v>
                </c:pt>
              </c:strCache>
            </c:strRef>
          </c:cat>
          <c:val>
            <c:numRef>
              <c:f>Sheet1!$B$2:$B$15</c:f>
              <c:numCache>
                <c:formatCode>0%</c:formatCode>
                <c:ptCount val="14"/>
                <c:pt idx="0">
                  <c:v>0.51809407513624672</c:v>
                </c:pt>
                <c:pt idx="1">
                  <c:v>0.44378477062505484</c:v>
                </c:pt>
                <c:pt idx="2">
                  <c:v>0.39394910489688617</c:v>
                </c:pt>
                <c:pt idx="3">
                  <c:v>0.33348104003801921</c:v>
                </c:pt>
                <c:pt idx="4">
                  <c:v>0.24608239249546873</c:v>
                </c:pt>
                <c:pt idx="5">
                  <c:v>0.21166423578254773</c:v>
                </c:pt>
                <c:pt idx="6">
                  <c:v>0.18058869167779967</c:v>
                </c:pt>
                <c:pt idx="7">
                  <c:v>0.15968472156912569</c:v>
                </c:pt>
                <c:pt idx="8">
                  <c:v>0.12594926381405783</c:v>
                </c:pt>
                <c:pt idx="9">
                  <c:v>0.10826408836896134</c:v>
                </c:pt>
                <c:pt idx="10">
                  <c:v>7.7563177039818493E-2</c:v>
                </c:pt>
                <c:pt idx="11">
                  <c:v>1.5473513783922612E-2</c:v>
                </c:pt>
                <c:pt idx="12">
                  <c:v>9.7999516517710064E-3</c:v>
                </c:pt>
                <c:pt idx="13">
                  <c:v>1.1860240773824461E-3</c:v>
                </c:pt>
              </c:numCache>
            </c:numRef>
          </c:val>
          <c:extLst>
            <c:ext xmlns:c16="http://schemas.microsoft.com/office/drawing/2014/chart" uri="{C3380CC4-5D6E-409C-BE32-E72D297353CC}">
              <c16:uniqueId val="{00000000-CD6B-44AF-B653-5AABE9B7900A}"/>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200"/>
            </a:pPr>
            <a:endParaRPr lang="sv-SE"/>
          </a:p>
        </c:txPr>
        <c:crossAx val="941314128"/>
        <c:crosses val="autoZero"/>
        <c:auto val="1"/>
        <c:lblAlgn val="ctr"/>
        <c:lblOffset val="100"/>
        <c:tickLblSkip val="1"/>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66375033368666947"/>
          <c:y val="3.8872192211053397E-2"/>
          <c:w val="0.44236379742156684"/>
          <c:h val="0.92597051161620503"/>
        </c:manualLayout>
      </c:layout>
      <c:barChart>
        <c:barDir val="bar"/>
        <c:grouping val="clustered"/>
        <c:varyColors val="0"/>
        <c:ser>
          <c:idx val="0"/>
          <c:order val="0"/>
          <c:tx>
            <c:strRef>
              <c:f>Sheet1!$B$1</c:f>
              <c:strCache>
                <c:ptCount val="1"/>
                <c:pt idx="0">
                  <c:v>Kolumn1</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Pt>
            <c:idx val="7"/>
            <c:invertIfNegative val="0"/>
            <c:bubble3D val="0"/>
            <c:spPr>
              <a:solidFill>
                <a:srgbClr val="FF0000"/>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1-38B5-46FD-90AE-AA2F10E3A53B}"/>
              </c:ext>
            </c:extLst>
          </c:dPt>
          <c:dPt>
            <c:idx val="8"/>
            <c:invertIfNegative val="0"/>
            <c:bubble3D val="0"/>
            <c:spPr>
              <a:solidFill>
                <a:schemeClr val="bg1">
                  <a:lumMod val="65000"/>
                </a:schemeClr>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0-38B5-46FD-90AE-AA2F10E3A53B}"/>
              </c:ext>
            </c:extLst>
          </c:dPt>
          <c:dLbls>
            <c:spPr>
              <a:noFill/>
              <a:ln>
                <a:noFill/>
              </a:ln>
              <a:effectLst/>
            </c:spPr>
            <c:txPr>
              <a:bodyPr/>
              <a:lstStyle/>
              <a:p>
                <a:pPr>
                  <a:defRPr sz="1200" b="0"/>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Nuvarande Dagens semester för de allra flesta. Sex veckors semester där fyra-fem veckor tas ut sammanhängande under juni-aug samt några strödagar under året eller i samband med julhelgerna</c:v>
                </c:pt>
                <c:pt idx="1">
                  <c:v>Utspritt Semesterupplägg enligt forskningens kunskap om återhämtning. Sex veckors semester där tre veckor tas ut sammanhängande under t.ex. sommaren och en vecka under julhelgerna. Resterande dagar fördelas ut och möjliggör flera långhelger </c:v>
                </c:pt>
                <c:pt idx="2">
                  <c:v>Lärarledigt Sveriges lärare arbetar 45,5 h/vecka och är i gengäld lediga länge över sommaren samt även ledig under delar av barnens skollov över jul och påsk samt sportlov och höstlov. </c:v>
                </c:pt>
                <c:pt idx="3">
                  <c:v>Kvartalssemester En regelbunden återhämtning över året. Sommarsemester om tre veckor och därutöver en semestervecka i kvartalet. </c:v>
                </c:pt>
                <c:pt idx="4">
                  <c:v>Långsemester x2 Två intensiva arbetsperioder och två långa semesterperioder. Arbeta sex dagar i veckan eller knappa tio h/dag i fem dagar i 18 veckor följt av åtta veckor semester. Upprepas två gånger/år. </c:v>
                </c:pt>
                <c:pt idx="5">
                  <c:v>Kortvecka Ingen lång sammanhängande semester. Återhämtningen är i stället en del av vardagen. Fyradagarsvecka, antingen med långhelg om tre dagar eller en ledig dag mitt i veckan. </c:v>
                </c:pt>
                <c:pt idx="6">
                  <c:v>Semester x4 Fyra intensiva arbetsperioder och fyra semesterperioder. Arbeta sex dagar i veckan eller knappa tio h/dag i fem dagar i nio veckor följt av fyra veckor semester. Upprepas fyra gånger/år. </c:v>
                </c:pt>
                <c:pt idx="7">
                  <c:v>Ingen av dem</c:v>
                </c:pt>
                <c:pt idx="8">
                  <c:v>Vet ej</c:v>
                </c:pt>
              </c:strCache>
            </c:strRef>
          </c:cat>
          <c:val>
            <c:numRef>
              <c:f>Sheet1!$B$2:$B$10</c:f>
              <c:numCache>
                <c:formatCode>0%</c:formatCode>
                <c:ptCount val="9"/>
                <c:pt idx="0">
                  <c:v>0.322732165971791</c:v>
                </c:pt>
                <c:pt idx="1">
                  <c:v>0.28724037339012115</c:v>
                </c:pt>
                <c:pt idx="2">
                  <c:v>0.11936983530288173</c:v>
                </c:pt>
                <c:pt idx="3">
                  <c:v>9.6741579310914413E-2</c:v>
                </c:pt>
                <c:pt idx="4">
                  <c:v>3.7037212358979194E-2</c:v>
                </c:pt>
                <c:pt idx="5">
                  <c:v>2.7889613933890382E-2</c:v>
                </c:pt>
                <c:pt idx="6">
                  <c:v>2.5374738366307863E-2</c:v>
                </c:pt>
                <c:pt idx="7">
                  <c:v>4.6559474846697285E-2</c:v>
                </c:pt>
                <c:pt idx="8">
                  <c:v>3.7055006518422175E-2</c:v>
                </c:pt>
              </c:numCache>
            </c:numRef>
          </c:val>
          <c:extLst>
            <c:ext xmlns:c16="http://schemas.microsoft.com/office/drawing/2014/chart" uri="{C3380CC4-5D6E-409C-BE32-E72D297353CC}">
              <c16:uniqueId val="{00000000-CD6B-44AF-B653-5AABE9B7900A}"/>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800"/>
            </a:pPr>
            <a:endParaRPr lang="sv-SE"/>
          </a:p>
        </c:txPr>
        <c:crossAx val="941314128"/>
        <c:crosses val="autoZero"/>
        <c:auto val="1"/>
        <c:lblAlgn val="ctr"/>
        <c:lblOffset val="100"/>
        <c:tickLblSkip val="1"/>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0"/>
            <a:ext cx="3169920" cy="48006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4143589" y="0"/>
            <a:ext cx="3169920" cy="480061"/>
          </a:xfrm>
          <a:prstGeom prst="rect">
            <a:avLst/>
          </a:prstGeom>
        </p:spPr>
        <p:txBody>
          <a:bodyPr vert="horz" lIns="91440" tIns="45720" rIns="91440" bIns="45720" rtlCol="0"/>
          <a:lstStyle>
            <a:lvl1pPr algn="r">
              <a:defRPr sz="1200"/>
            </a:lvl1pPr>
          </a:lstStyle>
          <a:p>
            <a:fld id="{EC0B9188-F644-464A-8AF2-A2CCD4CD4C0F}" type="datetimeFigureOut">
              <a:rPr lang="sv-SE" smtClean="0"/>
              <a:t>2025-06-09</a:t>
            </a:fld>
            <a:endParaRPr lang="sv-SE"/>
          </a:p>
        </p:txBody>
      </p:sp>
      <p:sp>
        <p:nvSpPr>
          <p:cNvPr id="4" name="Platshållare för sidfot 3"/>
          <p:cNvSpPr>
            <a:spLocks noGrp="1"/>
          </p:cNvSpPr>
          <p:nvPr>
            <p:ph type="ftr" sz="quarter" idx="2"/>
          </p:nvPr>
        </p:nvSpPr>
        <p:spPr>
          <a:xfrm>
            <a:off x="2" y="9119474"/>
            <a:ext cx="3169920" cy="48006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4143589" y="9119474"/>
            <a:ext cx="3169920" cy="480061"/>
          </a:xfrm>
          <a:prstGeom prst="rect">
            <a:avLst/>
          </a:prstGeom>
        </p:spPr>
        <p:txBody>
          <a:bodyPr vert="horz" lIns="91440" tIns="45720" rIns="91440" bIns="45720" rtlCol="0" anchor="b"/>
          <a:lstStyle>
            <a:lvl1pPr algn="r">
              <a:defRPr sz="1200"/>
            </a:lvl1pPr>
          </a:lstStyle>
          <a:p>
            <a:fld id="{E5FA91DB-5F91-4C2C-BACA-5EB0557010E9}" type="slidenum">
              <a:rPr lang="sv-SE" smtClean="0"/>
              <a:t>‹#›</a:t>
            </a:fld>
            <a:endParaRPr lang="sv-SE"/>
          </a:p>
        </p:txBody>
      </p:sp>
    </p:spTree>
    <p:extLst>
      <p:ext uri="{BB962C8B-B14F-4D97-AF65-F5344CB8AC3E}">
        <p14:creationId xmlns:p14="http://schemas.microsoft.com/office/powerpoint/2010/main" val="407238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0" cy="48006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589" y="0"/>
            <a:ext cx="3169920" cy="480061"/>
          </a:xfrm>
          <a:prstGeom prst="rect">
            <a:avLst/>
          </a:prstGeom>
        </p:spPr>
        <p:txBody>
          <a:bodyPr vert="horz" lIns="91440" tIns="45720" rIns="91440" bIns="45720" rtlCol="0"/>
          <a:lstStyle>
            <a:lvl1pPr algn="r">
              <a:defRPr sz="1200"/>
            </a:lvl1pPr>
          </a:lstStyle>
          <a:p>
            <a:fld id="{FD533A03-9362-A44F-B243-FC5877E2A1B4}" type="datetimeFigureOut">
              <a:rPr lang="en-US" smtClean="0"/>
              <a:t>6/9/25</a:t>
            </a:fld>
            <a:endParaRPr lang="en-US"/>
          </a:p>
        </p:txBody>
      </p:sp>
      <p:sp>
        <p:nvSpPr>
          <p:cNvPr id="4" name="Slide Image Placeholder 3"/>
          <p:cNvSpPr>
            <a:spLocks noGrp="1" noRot="1" noChangeAspect="1"/>
          </p:cNvSpPr>
          <p:nvPr>
            <p:ph type="sldImg" idx="2"/>
          </p:nvPr>
        </p:nvSpPr>
        <p:spPr>
          <a:xfrm>
            <a:off x="460375" y="722313"/>
            <a:ext cx="6394450" cy="3597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521" y="4560571"/>
            <a:ext cx="5852160" cy="4320541"/>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2" y="9119474"/>
            <a:ext cx="3169920" cy="48006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589" y="9119474"/>
            <a:ext cx="3169920" cy="480061"/>
          </a:xfrm>
          <a:prstGeom prst="rect">
            <a:avLst/>
          </a:prstGeom>
        </p:spPr>
        <p:txBody>
          <a:bodyPr vert="horz" lIns="91440" tIns="45720" rIns="91440" bIns="45720" rtlCol="0" anchor="b"/>
          <a:lstStyle>
            <a:lvl1pPr algn="r">
              <a:defRPr sz="1200"/>
            </a:lvl1pPr>
          </a:lstStyle>
          <a:p>
            <a:fld id="{F0EDFB0B-A09A-BE4C-BC07-6681C8DA1BA6}" type="slidenum">
              <a:rPr lang="en-US" smtClean="0"/>
              <a:t>‹#›</a:t>
            </a:fld>
            <a:endParaRPr lang="en-US"/>
          </a:p>
        </p:txBody>
      </p:sp>
    </p:spTree>
    <p:extLst>
      <p:ext uri="{BB962C8B-B14F-4D97-AF65-F5344CB8AC3E}">
        <p14:creationId xmlns:p14="http://schemas.microsoft.com/office/powerpoint/2010/main" val="1666957247"/>
      </p:ext>
    </p:extLst>
  </p:cSld>
  <p:clrMap bg1="lt1" tx1="dk1" bg2="lt2" tx2="dk2" accent1="accent1" accent2="accent2" accent3="accent3" accent4="accent4" accent5="accent5" accent6="accent6" hlink="hlink" folHlink="folHlink"/>
  <p:notesStyle>
    <a:lvl1pPr marL="0" algn="l" defTabSz="342900" rtl="0" eaLnBrk="1" latinLnBrk="0" hangingPunct="1">
      <a:defRPr sz="900" kern="1200">
        <a:solidFill>
          <a:schemeClr val="tx1"/>
        </a:solidFill>
        <a:latin typeface="+mn-lt"/>
        <a:ea typeface="+mn-ea"/>
        <a:cs typeface="+mn-cs"/>
      </a:defRPr>
    </a:lvl1pPr>
    <a:lvl2pPr marL="342900" algn="l" defTabSz="342900" rtl="0" eaLnBrk="1" latinLnBrk="0" hangingPunct="1">
      <a:defRPr sz="900" kern="1200">
        <a:solidFill>
          <a:schemeClr val="tx1"/>
        </a:solidFill>
        <a:latin typeface="+mn-lt"/>
        <a:ea typeface="+mn-ea"/>
        <a:cs typeface="+mn-cs"/>
      </a:defRPr>
    </a:lvl2pPr>
    <a:lvl3pPr marL="685800" algn="l" defTabSz="342900" rtl="0" eaLnBrk="1" latinLnBrk="0" hangingPunct="1">
      <a:defRPr sz="900" kern="1200">
        <a:solidFill>
          <a:schemeClr val="tx1"/>
        </a:solidFill>
        <a:latin typeface="+mn-lt"/>
        <a:ea typeface="+mn-ea"/>
        <a:cs typeface="+mn-cs"/>
      </a:defRPr>
    </a:lvl3pPr>
    <a:lvl4pPr marL="1028700" algn="l" defTabSz="342900" rtl="0" eaLnBrk="1" latinLnBrk="0" hangingPunct="1">
      <a:defRPr sz="900" kern="1200">
        <a:solidFill>
          <a:schemeClr val="tx1"/>
        </a:solidFill>
        <a:latin typeface="+mn-lt"/>
        <a:ea typeface="+mn-ea"/>
        <a:cs typeface="+mn-cs"/>
      </a:defRPr>
    </a:lvl4pPr>
    <a:lvl5pPr marL="1371600" algn="l" defTabSz="342900" rtl="0" eaLnBrk="1" latinLnBrk="0" hangingPunct="1">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6638" y="1104900"/>
            <a:ext cx="5307012" cy="2984500"/>
          </a:xfrm>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801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659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659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659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659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0EDFB0B-A09A-BE4C-BC07-6681C8DA1BA6}" type="slidenum">
              <a:rPr lang="en-US" smtClean="0"/>
              <a:t>15</a:t>
            </a:fld>
            <a:endParaRPr lang="en-US"/>
          </a:p>
        </p:txBody>
      </p:sp>
    </p:spTree>
    <p:extLst>
      <p:ext uri="{BB962C8B-B14F-4D97-AF65-F5344CB8AC3E}">
        <p14:creationId xmlns:p14="http://schemas.microsoft.com/office/powerpoint/2010/main" val="1625342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0EDFB0B-A09A-BE4C-BC07-6681C8DA1BA6}" type="slidenum">
              <a:rPr lang="en-US" smtClean="0"/>
              <a:t>16</a:t>
            </a:fld>
            <a:endParaRPr lang="en-US"/>
          </a:p>
        </p:txBody>
      </p:sp>
    </p:spTree>
    <p:extLst>
      <p:ext uri="{BB962C8B-B14F-4D97-AF65-F5344CB8AC3E}">
        <p14:creationId xmlns:p14="http://schemas.microsoft.com/office/powerpoint/2010/main" val="3815595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F0EDFB0B-A09A-BE4C-BC07-6681C8DA1BA6}" type="slidenum">
              <a:rPr lang="en-US" smtClean="0"/>
              <a:t>17</a:t>
            </a:fld>
            <a:endParaRPr lang="en-US"/>
          </a:p>
        </p:txBody>
      </p:sp>
    </p:spTree>
    <p:extLst>
      <p:ext uri="{BB962C8B-B14F-4D97-AF65-F5344CB8AC3E}">
        <p14:creationId xmlns:p14="http://schemas.microsoft.com/office/powerpoint/2010/main" val="3613466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6638" y="1104900"/>
            <a:ext cx="5307012" cy="2984500"/>
          </a:xfrm>
        </p:spPr>
      </p:sp>
      <p:sp>
        <p:nvSpPr>
          <p:cNvPr id="3" name="Notes Placeholder 2"/>
          <p:cNvSpPr>
            <a:spLocks noGrp="1"/>
          </p:cNvSpPr>
          <p:nvPr>
            <p:ph type="body" idx="1"/>
          </p:nvPr>
        </p:nvSpPr>
        <p:spPr/>
        <p:txBody>
          <a:bodyPr/>
          <a:lstStyle/>
          <a:p>
            <a:r>
              <a:rPr lang="sv-SE"/>
              <a:t>När man inte har mycket text på </a:t>
            </a:r>
            <a:r>
              <a:rPr lang="sv-SE" err="1"/>
              <a:t>side</a:t>
            </a:r>
            <a:r>
              <a:rPr lang="sv-SE"/>
              <a:t>. Inga signifikanser.</a:t>
            </a:r>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4589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Gör man en färgad bakgrund bakom texten, så får man tänka på att dra in kanterna lite så hela textrutan hamnar innanför marginalen.</a:t>
            </a: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9504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F0EDFB0B-A09A-BE4C-BC07-6681C8DA1BA6}" type="slidenum">
              <a:rPr lang="en-US" smtClean="0"/>
              <a:t>20</a:t>
            </a:fld>
            <a:endParaRPr lang="en-US"/>
          </a:p>
        </p:txBody>
      </p:sp>
    </p:spTree>
    <p:extLst>
      <p:ext uri="{BB962C8B-B14F-4D97-AF65-F5344CB8AC3E}">
        <p14:creationId xmlns:p14="http://schemas.microsoft.com/office/powerpoint/2010/main" val="345198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0EDFB0B-A09A-BE4C-BC07-6681C8DA1BA6}" type="slidenum">
              <a:rPr lang="en-US" smtClean="0"/>
              <a:t>2</a:t>
            </a:fld>
            <a:endParaRPr lang="en-US"/>
          </a:p>
        </p:txBody>
      </p:sp>
    </p:spTree>
    <p:extLst>
      <p:ext uri="{BB962C8B-B14F-4D97-AF65-F5344CB8AC3E}">
        <p14:creationId xmlns:p14="http://schemas.microsoft.com/office/powerpoint/2010/main" val="3075068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9087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Gör man en färgad bakgrund bakom texten, så får man tänka på att dra in kanterna lite så hela textrutan hamnar innanför marginalen.</a:t>
            </a: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9074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6579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F0EDFB0B-A09A-BE4C-BC07-6681C8DA1BA6}" type="slidenum">
              <a:rPr lang="en-US" smtClean="0"/>
              <a:t>24</a:t>
            </a:fld>
            <a:endParaRPr lang="en-US"/>
          </a:p>
        </p:txBody>
      </p:sp>
    </p:spTree>
    <p:extLst>
      <p:ext uri="{BB962C8B-B14F-4D97-AF65-F5344CB8AC3E}">
        <p14:creationId xmlns:p14="http://schemas.microsoft.com/office/powerpoint/2010/main" val="1247464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119CB-2BAB-8C4B-38E2-8A6D8725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F43A4-1F3F-5679-75E7-41A7C1496811}"/>
              </a:ext>
            </a:extLst>
          </p:cNvPr>
          <p:cNvSpPr>
            <a:spLocks noGrp="1" noRot="1" noChangeAspect="1"/>
          </p:cNvSpPr>
          <p:nvPr>
            <p:ph type="sldImg"/>
          </p:nvPr>
        </p:nvSpPr>
        <p:spPr>
          <a:xfrm>
            <a:off x="460375" y="722313"/>
            <a:ext cx="6394450" cy="3597275"/>
          </a:xfrm>
        </p:spPr>
      </p:sp>
      <p:sp>
        <p:nvSpPr>
          <p:cNvPr id="3" name="Notes Placeholder 2">
            <a:extLst>
              <a:ext uri="{FF2B5EF4-FFF2-40B4-BE49-F238E27FC236}">
                <a16:creationId xmlns:a16="http://schemas.microsoft.com/office/drawing/2014/main" id="{F6212C2F-7460-B396-E4F6-FBFBC88F67A0}"/>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EA74AC98-906E-27C8-F88F-C91F47DE169A}"/>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1693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F0EDFB0B-A09A-BE4C-BC07-6681C8DA1BA6}" type="slidenum">
              <a:rPr lang="en-US" smtClean="0"/>
              <a:t>26</a:t>
            </a:fld>
            <a:endParaRPr lang="en-US"/>
          </a:p>
        </p:txBody>
      </p:sp>
    </p:spTree>
    <p:extLst>
      <p:ext uri="{BB962C8B-B14F-4D97-AF65-F5344CB8AC3E}">
        <p14:creationId xmlns:p14="http://schemas.microsoft.com/office/powerpoint/2010/main" val="3235106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0EDFB0B-A09A-BE4C-BC07-6681C8DA1BA6}" type="slidenum">
              <a:rPr lang="en-US" smtClean="0"/>
              <a:t>27</a:t>
            </a:fld>
            <a:endParaRPr lang="en-US"/>
          </a:p>
        </p:txBody>
      </p:sp>
    </p:spTree>
    <p:extLst>
      <p:ext uri="{BB962C8B-B14F-4D97-AF65-F5344CB8AC3E}">
        <p14:creationId xmlns:p14="http://schemas.microsoft.com/office/powerpoint/2010/main" val="227435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726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659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0EDFB0B-A09A-BE4C-BC07-6681C8DA1BA6}" type="slidenum">
              <a:rPr lang="en-US" smtClean="0"/>
              <a:t>6</a:t>
            </a:fld>
            <a:endParaRPr lang="en-US"/>
          </a:p>
        </p:txBody>
      </p:sp>
    </p:spTree>
    <p:extLst>
      <p:ext uri="{BB962C8B-B14F-4D97-AF65-F5344CB8AC3E}">
        <p14:creationId xmlns:p14="http://schemas.microsoft.com/office/powerpoint/2010/main" val="252971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B4870-C46C-0791-6536-65434B9F6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35CBE-00BA-BC87-1F4C-37739E88C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0F9137-1FA9-DC66-21CE-FFFE9A417646}"/>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7E9D5F5D-D19E-E72B-EF4D-C14D08C45031}"/>
              </a:ext>
            </a:extLst>
          </p:cNvPr>
          <p:cNvSpPr>
            <a:spLocks noGrp="1"/>
          </p:cNvSpPr>
          <p:nvPr>
            <p:ph type="sldNum" sz="quarter" idx="10"/>
          </p:nvPr>
        </p:nvSpPr>
        <p:spPr/>
        <p:txBody>
          <a:bodyPr/>
          <a:lstStyle/>
          <a:p>
            <a:fld id="{F0EDFB0B-A09A-BE4C-BC07-6681C8DA1BA6}" type="slidenum">
              <a:rPr lang="en-US" smtClean="0"/>
              <a:t>7</a:t>
            </a:fld>
            <a:endParaRPr lang="en-US"/>
          </a:p>
        </p:txBody>
      </p:sp>
    </p:spTree>
    <p:extLst>
      <p:ext uri="{BB962C8B-B14F-4D97-AF65-F5344CB8AC3E}">
        <p14:creationId xmlns:p14="http://schemas.microsoft.com/office/powerpoint/2010/main" val="199230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659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659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65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2025-06-09</a:t>
            </a:fld>
            <a:endParaRPr lang="en-US"/>
          </a:p>
        </p:txBody>
      </p:sp>
      <p:sp>
        <p:nvSpPr>
          <p:cNvPr id="45" name="Platshållare för text 44"/>
          <p:cNvSpPr>
            <a:spLocks noGrp="1"/>
          </p:cNvSpPr>
          <p:nvPr>
            <p:ph type="body" sz="quarter" idx="11"/>
          </p:nvPr>
        </p:nvSpPr>
        <p:spPr>
          <a:xfrm>
            <a:off x="249239"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47" name="Slide Number Placeholder 5"/>
          <p:cNvSpPr>
            <a:spLocks noGrp="1"/>
          </p:cNvSpPr>
          <p:nvPr>
            <p:ph type="sldNum" sz="quarter" idx="4"/>
          </p:nvPr>
        </p:nvSpPr>
        <p:spPr>
          <a:xfrm>
            <a:off x="250824" y="4880015"/>
            <a:ext cx="464195"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
        <p:nvSpPr>
          <p:cNvPr id="5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700" b="0" i="0" baseline="0">
                <a:latin typeface="Calibri" panose="020F0502020204030204" pitchFamily="34" charset="0"/>
                <a:cs typeface="Calibri" panose="020F0502020204030204" pitchFamily="34" charset="0"/>
              </a:defRPr>
            </a:lvl1pPr>
          </a:lstStyle>
          <a:p>
            <a:r>
              <a:rPr lang="sv-SE" dirty="0"/>
              <a:t>Rubrik</a:t>
            </a:r>
          </a:p>
        </p:txBody>
      </p:sp>
    </p:spTree>
    <p:extLst>
      <p:ext uri="{BB962C8B-B14F-4D97-AF65-F5344CB8AC3E}">
        <p14:creationId xmlns:p14="http://schemas.microsoft.com/office/powerpoint/2010/main" val="2641261591"/>
      </p:ext>
    </p:extLst>
  </p:cSld>
  <p:clrMapOvr>
    <a:masterClrMapping/>
  </p:clrMapOvr>
  <p:extLst>
    <p:ext uri="{DCECCB84-F9BA-43D5-87BE-67443E8EF086}">
      <p15:sldGuideLst xmlns:p15="http://schemas.microsoft.com/office/powerpoint/2012/main">
        <p15:guide id="1" pos="2880" userDrawn="1">
          <p15:clr>
            <a:srgbClr val="FBAE40"/>
          </p15:clr>
        </p15:guide>
        <p15:guide id="2" pos="1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dirty="0"/>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2025-06-09</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976414897"/>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2025-06-09</a:t>
            </a:fld>
            <a:endParaRPr lang="en-US"/>
          </a:p>
        </p:txBody>
      </p:sp>
      <p:sp>
        <p:nvSpPr>
          <p:cNvPr id="45" name="Platshållare för text 44"/>
          <p:cNvSpPr>
            <a:spLocks noGrp="1"/>
          </p:cNvSpPr>
          <p:nvPr>
            <p:ph type="body" sz="quarter" idx="11"/>
          </p:nvPr>
        </p:nvSpPr>
        <p:spPr>
          <a:xfrm>
            <a:off x="249239"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47" name="Slide Number Placeholder 5"/>
          <p:cNvSpPr>
            <a:spLocks noGrp="1"/>
          </p:cNvSpPr>
          <p:nvPr>
            <p:ph type="sldNum" sz="quarter" idx="4"/>
          </p:nvPr>
        </p:nvSpPr>
        <p:spPr>
          <a:xfrm>
            <a:off x="250824" y="4880015"/>
            <a:ext cx="464195"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
        <p:nvSpPr>
          <p:cNvPr id="5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dirty="0"/>
              <a:t>Rubrik</a:t>
            </a:r>
          </a:p>
        </p:txBody>
      </p:sp>
    </p:spTree>
    <p:extLst>
      <p:ext uri="{BB962C8B-B14F-4D97-AF65-F5344CB8AC3E}">
        <p14:creationId xmlns:p14="http://schemas.microsoft.com/office/powerpoint/2010/main" val="1103730538"/>
      </p:ext>
    </p:extLst>
  </p:cSld>
  <p:clrMapOvr>
    <a:masterClrMapping/>
  </p:clrMapOvr>
  <p:extLst>
    <p:ext uri="{DCECCB84-F9BA-43D5-87BE-67443E8EF086}">
      <p15:sldGuideLst xmlns:p15="http://schemas.microsoft.com/office/powerpoint/2012/main">
        <p15:guide id="1" pos="2880">
          <p15:clr>
            <a:srgbClr val="FBAE40"/>
          </p15:clr>
        </p15:guide>
        <p15:guide id="2" pos="15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2025-06-09</a:t>
            </a:fld>
            <a:endParaRPr lang="en-US"/>
          </a:p>
        </p:txBody>
      </p:sp>
      <p:sp>
        <p:nvSpPr>
          <p:cNvPr id="8"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9887302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sida">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9690" y="954332"/>
            <a:ext cx="8653462" cy="3787468"/>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dirty="0"/>
              <a:t>Rubrik</a:t>
            </a:r>
          </a:p>
        </p:txBody>
      </p:sp>
      <p:sp>
        <p:nvSpPr>
          <p:cNvPr id="9" name="Platshållare för datum 2"/>
          <p:cNvSpPr>
            <a:spLocks noGrp="1"/>
          </p:cNvSpPr>
          <p:nvPr>
            <p:ph type="dt" sz="half" idx="10"/>
          </p:nvPr>
        </p:nvSpPr>
        <p:spPr>
          <a:xfrm>
            <a:off x="3986081" y="4880015"/>
            <a:ext cx="2133600" cy="270000"/>
          </a:xfrm>
          <a:prstGeom prst="rect">
            <a:avLst/>
          </a:prstGeom>
        </p:spPr>
        <p:txBody>
          <a:bodyPr anchor="ctr"/>
          <a:lstStyle>
            <a:lvl1pPr>
              <a:defRPr sz="975" b="0" i="0">
                <a:solidFill>
                  <a:schemeClr val="bg1"/>
                </a:solidFill>
                <a:latin typeface="Calibri Regular" charset="0"/>
                <a:cs typeface="Calibri Regular" charset="0"/>
              </a:defRPr>
            </a:lvl1pPr>
          </a:lstStyle>
          <a:p>
            <a:fld id="{710D1E09-9433-4EDE-8432-8CC8A69C2A5B}" type="datetime1">
              <a:rPr lang="sv-SE" smtClean="0"/>
              <a:pPr/>
              <a:t>2025-06-09</a:t>
            </a:fld>
            <a:endParaRPr lang="en-US"/>
          </a:p>
        </p:txBody>
      </p:sp>
      <p:sp>
        <p:nvSpPr>
          <p:cNvPr id="10"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787263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4327911"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572002" y="1484194"/>
            <a:ext cx="4319212"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dirty="0"/>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2025-06-09</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858683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dirty="0"/>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2025-06-09</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5983094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kgrund &amp; Genomförande">
    <p:spTree>
      <p:nvGrpSpPr>
        <p:cNvPr id="1" name=""/>
        <p:cNvGrpSpPr/>
        <p:nvPr/>
      </p:nvGrpSpPr>
      <p:grpSpPr>
        <a:xfrm>
          <a:off x="0" y="0"/>
          <a:ext cx="0" cy="0"/>
          <a:chOff x="0" y="0"/>
          <a:chExt cx="0" cy="0"/>
        </a:xfrm>
      </p:grpSpPr>
      <p:sp>
        <p:nvSpPr>
          <p:cNvPr id="33" name="Platshållare för text 3">
            <a:extLst>
              <a:ext uri="{FF2B5EF4-FFF2-40B4-BE49-F238E27FC236}">
                <a16:creationId xmlns:a16="http://schemas.microsoft.com/office/drawing/2014/main" id="{70049244-7648-A347-8371-31070C0A2AA1}"/>
              </a:ext>
            </a:extLst>
          </p:cNvPr>
          <p:cNvSpPr>
            <a:spLocks noGrp="1"/>
          </p:cNvSpPr>
          <p:nvPr>
            <p:ph type="body" sz="quarter" idx="28" hasCustomPrompt="1"/>
          </p:nvPr>
        </p:nvSpPr>
        <p:spPr>
          <a:xfrm>
            <a:off x="6171594" y="2865499"/>
            <a:ext cx="2713318" cy="1837130"/>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15" indent="-257168">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68" indent="-276218">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dirty="0"/>
              <a:t>RUBRIK (ANVÄND VERSALER)</a:t>
            </a:r>
          </a:p>
        </p:txBody>
      </p:sp>
      <p:sp>
        <p:nvSpPr>
          <p:cNvPr id="26" name="Platshållare för text 3">
            <a:extLst>
              <a:ext uri="{FF2B5EF4-FFF2-40B4-BE49-F238E27FC236}">
                <a16:creationId xmlns:a16="http://schemas.microsoft.com/office/drawing/2014/main" id="{7FD9527B-BCF4-2149-91BC-23F59B1E344A}"/>
              </a:ext>
            </a:extLst>
          </p:cNvPr>
          <p:cNvSpPr>
            <a:spLocks noGrp="1"/>
          </p:cNvSpPr>
          <p:nvPr>
            <p:ph type="body" sz="quarter" idx="26" hasCustomPrompt="1"/>
          </p:nvPr>
        </p:nvSpPr>
        <p:spPr>
          <a:xfrm>
            <a:off x="248559" y="3316515"/>
            <a:ext cx="2713318" cy="1386115"/>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15" indent="-257168">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68" indent="-276218">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dirty="0"/>
              <a:t>RUBRIK (ANVÄND VERSALER)</a:t>
            </a:r>
          </a:p>
        </p:txBody>
      </p:sp>
      <p:sp>
        <p:nvSpPr>
          <p:cNvPr id="20" name="Platshållare för text 3">
            <a:extLst>
              <a:ext uri="{FF2B5EF4-FFF2-40B4-BE49-F238E27FC236}">
                <a16:creationId xmlns:a16="http://schemas.microsoft.com/office/drawing/2014/main" id="{76DE00FE-BCCD-F346-8D9D-698D52E389DD}"/>
              </a:ext>
            </a:extLst>
          </p:cNvPr>
          <p:cNvSpPr>
            <a:spLocks noGrp="1"/>
          </p:cNvSpPr>
          <p:nvPr>
            <p:ph type="body" sz="quarter" idx="25" hasCustomPrompt="1"/>
          </p:nvPr>
        </p:nvSpPr>
        <p:spPr>
          <a:xfrm>
            <a:off x="6172281" y="1127620"/>
            <a:ext cx="2713318" cy="1515879"/>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15" indent="-257168">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68" indent="-276218">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dirty="0"/>
              <a:t>RUBRIK (ANVÄND VERSALER)</a:t>
            </a:r>
          </a:p>
        </p:txBody>
      </p:sp>
      <p:sp>
        <p:nvSpPr>
          <p:cNvPr id="19" name="Platshållare för text 3">
            <a:extLst>
              <a:ext uri="{FF2B5EF4-FFF2-40B4-BE49-F238E27FC236}">
                <a16:creationId xmlns:a16="http://schemas.microsoft.com/office/drawing/2014/main" id="{E45C9E82-F256-B64B-BB43-F74BE37655F7}"/>
              </a:ext>
            </a:extLst>
          </p:cNvPr>
          <p:cNvSpPr>
            <a:spLocks noGrp="1"/>
          </p:cNvSpPr>
          <p:nvPr>
            <p:ph type="body" sz="quarter" idx="24" hasCustomPrompt="1"/>
          </p:nvPr>
        </p:nvSpPr>
        <p:spPr>
          <a:xfrm>
            <a:off x="3171186" y="1127621"/>
            <a:ext cx="2713318" cy="3575009"/>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15" indent="-257168">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68" indent="-276218">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dirty="0"/>
              <a:t>RUBRIK (ANVÄND VERSALER)</a:t>
            </a:r>
          </a:p>
        </p:txBody>
      </p:sp>
      <p:sp>
        <p:nvSpPr>
          <p:cNvPr id="8" name="Rubrik 1"/>
          <p:cNvSpPr>
            <a:spLocks noGrp="1"/>
          </p:cNvSpPr>
          <p:nvPr>
            <p:ph type="title" hasCustomPrompt="1"/>
          </p:nvPr>
        </p:nvSpPr>
        <p:spPr>
          <a:xfrm>
            <a:off x="0" y="1"/>
            <a:ext cx="9144000" cy="941696"/>
          </a:xfrm>
          <a:prstGeom prst="rect">
            <a:avLst/>
          </a:prstGeom>
        </p:spPr>
        <p:txBody>
          <a:bodyPr lIns="251999" tIns="360000" rIns="251999" anchor="t" anchorCtr="0"/>
          <a:lstStyle>
            <a:lvl1pPr algn="l">
              <a:tabLst>
                <a:tab pos="133347" algn="l"/>
              </a:tabLst>
              <a:defRPr sz="2700" b="1" i="0" baseline="0">
                <a:latin typeface="Calibri Regular" charset="0"/>
                <a:cs typeface="Calibri Regular" charset="0"/>
              </a:defRPr>
            </a:lvl1pPr>
          </a:lstStyle>
          <a:p>
            <a:r>
              <a:rPr lang="sv-SE" dirty="0"/>
              <a:t>Rubrik - glöm inte att ha med strecket under den här texten</a:t>
            </a:r>
          </a:p>
        </p:txBody>
      </p:sp>
      <p:cxnSp>
        <p:nvCxnSpPr>
          <p:cNvPr id="9" name="Straight Connector 8"/>
          <p:cNvCxnSpPr/>
          <p:nvPr userDrawn="1"/>
        </p:nvCxnSpPr>
        <p:spPr>
          <a:xfrm>
            <a:off x="252767" y="905621"/>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Platshållare för text 3">
            <a:extLst>
              <a:ext uri="{FF2B5EF4-FFF2-40B4-BE49-F238E27FC236}">
                <a16:creationId xmlns:a16="http://schemas.microsoft.com/office/drawing/2014/main" id="{CB0E7995-C574-3847-AB3E-F8D39B831284}"/>
              </a:ext>
            </a:extLst>
          </p:cNvPr>
          <p:cNvSpPr>
            <a:spLocks noGrp="1"/>
          </p:cNvSpPr>
          <p:nvPr>
            <p:ph type="body" sz="quarter" idx="23" hasCustomPrompt="1"/>
          </p:nvPr>
        </p:nvSpPr>
        <p:spPr>
          <a:xfrm>
            <a:off x="248559" y="1127620"/>
            <a:ext cx="2713318" cy="1993692"/>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15" indent="-257168">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68" indent="-276218">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dirty="0"/>
              <a:t>RUBRIK (ANVÄND VERSALER)</a:t>
            </a:r>
          </a:p>
        </p:txBody>
      </p:sp>
      <p:sp>
        <p:nvSpPr>
          <p:cNvPr id="10" name="Slide Number Placeholder 5">
            <a:extLst>
              <a:ext uri="{FF2B5EF4-FFF2-40B4-BE49-F238E27FC236}">
                <a16:creationId xmlns:a16="http://schemas.microsoft.com/office/drawing/2014/main" id="{10E50571-C556-4E65-AB18-F7C79C97497E}"/>
              </a:ext>
            </a:extLst>
          </p:cNvPr>
          <p:cNvSpPr>
            <a:spLocks noGrp="1"/>
          </p:cNvSpPr>
          <p:nvPr>
            <p:ph type="sldNum" sz="quarter" idx="4"/>
          </p:nvPr>
        </p:nvSpPr>
        <p:spPr>
          <a:xfrm>
            <a:off x="243354" y="4880015"/>
            <a:ext cx="630104" cy="270000"/>
          </a:xfrm>
          <a:prstGeom prst="rect">
            <a:avLst/>
          </a:prstGeom>
        </p:spPr>
        <p:txBody>
          <a:bodyPr anchor="ctr"/>
          <a:lstStyle>
            <a:lvl1pPr>
              <a:defRPr sz="975">
                <a:solidFill>
                  <a:schemeClr val="bg1"/>
                </a:solidFill>
                <a:latin typeface="Arial" panose="020B0604020202020204" pitchFamily="34" charset="0"/>
                <a:cs typeface="Arial" panose="020B0604020202020204" pitchFamily="34" charset="0"/>
              </a:defRPr>
            </a:lvl1pPr>
          </a:lstStyle>
          <a:p>
            <a:fld id="{69492A6A-7268-5C4D-913D-B61C9DE7F734}" type="slidenum">
              <a:rPr lang="en-US" smtClean="0"/>
              <a:t>‹#›</a:t>
            </a:fld>
            <a:endParaRPr lang="en-US"/>
          </a:p>
        </p:txBody>
      </p:sp>
      <p:pic>
        <p:nvPicPr>
          <p:cNvPr id="12" name="Bildobjekt 11" descr="En bild som visar ritning, tecken, tallrik&#10;&#10;Automatiskt genererad beskrivning">
            <a:extLst>
              <a:ext uri="{FF2B5EF4-FFF2-40B4-BE49-F238E27FC236}">
                <a16:creationId xmlns:a16="http://schemas.microsoft.com/office/drawing/2014/main" id="{6AB90D92-64B9-4962-A3D5-98267B04B2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483" b="35948"/>
          <a:stretch/>
        </p:blipFill>
        <p:spPr>
          <a:xfrm>
            <a:off x="6187609" y="4894432"/>
            <a:ext cx="1333072" cy="237116"/>
          </a:xfrm>
          <a:prstGeom prst="rect">
            <a:avLst/>
          </a:prstGeom>
          <a:solidFill>
            <a:schemeClr val="bg1"/>
          </a:solidFill>
        </p:spPr>
      </p:pic>
    </p:spTree>
    <p:extLst>
      <p:ext uri="{BB962C8B-B14F-4D97-AF65-F5344CB8AC3E}">
        <p14:creationId xmlns:p14="http://schemas.microsoft.com/office/powerpoint/2010/main" val="508036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ellansida">
    <p:spTree>
      <p:nvGrpSpPr>
        <p:cNvPr id="1" name=""/>
        <p:cNvGrpSpPr/>
        <p:nvPr/>
      </p:nvGrpSpPr>
      <p:grpSpPr>
        <a:xfrm>
          <a:off x="0" y="0"/>
          <a:ext cx="0" cy="0"/>
          <a:chOff x="0" y="0"/>
          <a:chExt cx="0" cy="0"/>
        </a:xfrm>
      </p:grpSpPr>
      <p:sp>
        <p:nvSpPr>
          <p:cNvPr id="57" name="Rubrik 56"/>
          <p:cNvSpPr>
            <a:spLocks noGrp="1"/>
          </p:cNvSpPr>
          <p:nvPr>
            <p:ph type="title" hasCustomPrompt="1"/>
          </p:nvPr>
        </p:nvSpPr>
        <p:spPr>
          <a:xfrm>
            <a:off x="973036" y="2027956"/>
            <a:ext cx="5018333" cy="531001"/>
          </a:xfrm>
          <a:prstGeom prst="rect">
            <a:avLst/>
          </a:prstGeom>
        </p:spPr>
        <p:txBody>
          <a:bodyPr lIns="0" rIns="0" anchor="ctr"/>
          <a:lstStyle>
            <a:lvl1pPr algn="l">
              <a:defRPr sz="2400" b="0" i="0" baseline="0">
                <a:latin typeface="Calibri Regular" charset="0"/>
                <a:cs typeface="Calibri Regular" charset="0"/>
              </a:defRPr>
            </a:lvl1pPr>
          </a:lstStyle>
          <a:p>
            <a:r>
              <a:rPr lang="sv-SE" dirty="0"/>
              <a:t>Rubrik</a:t>
            </a:r>
          </a:p>
        </p:txBody>
      </p:sp>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03DF8B10-BA83-49BA-9E1B-30A5B29B6D73}" type="datetimeFigureOut">
              <a:rPr lang="sv-SE" smtClean="0"/>
              <a:t>2025-06-09</a:t>
            </a:fld>
            <a:endParaRPr lang="sv-SE"/>
          </a:p>
        </p:txBody>
      </p:sp>
      <p:sp>
        <p:nvSpPr>
          <p:cNvPr id="8" name="Slide Number Placeholder 5"/>
          <p:cNvSpPr>
            <a:spLocks noGrp="1"/>
          </p:cNvSpPr>
          <p:nvPr>
            <p:ph type="sldNum" sz="quarter" idx="4"/>
          </p:nvPr>
        </p:nvSpPr>
        <p:spPr>
          <a:xfrm>
            <a:off x="243355"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B0C86BEA-2984-490C-ACFD-748E30E3AE3C}" type="slidenum">
              <a:rPr lang="sv-SE" smtClean="0"/>
              <a:t>‹#›</a:t>
            </a:fld>
            <a:endParaRPr lang="sv-SE"/>
          </a:p>
        </p:txBody>
      </p:sp>
    </p:spTree>
    <p:extLst>
      <p:ext uri="{BB962C8B-B14F-4D97-AF65-F5344CB8AC3E}">
        <p14:creationId xmlns:p14="http://schemas.microsoft.com/office/powerpoint/2010/main" val="1425535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om 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FC8519-0693-0D4A-B645-6CBA8FDF9D5C}"/>
              </a:ext>
            </a:extLst>
          </p:cNvPr>
          <p:cNvSpPr>
            <a:spLocks noGrp="1"/>
          </p:cNvSpPr>
          <p:nvPr>
            <p:ph type="title" hasCustomPrompt="1"/>
          </p:nvPr>
        </p:nvSpPr>
        <p:spPr>
          <a:xfrm>
            <a:off x="2215218" y="979146"/>
            <a:ext cx="4493127" cy="2431318"/>
          </a:xfrm>
          <a:prstGeom prst="rect">
            <a:avLst/>
          </a:prstGeom>
        </p:spPr>
        <p:txBody>
          <a:bodyPr lIns="324000" tIns="180000" rIns="180000" anchor="t" anchorCtr="0"/>
          <a:lstStyle>
            <a:lvl1pPr algn="l">
              <a:tabLst>
                <a:tab pos="133350" algn="l"/>
              </a:tabLst>
              <a:defRPr sz="2500" b="1" i="0" baseline="0">
                <a:solidFill>
                  <a:schemeClr val="bg1"/>
                </a:solidFill>
                <a:latin typeface="Calibri Regular" charset="0"/>
                <a:cs typeface="Calibri Regular" charset="0"/>
              </a:defRPr>
            </a:lvl1pPr>
          </a:lstStyle>
          <a:p>
            <a:r>
              <a:rPr lang="sv-SE"/>
              <a:t>Titel på rapporten</a:t>
            </a:r>
          </a:p>
        </p:txBody>
      </p:sp>
    </p:spTree>
    <p:extLst>
      <p:ext uri="{BB962C8B-B14F-4D97-AF65-F5344CB8AC3E}">
        <p14:creationId xmlns:p14="http://schemas.microsoft.com/office/powerpoint/2010/main" val="68898843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1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
        <p:nvSpPr>
          <p:cNvPr id="10" name="Rubrik 1">
            <a:extLst>
              <a:ext uri="{FF2B5EF4-FFF2-40B4-BE49-F238E27FC236}">
                <a16:creationId xmlns:a16="http://schemas.microsoft.com/office/drawing/2014/main" id="{60848FB4-D26D-304A-9FF2-BE4DD78201E1}"/>
              </a:ext>
            </a:extLst>
          </p:cNvPr>
          <p:cNvSpPr>
            <a:spLocks noGrp="1"/>
          </p:cNvSpPr>
          <p:nvPr>
            <p:ph type="title" hasCustomPrompt="1"/>
          </p:nvPr>
        </p:nvSpPr>
        <p:spPr>
          <a:xfrm>
            <a:off x="1" y="0"/>
            <a:ext cx="8896064"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219918720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2025-06-09</a:t>
            </a:fld>
            <a:endParaRPr lang="en-US"/>
          </a:p>
        </p:txBody>
      </p:sp>
      <p:sp>
        <p:nvSpPr>
          <p:cNvPr id="8"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202437085"/>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Diagram_höger_text">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51EED280-BEDD-4647-BAB8-FD34F75AFCF2}"/>
              </a:ext>
            </a:extLst>
          </p:cNvPr>
          <p:cNvSpPr>
            <a:spLocks noGrp="1"/>
          </p:cNvSpPr>
          <p:nvPr>
            <p:ph type="title" hasCustomPrompt="1"/>
          </p:nvPr>
        </p:nvSpPr>
        <p:spPr>
          <a:xfrm>
            <a:off x="1" y="0"/>
            <a:ext cx="8896064"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
        <p:nvSpPr>
          <p:cNvPr id="6" name="Rubrik 1">
            <a:extLst>
              <a:ext uri="{FF2B5EF4-FFF2-40B4-BE49-F238E27FC236}">
                <a16:creationId xmlns:a16="http://schemas.microsoft.com/office/drawing/2014/main" id="{A50A1910-027C-BA47-B29F-7B9661380BEF}"/>
              </a:ext>
            </a:extLst>
          </p:cNvPr>
          <p:cNvSpPr txBox="1">
            <a:spLocks/>
          </p:cNvSpPr>
          <p:nvPr userDrawn="1"/>
        </p:nvSpPr>
        <p:spPr>
          <a:xfrm>
            <a:off x="-1" y="-14746"/>
            <a:ext cx="6599904" cy="809736"/>
          </a:xfrm>
          <a:prstGeom prst="rect">
            <a:avLst/>
          </a:prstGeom>
        </p:spPr>
        <p:txBody>
          <a:bodyPr lIns="251999" tIns="4572000" rIns="251999"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177800" algn="l"/>
              </a:tabLst>
              <a:defRPr/>
            </a:pPr>
            <a:r>
              <a:rPr kumimoji="0" lang="sv-SE" sz="2700" b="1" i="0" u="none" strike="noStrike" kern="1200" cap="none" spc="0" normalizeH="0" baseline="0" noProof="0">
                <a:ln>
                  <a:noFill/>
                </a:ln>
                <a:solidFill>
                  <a:srgbClr val="FFFFFF"/>
                </a:solidFill>
                <a:effectLst/>
                <a:uLnTx/>
                <a:uFillTx/>
                <a:latin typeface="Calibri" charset="0"/>
                <a:ea typeface="Calibri" charset="0"/>
                <a:cs typeface="Calibri" charset="0"/>
              </a:rPr>
              <a:t>Novus slutsatser och insikter</a:t>
            </a:r>
          </a:p>
        </p:txBody>
      </p:sp>
    </p:spTree>
    <p:extLst>
      <p:ext uri="{BB962C8B-B14F-4D97-AF65-F5344CB8AC3E}">
        <p14:creationId xmlns:p14="http://schemas.microsoft.com/office/powerpoint/2010/main" val="3104233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Innehåll">
    <p:spTree>
      <p:nvGrpSpPr>
        <p:cNvPr id="1" name=""/>
        <p:cNvGrpSpPr/>
        <p:nvPr/>
      </p:nvGrpSpPr>
      <p:grpSpPr>
        <a:xfrm>
          <a:off x="0" y="0"/>
          <a:ext cx="0" cy="0"/>
          <a:chOff x="0" y="0"/>
          <a:chExt cx="0" cy="0"/>
        </a:xfrm>
      </p:grpSpPr>
      <p:sp>
        <p:nvSpPr>
          <p:cNvPr id="45" name="Platshållare för text 44"/>
          <p:cNvSpPr>
            <a:spLocks noGrp="1"/>
          </p:cNvSpPr>
          <p:nvPr>
            <p:ph type="body" sz="quarter" idx="11"/>
          </p:nvPr>
        </p:nvSpPr>
        <p:spPr>
          <a:xfrm>
            <a:off x="250825" y="987574"/>
            <a:ext cx="4307528" cy="3743452"/>
          </a:xfrm>
          <a:prstGeom prst="rect">
            <a:avLst/>
          </a:prstGeom>
        </p:spPr>
        <p:txBody>
          <a:bodyPr lIns="0"/>
          <a:lstStyle>
            <a:lvl1pPr marL="257175" indent="-257175">
              <a:buClr>
                <a:schemeClr val="accent6"/>
              </a:buClr>
              <a:buFont typeface="Wingdings" pitchFamily="2" charset="2"/>
              <a:buChar cha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50" name="Rubrik 1"/>
          <p:cNvSpPr>
            <a:spLocks noGrp="1"/>
          </p:cNvSpPr>
          <p:nvPr>
            <p:ph type="title" hasCustomPrompt="1"/>
          </p:nvPr>
        </p:nvSpPr>
        <p:spPr>
          <a:xfrm>
            <a:off x="0" y="0"/>
            <a:ext cx="9143999"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2334529854"/>
      </p:ext>
    </p:extLst>
  </p:cSld>
  <p:clrMapOvr>
    <a:masterClrMapping/>
  </p:clrMapOvr>
  <p:hf hdr="0" ftr="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9690" y="954332"/>
            <a:ext cx="8653462" cy="3787468"/>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700" b="0" i="0" baseline="0">
                <a:latin typeface="Calibri" panose="020F0502020204030204" pitchFamily="34" charset="0"/>
                <a:cs typeface="Calibri" panose="020F0502020204030204" pitchFamily="34" charset="0"/>
              </a:defRPr>
            </a:lvl1pPr>
          </a:lstStyle>
          <a:p>
            <a:r>
              <a:rPr lang="sv-SE" dirty="0"/>
              <a:t>Rubrik</a:t>
            </a:r>
          </a:p>
        </p:txBody>
      </p:sp>
      <p:sp>
        <p:nvSpPr>
          <p:cNvPr id="9" name="Platshållare för datum 2"/>
          <p:cNvSpPr>
            <a:spLocks noGrp="1"/>
          </p:cNvSpPr>
          <p:nvPr>
            <p:ph type="dt" sz="half" idx="10"/>
          </p:nvPr>
        </p:nvSpPr>
        <p:spPr>
          <a:xfrm>
            <a:off x="3986081" y="4880015"/>
            <a:ext cx="2133600" cy="270000"/>
          </a:xfrm>
          <a:prstGeom prst="rect">
            <a:avLst/>
          </a:prstGeom>
        </p:spPr>
        <p:txBody>
          <a:bodyPr anchor="ctr"/>
          <a:lstStyle>
            <a:lvl1pPr>
              <a:defRPr sz="975" b="0" i="0">
                <a:solidFill>
                  <a:schemeClr val="bg1"/>
                </a:solidFill>
                <a:latin typeface="Calibri Regular" charset="0"/>
                <a:cs typeface="Calibri Regular" charset="0"/>
              </a:defRPr>
            </a:lvl1pPr>
          </a:lstStyle>
          <a:p>
            <a:fld id="{710D1E09-9433-4EDE-8432-8CC8A69C2A5B}" type="datetime1">
              <a:rPr lang="sv-SE" smtClean="0"/>
              <a:pPr/>
              <a:t>2025-06-09</a:t>
            </a:fld>
            <a:endParaRPr lang="en-US"/>
          </a:p>
        </p:txBody>
      </p:sp>
      <p:sp>
        <p:nvSpPr>
          <p:cNvPr id="10"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54479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4327911"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572002" y="1484194"/>
            <a:ext cx="4319212"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700" b="0" i="0" baseline="0">
                <a:latin typeface="Calibri" panose="020F0502020204030204" pitchFamily="34" charset="0"/>
                <a:cs typeface="Calibri" panose="020F0502020204030204" pitchFamily="34" charset="0"/>
              </a:defRPr>
            </a:lvl1pPr>
          </a:lstStyle>
          <a:p>
            <a:r>
              <a:rPr lang="sv-SE" dirty="0"/>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2025-06-09</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0989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panose="020F0502020204030204" pitchFamily="34" charset="0"/>
                <a:cs typeface="Calibri" panose="020F0502020204030204" pitchFamily="34" charset="0"/>
              </a:defRPr>
            </a:lvl1pPr>
          </a:lstStyle>
          <a:p>
            <a:r>
              <a:rPr lang="sv-SE" dirty="0"/>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2025-06-09</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69337681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2025-06-09</a:t>
            </a:fld>
            <a:endParaRPr lang="en-US"/>
          </a:p>
        </p:txBody>
      </p:sp>
      <p:sp>
        <p:nvSpPr>
          <p:cNvPr id="45" name="Platshållare för text 44"/>
          <p:cNvSpPr>
            <a:spLocks noGrp="1"/>
          </p:cNvSpPr>
          <p:nvPr>
            <p:ph type="body" sz="quarter" idx="11"/>
          </p:nvPr>
        </p:nvSpPr>
        <p:spPr>
          <a:xfrm>
            <a:off x="249239"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47" name="Slide Number Placeholder 5"/>
          <p:cNvSpPr>
            <a:spLocks noGrp="1"/>
          </p:cNvSpPr>
          <p:nvPr>
            <p:ph type="sldNum" sz="quarter" idx="4"/>
          </p:nvPr>
        </p:nvSpPr>
        <p:spPr>
          <a:xfrm>
            <a:off x="250824" y="4880015"/>
            <a:ext cx="464195"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
        <p:nvSpPr>
          <p:cNvPr id="5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dirty="0"/>
              <a:t>Rubrik</a:t>
            </a:r>
          </a:p>
        </p:txBody>
      </p:sp>
    </p:spTree>
    <p:extLst>
      <p:ext uri="{BB962C8B-B14F-4D97-AF65-F5344CB8AC3E}">
        <p14:creationId xmlns:p14="http://schemas.microsoft.com/office/powerpoint/2010/main" val="685245665"/>
      </p:ext>
    </p:extLst>
  </p:cSld>
  <p:clrMapOvr>
    <a:masterClrMapping/>
  </p:clrMapOvr>
  <p:extLst>
    <p:ext uri="{DCECCB84-F9BA-43D5-87BE-67443E8EF086}">
      <p15:sldGuideLst xmlns:p15="http://schemas.microsoft.com/office/powerpoint/2012/main">
        <p15:guide id="3" pos="2880" userDrawn="1">
          <p15:clr>
            <a:srgbClr val="FBAE40"/>
          </p15:clr>
        </p15:guide>
        <p15:guide id="4" pos="15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2025-06-09</a:t>
            </a:fld>
            <a:endParaRPr lang="en-US"/>
          </a:p>
        </p:txBody>
      </p:sp>
      <p:sp>
        <p:nvSpPr>
          <p:cNvPr id="8"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602640288"/>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sida">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9690" y="954332"/>
            <a:ext cx="8653462" cy="3787468"/>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dirty="0"/>
              <a:t>Rubrik</a:t>
            </a:r>
          </a:p>
        </p:txBody>
      </p:sp>
      <p:sp>
        <p:nvSpPr>
          <p:cNvPr id="9" name="Platshållare för datum 2"/>
          <p:cNvSpPr>
            <a:spLocks noGrp="1"/>
          </p:cNvSpPr>
          <p:nvPr>
            <p:ph type="dt" sz="half" idx="10"/>
          </p:nvPr>
        </p:nvSpPr>
        <p:spPr>
          <a:xfrm>
            <a:off x="3986081" y="4880015"/>
            <a:ext cx="2133600" cy="270000"/>
          </a:xfrm>
          <a:prstGeom prst="rect">
            <a:avLst/>
          </a:prstGeom>
        </p:spPr>
        <p:txBody>
          <a:bodyPr anchor="ctr"/>
          <a:lstStyle>
            <a:lvl1pPr>
              <a:defRPr sz="975" b="0" i="0">
                <a:solidFill>
                  <a:schemeClr val="bg1"/>
                </a:solidFill>
                <a:latin typeface="Calibri Regular" charset="0"/>
                <a:cs typeface="Calibri Regular" charset="0"/>
              </a:defRPr>
            </a:lvl1pPr>
          </a:lstStyle>
          <a:p>
            <a:fld id="{710D1E09-9433-4EDE-8432-8CC8A69C2A5B}" type="datetime1">
              <a:rPr lang="sv-SE" smtClean="0"/>
              <a:pPr/>
              <a:t>2025-06-09</a:t>
            </a:fld>
            <a:endParaRPr lang="en-US"/>
          </a:p>
        </p:txBody>
      </p:sp>
      <p:sp>
        <p:nvSpPr>
          <p:cNvPr id="10"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88750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4327911"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572002" y="1484194"/>
            <a:ext cx="4319212"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dirty="0"/>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2025-06-09</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1364673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8"/>
          <p:cNvSpPr/>
          <p:nvPr userDrawn="1"/>
        </p:nvSpPr>
        <p:spPr>
          <a:xfrm>
            <a:off x="0" y="4867275"/>
            <a:ext cx="9144001" cy="276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Slide Number Placeholder 5"/>
          <p:cNvSpPr txBox="1">
            <a:spLocks/>
          </p:cNvSpPr>
          <p:nvPr userDrawn="1"/>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smtClean="0"/>
              <a:pPr/>
              <a:t>‹#›</a:t>
            </a:fld>
            <a:endParaRPr lang="en-US" sz="1200"/>
          </a:p>
        </p:txBody>
      </p:sp>
      <p:sp>
        <p:nvSpPr>
          <p:cNvPr id="10" name="Slide Number Placeholder 3"/>
          <p:cNvSpPr>
            <a:spLocks noGrp="1"/>
          </p:cNvSpPr>
          <p:nvPr>
            <p:ph type="sldNum" sz="quarter" idx="4"/>
          </p:nvPr>
        </p:nvSpPr>
        <p:spPr>
          <a:xfrm>
            <a:off x="250825" y="4867276"/>
            <a:ext cx="387348" cy="276225"/>
          </a:xfrm>
          <a:prstGeom prst="rect">
            <a:avLst/>
          </a:prstGeom>
        </p:spPr>
        <p:txBody>
          <a:bodyPr/>
          <a:lstStyle/>
          <a:p>
            <a:fld id="{69492A6A-7268-5C4D-913D-B61C9DE7F734}" type="slidenum">
              <a:rPr lang="en-US" smtClean="0"/>
              <a:pPr/>
              <a:t>‹#›</a:t>
            </a:fld>
            <a:endParaRPr lang="en-US"/>
          </a:p>
        </p:txBody>
      </p:sp>
      <p:sp>
        <p:nvSpPr>
          <p:cNvPr id="11" name="Date Placeholder 1"/>
          <p:cNvSpPr txBox="1">
            <a:spLocks/>
          </p:cNvSpPr>
          <p:nvPr userDrawn="1"/>
        </p:nvSpPr>
        <p:spPr>
          <a:xfrm>
            <a:off x="638175" y="4867275"/>
            <a:ext cx="2421730" cy="276225"/>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dirty="0">
                <a:solidFill>
                  <a:prstClr val="white"/>
                </a:solidFill>
                <a:latin typeface="Calibri" charset="0"/>
                <a:ea typeface="Calibri" charset="0"/>
                <a:cs typeface="Calibri" charset="0"/>
              </a:rPr>
              <a:t>© Novus 2025. All rights reserved. </a:t>
            </a:r>
            <a:endParaRPr lang="sv-SE" sz="1050" spc="38" dirty="0">
              <a:solidFill>
                <a:prstClr val="white"/>
              </a:solidFill>
              <a:latin typeface="Calibri" charset="0"/>
              <a:ea typeface="Calibri" charset="0"/>
              <a:cs typeface="Calibri" charset="0"/>
            </a:endParaRPr>
          </a:p>
        </p:txBody>
      </p:sp>
      <p:sp>
        <p:nvSpPr>
          <p:cNvPr id="12" name="Date Placeholder 1"/>
          <p:cNvSpPr txBox="1">
            <a:spLocks/>
          </p:cNvSpPr>
          <p:nvPr userDrawn="1"/>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a:solidFill>
                  <a:schemeClr val="bg1"/>
                </a:solidFill>
                <a:latin typeface="Calibri" charset="0"/>
                <a:ea typeface="Calibri" charset="0"/>
                <a:cs typeface="Calibri" charset="0"/>
              </a:rPr>
              <a:t>www.novus.se</a:t>
            </a:r>
            <a:endParaRPr lang="en-US" sz="1050" b="1">
              <a:solidFill>
                <a:schemeClr val="bg1"/>
              </a:solidFill>
              <a:latin typeface="Calibri" charset="0"/>
              <a:ea typeface="Calibri" charset="0"/>
              <a:cs typeface="Calibri" charset="0"/>
            </a:endParaRPr>
          </a:p>
        </p:txBody>
      </p:sp>
      <p:sp>
        <p:nvSpPr>
          <p:cNvPr id="13" name="Slide Number Placeholder 5"/>
          <p:cNvSpPr txBox="1">
            <a:spLocks/>
          </p:cNvSpPr>
          <p:nvPr userDrawn="1"/>
        </p:nvSpPr>
        <p:spPr>
          <a:xfrm>
            <a:off x="250824" y="488001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z="1050" smtClean="0">
                <a:latin typeface="Calibri" charset="0"/>
                <a:ea typeface="Calibri" charset="0"/>
                <a:cs typeface="Calibri" charset="0"/>
              </a:rPr>
              <a:pPr/>
              <a:t>‹#›</a:t>
            </a:fld>
            <a:endParaRPr lang="en-US" sz="1050">
              <a:latin typeface="Calibri" charset="0"/>
              <a:ea typeface="Calibri" charset="0"/>
              <a:cs typeface="Calibri" charset="0"/>
            </a:endParaRPr>
          </a:p>
        </p:txBody>
      </p:sp>
      <p:grpSp>
        <p:nvGrpSpPr>
          <p:cNvPr id="2" name="Group 1"/>
          <p:cNvGrpSpPr/>
          <p:nvPr userDrawn="1"/>
        </p:nvGrpSpPr>
        <p:grpSpPr>
          <a:xfrm>
            <a:off x="7610946" y="4906470"/>
            <a:ext cx="1276670" cy="199611"/>
            <a:chOff x="822600" y="2161080"/>
            <a:chExt cx="8982000" cy="1404360"/>
          </a:xfrm>
          <a:solidFill>
            <a:schemeClr val="bg1"/>
          </a:solidFill>
        </p:grpSpPr>
        <p:sp>
          <p:nvSpPr>
            <p:cNvPr id="14" name="Freeform: Shape 1">
              <a:extLst>
                <a:ext uri="{FF2B5EF4-FFF2-40B4-BE49-F238E27FC236}">
                  <a16:creationId xmlns:a16="http://schemas.microsoft.com/office/drawing/2014/main" id="{DD6FF84D-099C-4F4E-81B7-5C0977FF8DE2}"/>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5" name="Freeform: Shape 2">
              <a:extLst>
                <a:ext uri="{FF2B5EF4-FFF2-40B4-BE49-F238E27FC236}">
                  <a16:creationId xmlns:a16="http://schemas.microsoft.com/office/drawing/2014/main" id="{4AD2B506-02E4-4539-BCF1-180B06DB836F}"/>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6" name="Freeform: Shape 3">
              <a:extLst>
                <a:ext uri="{FF2B5EF4-FFF2-40B4-BE49-F238E27FC236}">
                  <a16:creationId xmlns:a16="http://schemas.microsoft.com/office/drawing/2014/main" id="{5E493D5C-32C1-4B09-BFE9-6ED62A58FC09}"/>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7" name="Freeform: Shape 4">
              <a:extLst>
                <a:ext uri="{FF2B5EF4-FFF2-40B4-BE49-F238E27FC236}">
                  <a16:creationId xmlns:a16="http://schemas.microsoft.com/office/drawing/2014/main" id="{41000666-0603-4308-9FFD-39FA02F08039}"/>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8" name="Freeform: Shape 5">
              <a:extLst>
                <a:ext uri="{FF2B5EF4-FFF2-40B4-BE49-F238E27FC236}">
                  <a16:creationId xmlns:a16="http://schemas.microsoft.com/office/drawing/2014/main" id="{F33F6556-FA8C-4A33-899D-8FD7AF903C42}"/>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9" name="Freeform: Shape 6">
              <a:extLst>
                <a:ext uri="{FF2B5EF4-FFF2-40B4-BE49-F238E27FC236}">
                  <a16:creationId xmlns:a16="http://schemas.microsoft.com/office/drawing/2014/main" id="{C0C70935-4D0B-40E7-AD4C-21E7839A894C}"/>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0" name="Freeform: Shape 7">
              <a:extLst>
                <a:ext uri="{FF2B5EF4-FFF2-40B4-BE49-F238E27FC236}">
                  <a16:creationId xmlns:a16="http://schemas.microsoft.com/office/drawing/2014/main" id="{E3DA2E8A-29F4-45EE-852B-03E8A7E0DA61}"/>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1" name="Freeform: Shape 8">
              <a:extLst>
                <a:ext uri="{FF2B5EF4-FFF2-40B4-BE49-F238E27FC236}">
                  <a16:creationId xmlns:a16="http://schemas.microsoft.com/office/drawing/2014/main" id="{B9C19175-15C0-453E-8F1E-E59087EE3CC5}"/>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2" name="Freeform: Shape 9">
              <a:extLst>
                <a:ext uri="{FF2B5EF4-FFF2-40B4-BE49-F238E27FC236}">
                  <a16:creationId xmlns:a16="http://schemas.microsoft.com/office/drawing/2014/main" id="{044432AE-DC92-471D-9A6E-B5681ACB1CB3}"/>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3" name="Freeform: Shape 10">
              <a:extLst>
                <a:ext uri="{FF2B5EF4-FFF2-40B4-BE49-F238E27FC236}">
                  <a16:creationId xmlns:a16="http://schemas.microsoft.com/office/drawing/2014/main" id="{6EBC2CD5-777C-4A7B-B7FC-0A22A694BF10}"/>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4" name="Freeform: Shape 11">
              <a:extLst>
                <a:ext uri="{FF2B5EF4-FFF2-40B4-BE49-F238E27FC236}">
                  <a16:creationId xmlns:a16="http://schemas.microsoft.com/office/drawing/2014/main" id="{C399F9F3-42BE-4FB6-BC6B-E3A2BB448F1E}"/>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5" name="Freeform: Shape 12">
              <a:extLst>
                <a:ext uri="{FF2B5EF4-FFF2-40B4-BE49-F238E27FC236}">
                  <a16:creationId xmlns:a16="http://schemas.microsoft.com/office/drawing/2014/main" id="{45EA9122-6806-4732-9F35-EAAAA7F3B5F0}"/>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6" name="Freeform: Shape 13">
              <a:extLst>
                <a:ext uri="{FF2B5EF4-FFF2-40B4-BE49-F238E27FC236}">
                  <a16:creationId xmlns:a16="http://schemas.microsoft.com/office/drawing/2014/main" id="{7C78FB5C-5568-4FFE-9A62-B56058822EC9}"/>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7" name="Freeform: Shape 14">
              <a:extLst>
                <a:ext uri="{FF2B5EF4-FFF2-40B4-BE49-F238E27FC236}">
                  <a16:creationId xmlns:a16="http://schemas.microsoft.com/office/drawing/2014/main" id="{EEC00EBF-62E4-4FAE-80DC-B91EACBE436E}"/>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289534633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1" r:id="rId3"/>
    <p:sldLayoutId id="2147483767" r:id="rId4"/>
    <p:sldLayoutId id="2147483705" r:id="rId5"/>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userDrawn="1">
          <p15:clr>
            <a:srgbClr val="F26B43"/>
          </p15:clr>
        </p15:guide>
        <p15:guide id="2" pos="158" userDrawn="1">
          <p15:clr>
            <a:srgbClr val="F26B43"/>
          </p15:clr>
        </p15:guide>
        <p15:guide id="3" orient="horz" pos="1484" userDrawn="1">
          <p15:clr>
            <a:srgbClr val="F26B43"/>
          </p15:clr>
        </p15:guide>
        <p15:guide id="4" orient="horz" pos="3066" userDrawn="1">
          <p15:clr>
            <a:srgbClr val="F26B43"/>
          </p15:clr>
        </p15:guide>
        <p15:guide id="5"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8"/>
          <p:cNvSpPr/>
          <p:nvPr/>
        </p:nvSpPr>
        <p:spPr>
          <a:xfrm>
            <a:off x="0" y="4867275"/>
            <a:ext cx="9144001" cy="276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Slide Number Placeholder 5"/>
          <p:cNvSpPr txBox="1">
            <a:spLocks/>
          </p:cNvSpPr>
          <p:nvPr/>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smtClean="0"/>
              <a:pPr/>
              <a:t>‹#›</a:t>
            </a:fld>
            <a:endParaRPr lang="en-US" sz="1200"/>
          </a:p>
        </p:txBody>
      </p:sp>
      <p:sp>
        <p:nvSpPr>
          <p:cNvPr id="10" name="Slide Number Placeholder 3"/>
          <p:cNvSpPr>
            <a:spLocks noGrp="1"/>
          </p:cNvSpPr>
          <p:nvPr>
            <p:ph type="sldNum" sz="quarter" idx="4"/>
          </p:nvPr>
        </p:nvSpPr>
        <p:spPr>
          <a:xfrm>
            <a:off x="250825" y="4867276"/>
            <a:ext cx="387348" cy="276225"/>
          </a:xfrm>
          <a:prstGeom prst="rect">
            <a:avLst/>
          </a:prstGeom>
        </p:spPr>
        <p:txBody>
          <a:bodyPr/>
          <a:lstStyle/>
          <a:p>
            <a:fld id="{69492A6A-7268-5C4D-913D-B61C9DE7F734}" type="slidenum">
              <a:rPr lang="en-US" smtClean="0"/>
              <a:pPr/>
              <a:t>‹#›</a:t>
            </a:fld>
            <a:endParaRPr lang="en-US"/>
          </a:p>
        </p:txBody>
      </p:sp>
      <p:sp>
        <p:nvSpPr>
          <p:cNvPr id="11" name="Date Placeholder 1"/>
          <p:cNvSpPr txBox="1">
            <a:spLocks/>
          </p:cNvSpPr>
          <p:nvPr/>
        </p:nvSpPr>
        <p:spPr>
          <a:xfrm>
            <a:off x="638175" y="4867275"/>
            <a:ext cx="2421730" cy="276225"/>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dirty="0">
                <a:solidFill>
                  <a:prstClr val="white"/>
                </a:solidFill>
                <a:latin typeface="Calibri" charset="0"/>
                <a:ea typeface="Calibri" charset="0"/>
                <a:cs typeface="Calibri" charset="0"/>
              </a:rPr>
              <a:t>© Novus 2024. All rights reserved. </a:t>
            </a:r>
            <a:endParaRPr lang="sv-SE" sz="1050" spc="38" dirty="0">
              <a:solidFill>
                <a:prstClr val="white"/>
              </a:solidFill>
              <a:latin typeface="Calibri" charset="0"/>
              <a:ea typeface="Calibri" charset="0"/>
              <a:cs typeface="Calibri" charset="0"/>
            </a:endParaRPr>
          </a:p>
        </p:txBody>
      </p:sp>
      <p:sp>
        <p:nvSpPr>
          <p:cNvPr id="12" name="Date Placeholder 1"/>
          <p:cNvSpPr txBox="1">
            <a:spLocks/>
          </p:cNvSpPr>
          <p:nvPr/>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a:solidFill>
                  <a:schemeClr val="bg1"/>
                </a:solidFill>
                <a:latin typeface="Calibri" charset="0"/>
                <a:ea typeface="Calibri" charset="0"/>
                <a:cs typeface="Calibri" charset="0"/>
              </a:rPr>
              <a:t>www.novus.se</a:t>
            </a:r>
            <a:endParaRPr lang="en-US" sz="1050" b="1">
              <a:solidFill>
                <a:schemeClr val="bg1"/>
              </a:solidFill>
              <a:latin typeface="Calibri" charset="0"/>
              <a:ea typeface="Calibri" charset="0"/>
              <a:cs typeface="Calibri" charset="0"/>
            </a:endParaRPr>
          </a:p>
        </p:txBody>
      </p:sp>
      <p:sp>
        <p:nvSpPr>
          <p:cNvPr id="13" name="Slide Number Placeholder 5"/>
          <p:cNvSpPr txBox="1">
            <a:spLocks/>
          </p:cNvSpPr>
          <p:nvPr/>
        </p:nvSpPr>
        <p:spPr>
          <a:xfrm>
            <a:off x="250824" y="488001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z="1050" smtClean="0">
                <a:latin typeface="Calibri" charset="0"/>
                <a:ea typeface="Calibri" charset="0"/>
                <a:cs typeface="Calibri" charset="0"/>
              </a:rPr>
              <a:pPr/>
              <a:t>‹#›</a:t>
            </a:fld>
            <a:endParaRPr lang="en-US" sz="1050">
              <a:latin typeface="Calibri" charset="0"/>
              <a:ea typeface="Calibri" charset="0"/>
              <a:cs typeface="Calibri" charset="0"/>
            </a:endParaRPr>
          </a:p>
        </p:txBody>
      </p:sp>
      <p:grpSp>
        <p:nvGrpSpPr>
          <p:cNvPr id="2" name="Group 1"/>
          <p:cNvGrpSpPr/>
          <p:nvPr/>
        </p:nvGrpSpPr>
        <p:grpSpPr>
          <a:xfrm>
            <a:off x="7610946" y="4906470"/>
            <a:ext cx="1276670" cy="199611"/>
            <a:chOff x="822600" y="2161080"/>
            <a:chExt cx="8982000" cy="1404360"/>
          </a:xfrm>
          <a:solidFill>
            <a:schemeClr val="bg1"/>
          </a:solidFill>
        </p:grpSpPr>
        <p:sp>
          <p:nvSpPr>
            <p:cNvPr id="14" name="Freeform: Shape 1">
              <a:extLst>
                <a:ext uri="{FF2B5EF4-FFF2-40B4-BE49-F238E27FC236}">
                  <a16:creationId xmlns:a16="http://schemas.microsoft.com/office/drawing/2014/main" id="{DD6FF84D-099C-4F4E-81B7-5C0977FF8DE2}"/>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5" name="Freeform: Shape 2">
              <a:extLst>
                <a:ext uri="{FF2B5EF4-FFF2-40B4-BE49-F238E27FC236}">
                  <a16:creationId xmlns:a16="http://schemas.microsoft.com/office/drawing/2014/main" id="{4AD2B506-02E4-4539-BCF1-180B06DB836F}"/>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6" name="Freeform: Shape 3">
              <a:extLst>
                <a:ext uri="{FF2B5EF4-FFF2-40B4-BE49-F238E27FC236}">
                  <a16:creationId xmlns:a16="http://schemas.microsoft.com/office/drawing/2014/main" id="{5E493D5C-32C1-4B09-BFE9-6ED62A58FC09}"/>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7" name="Freeform: Shape 4">
              <a:extLst>
                <a:ext uri="{FF2B5EF4-FFF2-40B4-BE49-F238E27FC236}">
                  <a16:creationId xmlns:a16="http://schemas.microsoft.com/office/drawing/2014/main" id="{41000666-0603-4308-9FFD-39FA02F08039}"/>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8" name="Freeform: Shape 5">
              <a:extLst>
                <a:ext uri="{FF2B5EF4-FFF2-40B4-BE49-F238E27FC236}">
                  <a16:creationId xmlns:a16="http://schemas.microsoft.com/office/drawing/2014/main" id="{F33F6556-FA8C-4A33-899D-8FD7AF903C42}"/>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9" name="Freeform: Shape 6">
              <a:extLst>
                <a:ext uri="{FF2B5EF4-FFF2-40B4-BE49-F238E27FC236}">
                  <a16:creationId xmlns:a16="http://schemas.microsoft.com/office/drawing/2014/main" id="{C0C70935-4D0B-40E7-AD4C-21E7839A894C}"/>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0" name="Freeform: Shape 7">
              <a:extLst>
                <a:ext uri="{FF2B5EF4-FFF2-40B4-BE49-F238E27FC236}">
                  <a16:creationId xmlns:a16="http://schemas.microsoft.com/office/drawing/2014/main" id="{E3DA2E8A-29F4-45EE-852B-03E8A7E0DA61}"/>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1" name="Freeform: Shape 8">
              <a:extLst>
                <a:ext uri="{FF2B5EF4-FFF2-40B4-BE49-F238E27FC236}">
                  <a16:creationId xmlns:a16="http://schemas.microsoft.com/office/drawing/2014/main" id="{B9C19175-15C0-453E-8F1E-E59087EE3CC5}"/>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2" name="Freeform: Shape 9">
              <a:extLst>
                <a:ext uri="{FF2B5EF4-FFF2-40B4-BE49-F238E27FC236}">
                  <a16:creationId xmlns:a16="http://schemas.microsoft.com/office/drawing/2014/main" id="{044432AE-DC92-471D-9A6E-B5681ACB1CB3}"/>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3" name="Freeform: Shape 10">
              <a:extLst>
                <a:ext uri="{FF2B5EF4-FFF2-40B4-BE49-F238E27FC236}">
                  <a16:creationId xmlns:a16="http://schemas.microsoft.com/office/drawing/2014/main" id="{6EBC2CD5-777C-4A7B-B7FC-0A22A694BF10}"/>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4" name="Freeform: Shape 11">
              <a:extLst>
                <a:ext uri="{FF2B5EF4-FFF2-40B4-BE49-F238E27FC236}">
                  <a16:creationId xmlns:a16="http://schemas.microsoft.com/office/drawing/2014/main" id="{C399F9F3-42BE-4FB6-BC6B-E3A2BB448F1E}"/>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5" name="Freeform: Shape 12">
              <a:extLst>
                <a:ext uri="{FF2B5EF4-FFF2-40B4-BE49-F238E27FC236}">
                  <a16:creationId xmlns:a16="http://schemas.microsoft.com/office/drawing/2014/main" id="{45EA9122-6806-4732-9F35-EAAAA7F3B5F0}"/>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6" name="Freeform: Shape 13">
              <a:extLst>
                <a:ext uri="{FF2B5EF4-FFF2-40B4-BE49-F238E27FC236}">
                  <a16:creationId xmlns:a16="http://schemas.microsoft.com/office/drawing/2014/main" id="{7C78FB5C-5568-4FFE-9A62-B56058822EC9}"/>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7" name="Freeform: Shape 14">
              <a:extLst>
                <a:ext uri="{FF2B5EF4-FFF2-40B4-BE49-F238E27FC236}">
                  <a16:creationId xmlns:a16="http://schemas.microsoft.com/office/drawing/2014/main" id="{EEC00EBF-62E4-4FAE-80DC-B91EACBE436E}"/>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
        <p:nvSpPr>
          <p:cNvPr id="3" name="Rectangle 8">
            <a:extLst>
              <a:ext uri="{FF2B5EF4-FFF2-40B4-BE49-F238E27FC236}">
                <a16:creationId xmlns:a16="http://schemas.microsoft.com/office/drawing/2014/main" id="{F077CA86-0D9B-5108-1BA0-E0DC7ECDC3FE}"/>
              </a:ext>
            </a:extLst>
          </p:cNvPr>
          <p:cNvSpPr/>
          <p:nvPr userDrawn="1"/>
        </p:nvSpPr>
        <p:spPr>
          <a:xfrm>
            <a:off x="0" y="4867275"/>
            <a:ext cx="9144001" cy="276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Slide Number Placeholder 5">
            <a:extLst>
              <a:ext uri="{FF2B5EF4-FFF2-40B4-BE49-F238E27FC236}">
                <a16:creationId xmlns:a16="http://schemas.microsoft.com/office/drawing/2014/main" id="{42B00B10-E603-F742-F069-2DEA03947B34}"/>
              </a:ext>
            </a:extLst>
          </p:cNvPr>
          <p:cNvSpPr txBox="1">
            <a:spLocks/>
          </p:cNvSpPr>
          <p:nvPr userDrawn="1"/>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smtClean="0"/>
              <a:pPr/>
              <a:t>‹#›</a:t>
            </a:fld>
            <a:endParaRPr lang="en-US" sz="1200"/>
          </a:p>
        </p:txBody>
      </p:sp>
      <p:sp>
        <p:nvSpPr>
          <p:cNvPr id="5" name="Date Placeholder 1">
            <a:extLst>
              <a:ext uri="{FF2B5EF4-FFF2-40B4-BE49-F238E27FC236}">
                <a16:creationId xmlns:a16="http://schemas.microsoft.com/office/drawing/2014/main" id="{EAADA02D-BEF5-D6D5-1B79-407731407269}"/>
              </a:ext>
            </a:extLst>
          </p:cNvPr>
          <p:cNvSpPr txBox="1">
            <a:spLocks/>
          </p:cNvSpPr>
          <p:nvPr userDrawn="1"/>
        </p:nvSpPr>
        <p:spPr>
          <a:xfrm>
            <a:off x="638175" y="4867275"/>
            <a:ext cx="2421730" cy="276225"/>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dirty="0">
                <a:solidFill>
                  <a:prstClr val="white"/>
                </a:solidFill>
                <a:latin typeface="Calibri" charset="0"/>
                <a:ea typeface="Calibri" charset="0"/>
                <a:cs typeface="Calibri" charset="0"/>
              </a:rPr>
              <a:t>© Novus 2025. All rights reserved. </a:t>
            </a:r>
            <a:endParaRPr lang="sv-SE" sz="1050" spc="38" dirty="0">
              <a:solidFill>
                <a:prstClr val="white"/>
              </a:solidFill>
              <a:latin typeface="Calibri" charset="0"/>
              <a:ea typeface="Calibri" charset="0"/>
              <a:cs typeface="Calibri" charset="0"/>
            </a:endParaRPr>
          </a:p>
        </p:txBody>
      </p:sp>
      <p:sp>
        <p:nvSpPr>
          <p:cNvPr id="6" name="Date Placeholder 1">
            <a:extLst>
              <a:ext uri="{FF2B5EF4-FFF2-40B4-BE49-F238E27FC236}">
                <a16:creationId xmlns:a16="http://schemas.microsoft.com/office/drawing/2014/main" id="{04FC971E-5BF5-22DD-C891-BFBC14A21B3F}"/>
              </a:ext>
            </a:extLst>
          </p:cNvPr>
          <p:cNvSpPr txBox="1">
            <a:spLocks/>
          </p:cNvSpPr>
          <p:nvPr userDrawn="1"/>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a:solidFill>
                  <a:schemeClr val="bg1"/>
                </a:solidFill>
                <a:latin typeface="Calibri" charset="0"/>
                <a:ea typeface="Calibri" charset="0"/>
                <a:cs typeface="Calibri" charset="0"/>
              </a:rPr>
              <a:t>www.novus.se</a:t>
            </a:r>
            <a:endParaRPr lang="en-US" sz="1050" b="1">
              <a:solidFill>
                <a:schemeClr val="bg1"/>
              </a:solidFill>
              <a:latin typeface="Calibri" charset="0"/>
              <a:ea typeface="Calibri" charset="0"/>
              <a:cs typeface="Calibri" charset="0"/>
            </a:endParaRPr>
          </a:p>
        </p:txBody>
      </p:sp>
      <p:sp>
        <p:nvSpPr>
          <p:cNvPr id="8" name="Slide Number Placeholder 5">
            <a:extLst>
              <a:ext uri="{FF2B5EF4-FFF2-40B4-BE49-F238E27FC236}">
                <a16:creationId xmlns:a16="http://schemas.microsoft.com/office/drawing/2014/main" id="{E85CA238-04FB-A717-3DCD-625FB5BE3E8C}"/>
              </a:ext>
            </a:extLst>
          </p:cNvPr>
          <p:cNvSpPr txBox="1">
            <a:spLocks/>
          </p:cNvSpPr>
          <p:nvPr userDrawn="1"/>
        </p:nvSpPr>
        <p:spPr>
          <a:xfrm>
            <a:off x="250824" y="488001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z="1050" smtClean="0">
                <a:latin typeface="Calibri" charset="0"/>
                <a:ea typeface="Calibri" charset="0"/>
                <a:cs typeface="Calibri" charset="0"/>
              </a:rPr>
              <a:pPr/>
              <a:t>‹#›</a:t>
            </a:fld>
            <a:endParaRPr lang="en-US" sz="1050">
              <a:latin typeface="Calibri" charset="0"/>
              <a:ea typeface="Calibri" charset="0"/>
              <a:cs typeface="Calibri" charset="0"/>
            </a:endParaRPr>
          </a:p>
        </p:txBody>
      </p:sp>
      <p:grpSp>
        <p:nvGrpSpPr>
          <p:cNvPr id="28" name="Group 1">
            <a:extLst>
              <a:ext uri="{FF2B5EF4-FFF2-40B4-BE49-F238E27FC236}">
                <a16:creationId xmlns:a16="http://schemas.microsoft.com/office/drawing/2014/main" id="{53CB5422-4D25-9862-2CB5-29BE085A3FD5}"/>
              </a:ext>
            </a:extLst>
          </p:cNvPr>
          <p:cNvGrpSpPr/>
          <p:nvPr userDrawn="1"/>
        </p:nvGrpSpPr>
        <p:grpSpPr>
          <a:xfrm>
            <a:off x="7610946" y="4906470"/>
            <a:ext cx="1276670" cy="199611"/>
            <a:chOff x="822600" y="2161080"/>
            <a:chExt cx="8982000" cy="1404360"/>
          </a:xfrm>
          <a:solidFill>
            <a:schemeClr val="bg1"/>
          </a:solidFill>
        </p:grpSpPr>
        <p:sp>
          <p:nvSpPr>
            <p:cNvPr id="29" name="Freeform: Shape 1">
              <a:extLst>
                <a:ext uri="{FF2B5EF4-FFF2-40B4-BE49-F238E27FC236}">
                  <a16:creationId xmlns:a16="http://schemas.microsoft.com/office/drawing/2014/main" id="{17A0F6C4-CFC0-A952-AA60-64071243A769}"/>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0" name="Freeform: Shape 2">
              <a:extLst>
                <a:ext uri="{FF2B5EF4-FFF2-40B4-BE49-F238E27FC236}">
                  <a16:creationId xmlns:a16="http://schemas.microsoft.com/office/drawing/2014/main" id="{A21B9AB9-ED2A-22E0-4546-6C0F0BDC6E83}"/>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1" name="Freeform: Shape 3">
              <a:extLst>
                <a:ext uri="{FF2B5EF4-FFF2-40B4-BE49-F238E27FC236}">
                  <a16:creationId xmlns:a16="http://schemas.microsoft.com/office/drawing/2014/main" id="{826DAA9F-3022-13D9-CFBF-03FD5228E2BF}"/>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2" name="Freeform: Shape 4">
              <a:extLst>
                <a:ext uri="{FF2B5EF4-FFF2-40B4-BE49-F238E27FC236}">
                  <a16:creationId xmlns:a16="http://schemas.microsoft.com/office/drawing/2014/main" id="{22F04F59-A24B-459F-FB4A-5FA12D031977}"/>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3" name="Freeform: Shape 5">
              <a:extLst>
                <a:ext uri="{FF2B5EF4-FFF2-40B4-BE49-F238E27FC236}">
                  <a16:creationId xmlns:a16="http://schemas.microsoft.com/office/drawing/2014/main" id="{4A559FC1-63D7-F6AC-7B12-C18EC5479A71}"/>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4" name="Freeform: Shape 6">
              <a:extLst>
                <a:ext uri="{FF2B5EF4-FFF2-40B4-BE49-F238E27FC236}">
                  <a16:creationId xmlns:a16="http://schemas.microsoft.com/office/drawing/2014/main" id="{7DF2E099-94FC-F75C-4BCA-CA521111FB6B}"/>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5" name="Freeform: Shape 7">
              <a:extLst>
                <a:ext uri="{FF2B5EF4-FFF2-40B4-BE49-F238E27FC236}">
                  <a16:creationId xmlns:a16="http://schemas.microsoft.com/office/drawing/2014/main" id="{C013B0F6-4DDE-8C4C-C6DA-3820B2B2B9F0}"/>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6" name="Freeform: Shape 8">
              <a:extLst>
                <a:ext uri="{FF2B5EF4-FFF2-40B4-BE49-F238E27FC236}">
                  <a16:creationId xmlns:a16="http://schemas.microsoft.com/office/drawing/2014/main" id="{FEB09283-DEA0-0009-25AD-A9BD979591FC}"/>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7" name="Freeform: Shape 9">
              <a:extLst>
                <a:ext uri="{FF2B5EF4-FFF2-40B4-BE49-F238E27FC236}">
                  <a16:creationId xmlns:a16="http://schemas.microsoft.com/office/drawing/2014/main" id="{D5E27106-47CD-A15D-F2A0-03730265E7BA}"/>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8" name="Freeform: Shape 10">
              <a:extLst>
                <a:ext uri="{FF2B5EF4-FFF2-40B4-BE49-F238E27FC236}">
                  <a16:creationId xmlns:a16="http://schemas.microsoft.com/office/drawing/2014/main" id="{D651961E-3CBE-4890-1C96-2B4730DD3B09}"/>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9" name="Freeform: Shape 11">
              <a:extLst>
                <a:ext uri="{FF2B5EF4-FFF2-40B4-BE49-F238E27FC236}">
                  <a16:creationId xmlns:a16="http://schemas.microsoft.com/office/drawing/2014/main" id="{0D9ED40D-CCFB-8810-50A1-13EC713A4580}"/>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0" name="Freeform: Shape 12">
              <a:extLst>
                <a:ext uri="{FF2B5EF4-FFF2-40B4-BE49-F238E27FC236}">
                  <a16:creationId xmlns:a16="http://schemas.microsoft.com/office/drawing/2014/main" id="{5B6DBA86-54C7-D636-E727-5BD58882EFA1}"/>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1" name="Freeform: Shape 13">
              <a:extLst>
                <a:ext uri="{FF2B5EF4-FFF2-40B4-BE49-F238E27FC236}">
                  <a16:creationId xmlns:a16="http://schemas.microsoft.com/office/drawing/2014/main" id="{CE03BF93-50FB-BDE9-4F74-513D5FB222E9}"/>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2" name="Freeform: Shape 14">
              <a:extLst>
                <a:ext uri="{FF2B5EF4-FFF2-40B4-BE49-F238E27FC236}">
                  <a16:creationId xmlns:a16="http://schemas.microsoft.com/office/drawing/2014/main" id="{FF42EC70-38C2-381D-3283-09E6E29886F1}"/>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370984454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602" userDrawn="1">
          <p15:clr>
            <a:srgbClr val="F26B43"/>
          </p15:clr>
        </p15:guide>
        <p15:guide id="7" pos="158" userDrawn="1">
          <p15:clr>
            <a:srgbClr val="F26B43"/>
          </p15:clr>
        </p15:guide>
        <p15:guide id="8" orient="horz" pos="1484" userDrawn="1">
          <p15:clr>
            <a:srgbClr val="F26B43"/>
          </p15:clr>
        </p15:guide>
        <p15:guide id="9" orient="horz" pos="3066" userDrawn="1">
          <p15:clr>
            <a:srgbClr val="F26B43"/>
          </p15:clr>
        </p15:guide>
        <p15:guide id="10"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8"/>
          <p:cNvSpPr/>
          <p:nvPr/>
        </p:nvSpPr>
        <p:spPr>
          <a:xfrm>
            <a:off x="0" y="4867275"/>
            <a:ext cx="9144001" cy="276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Slide Number Placeholder 5"/>
          <p:cNvSpPr txBox="1">
            <a:spLocks/>
          </p:cNvSpPr>
          <p:nvPr/>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smtClean="0"/>
              <a:pPr/>
              <a:t>‹#›</a:t>
            </a:fld>
            <a:endParaRPr lang="en-US" sz="1200"/>
          </a:p>
        </p:txBody>
      </p:sp>
      <p:sp>
        <p:nvSpPr>
          <p:cNvPr id="10" name="Slide Number Placeholder 3"/>
          <p:cNvSpPr>
            <a:spLocks noGrp="1"/>
          </p:cNvSpPr>
          <p:nvPr>
            <p:ph type="sldNum" sz="quarter" idx="4"/>
          </p:nvPr>
        </p:nvSpPr>
        <p:spPr>
          <a:xfrm>
            <a:off x="250825" y="4867276"/>
            <a:ext cx="387348" cy="276225"/>
          </a:xfrm>
          <a:prstGeom prst="rect">
            <a:avLst/>
          </a:prstGeom>
        </p:spPr>
        <p:txBody>
          <a:bodyPr/>
          <a:lstStyle/>
          <a:p>
            <a:fld id="{69492A6A-7268-5C4D-913D-B61C9DE7F734}" type="slidenum">
              <a:rPr lang="en-US" smtClean="0"/>
              <a:pPr/>
              <a:t>‹#›</a:t>
            </a:fld>
            <a:endParaRPr lang="en-US"/>
          </a:p>
        </p:txBody>
      </p:sp>
      <p:sp>
        <p:nvSpPr>
          <p:cNvPr id="11" name="Date Placeholder 1"/>
          <p:cNvSpPr txBox="1">
            <a:spLocks/>
          </p:cNvSpPr>
          <p:nvPr/>
        </p:nvSpPr>
        <p:spPr>
          <a:xfrm>
            <a:off x="638175" y="4867275"/>
            <a:ext cx="2421730" cy="276225"/>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dirty="0">
                <a:solidFill>
                  <a:prstClr val="white"/>
                </a:solidFill>
                <a:latin typeface="Calibri" charset="0"/>
                <a:ea typeface="Calibri" charset="0"/>
                <a:cs typeface="Calibri" charset="0"/>
              </a:rPr>
              <a:t>© Novus 2025. All rights reserved. </a:t>
            </a:r>
            <a:endParaRPr lang="sv-SE" sz="1050" spc="38" dirty="0">
              <a:solidFill>
                <a:prstClr val="white"/>
              </a:solidFill>
              <a:latin typeface="Calibri" charset="0"/>
              <a:ea typeface="Calibri" charset="0"/>
              <a:cs typeface="Calibri" charset="0"/>
            </a:endParaRPr>
          </a:p>
        </p:txBody>
      </p:sp>
      <p:sp>
        <p:nvSpPr>
          <p:cNvPr id="12" name="Date Placeholder 1"/>
          <p:cNvSpPr txBox="1">
            <a:spLocks/>
          </p:cNvSpPr>
          <p:nvPr/>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a:solidFill>
                  <a:schemeClr val="bg1"/>
                </a:solidFill>
                <a:latin typeface="Calibri" charset="0"/>
                <a:ea typeface="Calibri" charset="0"/>
                <a:cs typeface="Calibri" charset="0"/>
              </a:rPr>
              <a:t>www.novus.se</a:t>
            </a:r>
            <a:endParaRPr lang="en-US" sz="1050" b="1">
              <a:solidFill>
                <a:schemeClr val="bg1"/>
              </a:solidFill>
              <a:latin typeface="Calibri" charset="0"/>
              <a:ea typeface="Calibri" charset="0"/>
              <a:cs typeface="Calibri" charset="0"/>
            </a:endParaRPr>
          </a:p>
        </p:txBody>
      </p:sp>
      <p:sp>
        <p:nvSpPr>
          <p:cNvPr id="13" name="Slide Number Placeholder 5"/>
          <p:cNvSpPr txBox="1">
            <a:spLocks/>
          </p:cNvSpPr>
          <p:nvPr/>
        </p:nvSpPr>
        <p:spPr>
          <a:xfrm>
            <a:off x="250824" y="488001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z="1050" smtClean="0">
                <a:latin typeface="Calibri" charset="0"/>
                <a:ea typeface="Calibri" charset="0"/>
                <a:cs typeface="Calibri" charset="0"/>
              </a:rPr>
              <a:pPr/>
              <a:t>‹#›</a:t>
            </a:fld>
            <a:endParaRPr lang="en-US" sz="1050">
              <a:latin typeface="Calibri" charset="0"/>
              <a:ea typeface="Calibri" charset="0"/>
              <a:cs typeface="Calibri" charset="0"/>
            </a:endParaRPr>
          </a:p>
        </p:txBody>
      </p:sp>
      <p:grpSp>
        <p:nvGrpSpPr>
          <p:cNvPr id="2" name="Group 1"/>
          <p:cNvGrpSpPr/>
          <p:nvPr/>
        </p:nvGrpSpPr>
        <p:grpSpPr>
          <a:xfrm>
            <a:off x="7610946" y="4906470"/>
            <a:ext cx="1276670" cy="199611"/>
            <a:chOff x="822600" y="2161080"/>
            <a:chExt cx="8982000" cy="1404360"/>
          </a:xfrm>
          <a:solidFill>
            <a:schemeClr val="bg1"/>
          </a:solidFill>
        </p:grpSpPr>
        <p:sp>
          <p:nvSpPr>
            <p:cNvPr id="14" name="Freeform: Shape 1">
              <a:extLst>
                <a:ext uri="{FF2B5EF4-FFF2-40B4-BE49-F238E27FC236}">
                  <a16:creationId xmlns:a16="http://schemas.microsoft.com/office/drawing/2014/main" id="{DD6FF84D-099C-4F4E-81B7-5C0977FF8DE2}"/>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5" name="Freeform: Shape 2">
              <a:extLst>
                <a:ext uri="{FF2B5EF4-FFF2-40B4-BE49-F238E27FC236}">
                  <a16:creationId xmlns:a16="http://schemas.microsoft.com/office/drawing/2014/main" id="{4AD2B506-02E4-4539-BCF1-180B06DB836F}"/>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6" name="Freeform: Shape 3">
              <a:extLst>
                <a:ext uri="{FF2B5EF4-FFF2-40B4-BE49-F238E27FC236}">
                  <a16:creationId xmlns:a16="http://schemas.microsoft.com/office/drawing/2014/main" id="{5E493D5C-32C1-4B09-BFE9-6ED62A58FC09}"/>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7" name="Freeform: Shape 4">
              <a:extLst>
                <a:ext uri="{FF2B5EF4-FFF2-40B4-BE49-F238E27FC236}">
                  <a16:creationId xmlns:a16="http://schemas.microsoft.com/office/drawing/2014/main" id="{41000666-0603-4308-9FFD-39FA02F08039}"/>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8" name="Freeform: Shape 5">
              <a:extLst>
                <a:ext uri="{FF2B5EF4-FFF2-40B4-BE49-F238E27FC236}">
                  <a16:creationId xmlns:a16="http://schemas.microsoft.com/office/drawing/2014/main" id="{F33F6556-FA8C-4A33-899D-8FD7AF903C42}"/>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9" name="Freeform: Shape 6">
              <a:extLst>
                <a:ext uri="{FF2B5EF4-FFF2-40B4-BE49-F238E27FC236}">
                  <a16:creationId xmlns:a16="http://schemas.microsoft.com/office/drawing/2014/main" id="{C0C70935-4D0B-40E7-AD4C-21E7839A894C}"/>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0" name="Freeform: Shape 7">
              <a:extLst>
                <a:ext uri="{FF2B5EF4-FFF2-40B4-BE49-F238E27FC236}">
                  <a16:creationId xmlns:a16="http://schemas.microsoft.com/office/drawing/2014/main" id="{E3DA2E8A-29F4-45EE-852B-03E8A7E0DA61}"/>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1" name="Freeform: Shape 8">
              <a:extLst>
                <a:ext uri="{FF2B5EF4-FFF2-40B4-BE49-F238E27FC236}">
                  <a16:creationId xmlns:a16="http://schemas.microsoft.com/office/drawing/2014/main" id="{B9C19175-15C0-453E-8F1E-E59087EE3CC5}"/>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2" name="Freeform: Shape 9">
              <a:extLst>
                <a:ext uri="{FF2B5EF4-FFF2-40B4-BE49-F238E27FC236}">
                  <a16:creationId xmlns:a16="http://schemas.microsoft.com/office/drawing/2014/main" id="{044432AE-DC92-471D-9A6E-B5681ACB1CB3}"/>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3" name="Freeform: Shape 10">
              <a:extLst>
                <a:ext uri="{FF2B5EF4-FFF2-40B4-BE49-F238E27FC236}">
                  <a16:creationId xmlns:a16="http://schemas.microsoft.com/office/drawing/2014/main" id="{6EBC2CD5-777C-4A7B-B7FC-0A22A694BF10}"/>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4" name="Freeform: Shape 11">
              <a:extLst>
                <a:ext uri="{FF2B5EF4-FFF2-40B4-BE49-F238E27FC236}">
                  <a16:creationId xmlns:a16="http://schemas.microsoft.com/office/drawing/2014/main" id="{C399F9F3-42BE-4FB6-BC6B-E3A2BB448F1E}"/>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5" name="Freeform: Shape 12">
              <a:extLst>
                <a:ext uri="{FF2B5EF4-FFF2-40B4-BE49-F238E27FC236}">
                  <a16:creationId xmlns:a16="http://schemas.microsoft.com/office/drawing/2014/main" id="{45EA9122-6806-4732-9F35-EAAAA7F3B5F0}"/>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6" name="Freeform: Shape 13">
              <a:extLst>
                <a:ext uri="{FF2B5EF4-FFF2-40B4-BE49-F238E27FC236}">
                  <a16:creationId xmlns:a16="http://schemas.microsoft.com/office/drawing/2014/main" id="{7C78FB5C-5568-4FFE-9A62-B56058822EC9}"/>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7" name="Freeform: Shape 14">
              <a:extLst>
                <a:ext uri="{FF2B5EF4-FFF2-40B4-BE49-F238E27FC236}">
                  <a16:creationId xmlns:a16="http://schemas.microsoft.com/office/drawing/2014/main" id="{EEC00EBF-62E4-4FAE-80DC-B91EACBE436E}"/>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318073314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3" r:id="rId8"/>
    <p:sldLayoutId id="2147483784" r:id="rId9"/>
    <p:sldLayoutId id="2147483786" r:id="rId10"/>
    <p:sldLayoutId id="2147483787" r:id="rId11"/>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p15:clr>
            <a:srgbClr val="F26B43"/>
          </p15:clr>
        </p15:guide>
        <p15:guide id="2" pos="158">
          <p15:clr>
            <a:srgbClr val="F26B43"/>
          </p15:clr>
        </p15:guide>
        <p15:guide id="3" orient="horz" pos="1484">
          <p15:clr>
            <a:srgbClr val="F26B43"/>
          </p15:clr>
        </p15:guide>
        <p15:guide id="4" orient="horz" pos="3066">
          <p15:clr>
            <a:srgbClr val="F26B43"/>
          </p15:clr>
        </p15:guide>
        <p15:guide id="5"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chart" Target="../charts/char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19.emf"/><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2.sv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 gräs, träd, säng&#10;&#10;AI-genererat innehåll kan vara felaktigt.">
            <a:extLst>
              <a:ext uri="{FF2B5EF4-FFF2-40B4-BE49-F238E27FC236}">
                <a16:creationId xmlns:a16="http://schemas.microsoft.com/office/drawing/2014/main" id="{DE08AEE6-56B6-BFB3-53CD-FF4019179AB5}"/>
              </a:ext>
            </a:extLst>
          </p:cNvPr>
          <p:cNvPicPr>
            <a:picLocks noChangeAspect="1"/>
          </p:cNvPicPr>
          <p:nvPr/>
        </p:nvPicPr>
        <p:blipFill>
          <a:blip r:embed="rId3"/>
          <a:srcRect t="20087"/>
          <a:stretch>
            <a:fillRect/>
          </a:stretch>
        </p:blipFill>
        <p:spPr>
          <a:xfrm>
            <a:off x="0" y="0"/>
            <a:ext cx="9144000" cy="4871494"/>
          </a:xfrm>
          <a:prstGeom prst="rect">
            <a:avLst/>
          </a:prstGeom>
        </p:spPr>
      </p:pic>
      <p:sp>
        <p:nvSpPr>
          <p:cNvPr id="46" name="Rectangle 7">
            <a:extLst>
              <a:ext uri="{FF2B5EF4-FFF2-40B4-BE49-F238E27FC236}">
                <a16:creationId xmlns:a16="http://schemas.microsoft.com/office/drawing/2014/main" id="{2BB60BD1-5637-406E-A2E9-6636957D0301}"/>
              </a:ext>
            </a:extLst>
          </p:cNvPr>
          <p:cNvSpPr/>
          <p:nvPr/>
        </p:nvSpPr>
        <p:spPr>
          <a:xfrm>
            <a:off x="0" y="20575"/>
            <a:ext cx="9144000" cy="4882590"/>
          </a:xfrm>
          <a:prstGeom prst="rect">
            <a:avLst/>
          </a:prstGeom>
          <a:solidFill>
            <a:schemeClr val="accent6">
              <a:alpha val="36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0">
              <a:ln>
                <a:noFill/>
              </a:ln>
              <a:solidFill>
                <a:srgbClr val="FFFFFF"/>
              </a:solidFill>
              <a:effectLst/>
              <a:uLnTx/>
              <a:uFillTx/>
              <a:latin typeface="Calibri"/>
              <a:ea typeface="+mn-ea"/>
              <a:cs typeface="+mn-cs"/>
            </a:endParaRPr>
          </a:p>
        </p:txBody>
      </p:sp>
      <p:sp>
        <p:nvSpPr>
          <p:cNvPr id="44" name="Rectangle 8">
            <a:extLst>
              <a:ext uri="{FF2B5EF4-FFF2-40B4-BE49-F238E27FC236}">
                <a16:creationId xmlns:a16="http://schemas.microsoft.com/office/drawing/2014/main" id="{6EF1D95D-5C6A-40F5-B44A-E81B1A4FFFBB}"/>
              </a:ext>
            </a:extLst>
          </p:cNvPr>
          <p:cNvSpPr/>
          <p:nvPr/>
        </p:nvSpPr>
        <p:spPr>
          <a:xfrm>
            <a:off x="2335947" y="979146"/>
            <a:ext cx="4493125" cy="2346429"/>
          </a:xfrm>
          <a:prstGeom prst="rect">
            <a:avLst/>
          </a:prstGeom>
          <a:solidFill>
            <a:srgbClr val="006969">
              <a:alpha val="75000"/>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0">
              <a:ln>
                <a:noFill/>
              </a:ln>
              <a:solidFill>
                <a:srgbClr val="FFFFFF"/>
              </a:solidFill>
              <a:effectLst/>
              <a:uLnTx/>
              <a:uFillTx/>
              <a:latin typeface="Calibri"/>
              <a:ea typeface="+mn-ea"/>
              <a:cs typeface="+mn-cs"/>
            </a:endParaRPr>
          </a:p>
        </p:txBody>
      </p:sp>
      <p:sp>
        <p:nvSpPr>
          <p:cNvPr id="29" name="Rubrik 1">
            <a:extLst>
              <a:ext uri="{FF2B5EF4-FFF2-40B4-BE49-F238E27FC236}">
                <a16:creationId xmlns:a16="http://schemas.microsoft.com/office/drawing/2014/main" id="{DE3C4FF5-E0BB-415A-A844-2EF04C35E66A}"/>
              </a:ext>
            </a:extLst>
          </p:cNvPr>
          <p:cNvSpPr txBox="1">
            <a:spLocks/>
          </p:cNvSpPr>
          <p:nvPr/>
        </p:nvSpPr>
        <p:spPr>
          <a:xfrm>
            <a:off x="5054241" y="-7657"/>
            <a:ext cx="3371992" cy="2094208"/>
          </a:xfrm>
          <a:prstGeom prst="rect">
            <a:avLst/>
          </a:prstGeom>
        </p:spPr>
        <p:txBody>
          <a:bodyPr lIns="130845" tIns="2373923" rIns="130845"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177800" algn="l"/>
              </a:tabLst>
              <a:defRPr/>
            </a:pPr>
            <a:endParaRPr kumimoji="0" lang="sv-SE" sz="1869" b="1"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cxnSp>
        <p:nvCxnSpPr>
          <p:cNvPr id="24" name="Straight Connector 24">
            <a:extLst>
              <a:ext uri="{FF2B5EF4-FFF2-40B4-BE49-F238E27FC236}">
                <a16:creationId xmlns:a16="http://schemas.microsoft.com/office/drawing/2014/main" id="{FD9F48FF-61BD-F545-946F-10430ED2BBEC}"/>
              </a:ext>
            </a:extLst>
          </p:cNvPr>
          <p:cNvCxnSpPr>
            <a:cxnSpLocks/>
          </p:cNvCxnSpPr>
          <p:nvPr/>
        </p:nvCxnSpPr>
        <p:spPr>
          <a:xfrm>
            <a:off x="2681158" y="2418186"/>
            <a:ext cx="2490587"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3" name="Rectangle 8">
            <a:extLst>
              <a:ext uri="{FF2B5EF4-FFF2-40B4-BE49-F238E27FC236}">
                <a16:creationId xmlns:a16="http://schemas.microsoft.com/office/drawing/2014/main" id="{55D3F833-601F-E441-AEB5-A0B48EF4392A}"/>
              </a:ext>
            </a:extLst>
          </p:cNvPr>
          <p:cNvSpPr/>
          <p:nvPr/>
        </p:nvSpPr>
        <p:spPr>
          <a:xfrm>
            <a:off x="2335947" y="3323552"/>
            <a:ext cx="4493125" cy="588417"/>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0">
              <a:ln>
                <a:noFill/>
              </a:ln>
              <a:solidFill>
                <a:srgbClr val="FFFFFF"/>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BF540FCC-E259-D344-834E-84630E0B54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0050" y="3490024"/>
            <a:ext cx="1614181" cy="251812"/>
          </a:xfrm>
          <a:prstGeom prst="rect">
            <a:avLst/>
          </a:prstGeom>
        </p:spPr>
      </p:pic>
      <p:sp>
        <p:nvSpPr>
          <p:cNvPr id="11" name="Rectangle 18">
            <a:extLst>
              <a:ext uri="{FF2B5EF4-FFF2-40B4-BE49-F238E27FC236}">
                <a16:creationId xmlns:a16="http://schemas.microsoft.com/office/drawing/2014/main" id="{5F07FD8E-242B-2C45-BB65-F99814A578DE}"/>
              </a:ext>
            </a:extLst>
          </p:cNvPr>
          <p:cNvSpPr/>
          <p:nvPr/>
        </p:nvSpPr>
        <p:spPr>
          <a:xfrm>
            <a:off x="2335944" y="2457298"/>
            <a:ext cx="4493128" cy="733641"/>
          </a:xfrm>
          <a:prstGeom prst="rect">
            <a:avLst/>
          </a:prstGeom>
        </p:spPr>
        <p:txBody>
          <a:bodyPr wrap="square" lIns="324000" tIns="144000" rIns="180000">
            <a:noAutofit/>
          </a:bodyPr>
          <a:lstStyle/>
          <a:p>
            <a:pPr marL="0" marR="0" lvl="0" indent="0" algn="l" defTabSz="342900" rtl="0" eaLnBrk="1" fontAlgn="auto" latinLnBrk="0" hangingPunct="1">
              <a:lnSpc>
                <a:spcPts val="13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FFFFFF"/>
                </a:solidFill>
                <a:effectLst/>
                <a:uLnTx/>
                <a:uFillTx/>
                <a:latin typeface="Calibri" charset="0"/>
                <a:ea typeface="Calibri" charset="0"/>
                <a:cs typeface="Calibri" charset="0"/>
              </a:rPr>
              <a:t>Kontakt på </a:t>
            </a:r>
            <a:r>
              <a:rPr kumimoji="0" lang="sv-SE" sz="1000" b="0" i="0" u="none" strike="noStrike" kern="1200" cap="none" spc="0" normalizeH="0" baseline="0" noProof="0" dirty="0" err="1">
                <a:ln>
                  <a:noFill/>
                </a:ln>
                <a:solidFill>
                  <a:srgbClr val="FFFFFF"/>
                </a:solidFill>
                <a:effectLst/>
                <a:uLnTx/>
                <a:uFillTx/>
                <a:latin typeface="Calibri" charset="0"/>
                <a:ea typeface="Calibri" charset="0"/>
                <a:cs typeface="Calibri" charset="0"/>
              </a:rPr>
              <a:t>Futurion</a:t>
            </a:r>
            <a:r>
              <a:rPr kumimoji="0" lang="sv-SE" sz="1000" b="0" i="0" u="none" strike="noStrike" kern="1200" cap="none" spc="0" normalizeH="0" baseline="0" noProof="0" dirty="0">
                <a:ln>
                  <a:noFill/>
                </a:ln>
                <a:solidFill>
                  <a:srgbClr val="FFFFFF"/>
                </a:solidFill>
                <a:effectLst/>
                <a:uLnTx/>
                <a:uFillTx/>
                <a:latin typeface="Calibri" charset="0"/>
                <a:ea typeface="Calibri" charset="0"/>
                <a:cs typeface="Calibri" charset="0"/>
              </a:rPr>
              <a:t>: 	Ann-Therese Enarsson</a:t>
            </a:r>
          </a:p>
          <a:p>
            <a:pPr marL="0" marR="0" lvl="0" indent="0" algn="l" defTabSz="342900" rtl="0" eaLnBrk="1" fontAlgn="auto" latinLnBrk="0" hangingPunct="1">
              <a:lnSpc>
                <a:spcPts val="13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FFFFFF"/>
                </a:solidFill>
                <a:effectLst/>
                <a:uLnTx/>
                <a:uFillTx/>
                <a:latin typeface="Calibri" charset="0"/>
                <a:ea typeface="Calibri" charset="0"/>
                <a:cs typeface="Calibri" charset="0"/>
              </a:rPr>
              <a:t>Kontakt på </a:t>
            </a:r>
            <a:r>
              <a:rPr kumimoji="0" lang="sv-SE" sz="1000" b="0" i="0" u="none" strike="noStrike" kern="1200" cap="none" spc="0" normalizeH="0" baseline="0" noProof="0" dirty="0" err="1">
                <a:ln>
                  <a:noFill/>
                </a:ln>
                <a:solidFill>
                  <a:srgbClr val="FFFFFF"/>
                </a:solidFill>
                <a:effectLst/>
                <a:uLnTx/>
                <a:uFillTx/>
                <a:latin typeface="Calibri" charset="0"/>
                <a:ea typeface="Calibri" charset="0"/>
                <a:cs typeface="Calibri" charset="0"/>
              </a:rPr>
              <a:t>Novus</a:t>
            </a:r>
            <a:r>
              <a:rPr kumimoji="0" lang="sv-SE" sz="1000" b="0" i="0" u="none" strike="noStrike" kern="1200" cap="none" spc="0" normalizeH="0" baseline="0" noProof="0" dirty="0">
                <a:ln>
                  <a:noFill/>
                </a:ln>
                <a:solidFill>
                  <a:srgbClr val="FFFFFF"/>
                </a:solidFill>
                <a:effectLst/>
                <a:uLnTx/>
                <a:uFillTx/>
                <a:latin typeface="Calibri" charset="0"/>
                <a:ea typeface="Calibri" charset="0"/>
                <a:cs typeface="Calibri" charset="0"/>
              </a:rPr>
              <a:t>: 		</a:t>
            </a:r>
            <a:r>
              <a:rPr lang="sv-SE" sz="1000" dirty="0">
                <a:solidFill>
                  <a:srgbClr val="FFFFFF"/>
                </a:solidFill>
                <a:latin typeface="Calibri" charset="0"/>
                <a:ea typeface="Calibri" charset="0"/>
                <a:cs typeface="Calibri" charset="0"/>
              </a:rPr>
              <a:t>Mats Lindström</a:t>
            </a:r>
          </a:p>
          <a:p>
            <a:pPr marL="0" marR="0" lvl="0" indent="0" algn="l" defTabSz="342900" rtl="0" eaLnBrk="1" fontAlgn="auto" latinLnBrk="0" hangingPunct="1">
              <a:lnSpc>
                <a:spcPts val="1300"/>
              </a:lnSpc>
              <a:spcBef>
                <a:spcPts val="0"/>
              </a:spcBef>
              <a:spcAft>
                <a:spcPts val="0"/>
              </a:spcAft>
              <a:buClrTx/>
              <a:buSzTx/>
              <a:buFontTx/>
              <a:buNone/>
              <a:tabLst/>
              <a:defRPr/>
            </a:pPr>
            <a:r>
              <a:rPr kumimoji="0" lang="sv-SE" sz="1000" b="0" i="0" u="none" strike="noStrike" kern="1200" cap="none" spc="0" normalizeH="0" baseline="0" noProof="0" dirty="0" err="1">
                <a:ln>
                  <a:noFill/>
                </a:ln>
                <a:solidFill>
                  <a:srgbClr val="FFFFFF"/>
                </a:solidFill>
                <a:effectLst/>
                <a:uLnTx/>
                <a:uFillTx/>
                <a:latin typeface="Calibri" charset="0"/>
                <a:ea typeface="Calibri" charset="0"/>
                <a:cs typeface="Calibri" charset="0"/>
              </a:rPr>
              <a:t>Projektnr</a:t>
            </a:r>
            <a:r>
              <a:rPr kumimoji="0" lang="sv-SE" sz="1000" b="0" i="0" u="none" strike="noStrike" kern="1200" cap="none" spc="0" normalizeH="0" baseline="0" noProof="0" dirty="0">
                <a:ln>
                  <a:noFill/>
                </a:ln>
                <a:solidFill>
                  <a:srgbClr val="FFFFFF"/>
                </a:solidFill>
                <a:effectLst/>
                <a:uLnTx/>
                <a:uFillTx/>
                <a:latin typeface="Calibri" charset="0"/>
                <a:ea typeface="Calibri" charset="0"/>
                <a:cs typeface="Calibri" charset="0"/>
              </a:rPr>
              <a:t>:			156951</a:t>
            </a:r>
          </a:p>
          <a:p>
            <a:pPr marL="0" marR="0" lvl="0" indent="0" algn="l" defTabSz="342900" rtl="0" eaLnBrk="1" fontAlgn="auto" latinLnBrk="0" hangingPunct="1">
              <a:lnSpc>
                <a:spcPts val="13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FFFFFF"/>
                </a:solidFill>
                <a:effectLst/>
                <a:uLnTx/>
                <a:uFillTx/>
                <a:latin typeface="Calibri" charset="0"/>
                <a:ea typeface="Calibri" charset="0"/>
                <a:cs typeface="Calibri" charset="0"/>
              </a:rPr>
              <a:t>Datum: 			</a:t>
            </a:r>
            <a:r>
              <a:rPr lang="sv-SE" sz="1000" dirty="0">
                <a:solidFill>
                  <a:srgbClr val="FFFFFF"/>
                </a:solidFill>
                <a:latin typeface="Calibri" charset="0"/>
                <a:ea typeface="Calibri" charset="0"/>
                <a:cs typeface="Calibri" charset="0"/>
              </a:rPr>
              <a:t>9</a:t>
            </a:r>
            <a:r>
              <a:rPr kumimoji="0" lang="sv-SE" sz="1000" b="0" i="0" u="none" strike="noStrike" kern="1200" cap="none" spc="0" normalizeH="0" baseline="0" noProof="0" dirty="0">
                <a:ln>
                  <a:noFill/>
                </a:ln>
                <a:solidFill>
                  <a:srgbClr val="FFFFFF"/>
                </a:solidFill>
                <a:effectLst/>
                <a:uLnTx/>
                <a:uFillTx/>
                <a:latin typeface="Calibri" charset="0"/>
                <a:ea typeface="Calibri" charset="0"/>
                <a:cs typeface="Calibri" charset="0"/>
              </a:rPr>
              <a:t> juni </a:t>
            </a:r>
            <a:r>
              <a:rPr lang="sv-SE" sz="1000" dirty="0">
                <a:solidFill>
                  <a:srgbClr val="FFFFFF"/>
                </a:solidFill>
                <a:latin typeface="Calibri" charset="0"/>
                <a:ea typeface="Calibri" charset="0"/>
                <a:cs typeface="Calibri" charset="0"/>
              </a:rPr>
              <a:t>2025</a:t>
            </a:r>
            <a:endParaRPr kumimoji="0" lang="sv-SE" sz="1000" b="0" i="0" u="none" strike="noStrike" kern="1200" cap="none" spc="0" normalizeH="0" baseline="0" noProof="0" dirty="0">
              <a:ln>
                <a:noFill/>
              </a:ln>
              <a:solidFill>
                <a:srgbClr val="FFFFFF"/>
              </a:solidFill>
              <a:effectLst/>
              <a:uLnTx/>
              <a:uFillTx/>
              <a:latin typeface="Calibri" charset="0"/>
              <a:ea typeface="Calibri" charset="0"/>
              <a:cs typeface="Calibri" charset="0"/>
            </a:endParaRPr>
          </a:p>
          <a:p>
            <a:pPr marL="0" marR="0" lvl="0" indent="0" algn="l" defTabSz="342900" rtl="0" eaLnBrk="1" fontAlgn="auto" latinLnBrk="0" hangingPunct="1">
              <a:lnSpc>
                <a:spcPts val="13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Title 3">
            <a:extLst>
              <a:ext uri="{FF2B5EF4-FFF2-40B4-BE49-F238E27FC236}">
                <a16:creationId xmlns:a16="http://schemas.microsoft.com/office/drawing/2014/main" id="{927EA80F-9DC9-2D4E-B9D3-9A0F719C7433}"/>
              </a:ext>
            </a:extLst>
          </p:cNvPr>
          <p:cNvSpPr>
            <a:spLocks noGrp="1"/>
          </p:cNvSpPr>
          <p:nvPr>
            <p:ph type="title"/>
          </p:nvPr>
        </p:nvSpPr>
        <p:spPr>
          <a:xfrm>
            <a:off x="2335944" y="979146"/>
            <a:ext cx="4493127" cy="1178838"/>
          </a:xfrm>
        </p:spPr>
        <p:txBody>
          <a:bodyPr/>
          <a:lstStyle/>
          <a:p>
            <a:r>
              <a:rPr lang="sv-SE" dirty="0"/>
              <a:t>Yrkesverksamma allmänheten om framtidens semester.</a:t>
            </a:r>
            <a:br>
              <a:rPr lang="sv-SE" dirty="0"/>
            </a:br>
            <a:r>
              <a:rPr lang="sv-SE"/>
              <a:t>JUNI </a:t>
            </a:r>
            <a:r>
              <a:rPr lang="sv-SE" dirty="0"/>
              <a:t>2025</a:t>
            </a:r>
          </a:p>
        </p:txBody>
      </p:sp>
      <p:pic>
        <p:nvPicPr>
          <p:cNvPr id="7" name="Bildobjekt 6" descr="En bild som visar text, Teckensnitt, Grafik, skärmbild&#10;&#10;AI-genererat innehåll kan vara felaktigt.">
            <a:extLst>
              <a:ext uri="{FF2B5EF4-FFF2-40B4-BE49-F238E27FC236}">
                <a16:creationId xmlns:a16="http://schemas.microsoft.com/office/drawing/2014/main" id="{7B3FDCD1-33CA-A128-E019-6BB198AFFC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07446" y="3403181"/>
            <a:ext cx="2141106" cy="431182"/>
          </a:xfrm>
          <a:prstGeom prst="rect">
            <a:avLst/>
          </a:prstGeom>
        </p:spPr>
      </p:pic>
    </p:spTree>
    <p:extLst>
      <p:ext uri="{BB962C8B-B14F-4D97-AF65-F5344CB8AC3E}">
        <p14:creationId xmlns:p14="http://schemas.microsoft.com/office/powerpoint/2010/main" val="307496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84887" y="1"/>
            <a:ext cx="3059113" cy="4867275"/>
          </a:xfrm>
          <a:prstGeom prst="rect">
            <a:avLst/>
          </a:prstGeom>
          <a:solidFill>
            <a:srgbClr val="006968"/>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hpTitle"/>
          <p:cNvSpPr>
            <a:spLocks noGrp="1"/>
          </p:cNvSpPr>
          <p:nvPr>
            <p:ph type="title"/>
          </p:nvPr>
        </p:nvSpPr>
        <p:spPr>
          <a:xfrm>
            <a:off x="-16063" y="-164417"/>
            <a:ext cx="6084885" cy="938525"/>
          </a:xfrm>
          <a:prstGeom prst="rect">
            <a:avLst/>
          </a:prstGeom>
        </p:spPr>
        <p:txBody>
          <a:bodyPr lIns="251999" tIns="360000" rIns="251999" anchor="t" anchorCtr="0"/>
          <a:lstStyle/>
          <a:p>
            <a:r>
              <a:rPr lang="sv-SE" sz="1400" b="1" dirty="0"/>
              <a:t>Flest (32%) föredrar en semester på sex veckor, varav 4-5 veckor är sammanhängande under sommaren. Nästan lika många (29%) föredrar ett utspritt semesterupplägg.</a:t>
            </a:r>
          </a:p>
        </p:txBody>
      </p:sp>
      <p:sp>
        <p:nvSpPr>
          <p:cNvPr id="10" name="shpQuestion"/>
          <p:cNvSpPr>
            <a:spLocks noGrp="1"/>
          </p:cNvSpPr>
          <p:nvPr>
            <p:ph type="body" sz="quarter" idx="14"/>
          </p:nvPr>
        </p:nvSpPr>
        <p:spPr>
          <a:xfrm>
            <a:off x="1" y="762240"/>
            <a:ext cx="6074502" cy="535064"/>
          </a:xfrm>
          <a:prstGeom prst="rect">
            <a:avLst/>
          </a:prstGeom>
        </p:spPr>
        <p:txBody>
          <a:bodyPr lIns="251999" tIns="162000" rIns="251999" anchor="t" anchorCtr="0"/>
          <a:lstStyle/>
          <a:p>
            <a:pPr marL="0" indent="0">
              <a:buNone/>
            </a:pPr>
            <a:r>
              <a:rPr lang="sv-SE" sz="1200" b="0">
                <a:latin typeface="Calibri Regular" charset="0"/>
                <a:cs typeface="Calibri Regular" charset="0"/>
              </a:rPr>
              <a:t>FRÅGA: Om du själv fick bestämma hur din semester var upplagd, vilket av följande schematiska upplägg skulle vara bäst för dig?</a:t>
            </a:r>
            <a:endParaRPr lang="en-US" sz="1200" b="0" dirty="0">
              <a:latin typeface="Calibri Regular"/>
              <a:cs typeface="Calibri Regular" charset="0"/>
            </a:endParaRPr>
          </a:p>
        </p:txBody>
      </p:sp>
      <p:cxnSp>
        <p:nvCxnSpPr>
          <p:cNvPr id="14" name="Straight Connector 13"/>
          <p:cNvCxnSpPr/>
          <p:nvPr/>
        </p:nvCxnSpPr>
        <p:spPr>
          <a:xfrm>
            <a:off x="251222" y="862972"/>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shpChart">
            <a:extLst>
              <a:ext uri="{FF2B5EF4-FFF2-40B4-BE49-F238E27FC236}">
                <a16:creationId xmlns:a16="http://schemas.microsoft.com/office/drawing/2014/main" id="{EAB61620-46CC-4698-A53D-28733121270C}"/>
              </a:ext>
            </a:extLst>
          </p:cNvPr>
          <p:cNvGraphicFramePr>
            <a:graphicFrameLocks/>
          </p:cNvGraphicFramePr>
          <p:nvPr>
            <p:extLst>
              <p:ext uri="{D42A27DB-BD31-4B8C-83A1-F6EECF244321}">
                <p14:modId xmlns:p14="http://schemas.microsoft.com/office/powerpoint/2010/main" val="2207494315"/>
              </p:ext>
            </p:extLst>
          </p:nvPr>
        </p:nvGraphicFramePr>
        <p:xfrm>
          <a:off x="-151304" y="1137017"/>
          <a:ext cx="8180839" cy="3861483"/>
        </p:xfrm>
        <a:graphic>
          <a:graphicData uri="http://schemas.openxmlformats.org/drawingml/2006/chart">
            <c:chart xmlns:c="http://schemas.openxmlformats.org/drawingml/2006/chart" xmlns:r="http://schemas.openxmlformats.org/officeDocument/2006/relationships" r:id="rId3"/>
          </a:graphicData>
        </a:graphic>
      </p:graphicFrame>
      <p:sp>
        <p:nvSpPr>
          <p:cNvPr id="18" name="shpInfo">
            <a:extLst>
              <a:ext uri="{FF2B5EF4-FFF2-40B4-BE49-F238E27FC236}">
                <a16:creationId xmlns:a16="http://schemas.microsoft.com/office/drawing/2014/main" id="{108648E5-C5E3-4692-8523-683DB2936A4C}"/>
              </a:ext>
            </a:extLst>
          </p:cNvPr>
          <p:cNvSpPr txBox="1">
            <a:spLocks/>
          </p:cNvSpPr>
          <p:nvPr/>
        </p:nvSpPr>
        <p:spPr>
          <a:xfrm>
            <a:off x="6084888" y="-6515"/>
            <a:ext cx="3059112" cy="4702340"/>
          </a:xfrm>
          <a:prstGeom prst="rect">
            <a:avLst/>
          </a:prstGeom>
        </p:spPr>
        <p:txBody>
          <a:bodyPr lIns="251999" tIns="72000" rIns="251999"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900" b="1" i="0" u="none" strike="noStrike" kern="1200" cap="none" spc="0" normalizeH="0" baseline="0" noProof="0" dirty="0">
                <a:ln>
                  <a:noFill/>
                </a:ln>
                <a:solidFill>
                  <a:srgbClr val="FFFFFF"/>
                </a:solidFill>
                <a:effectLst/>
                <a:uLnTx/>
                <a:uFillTx/>
                <a:latin typeface="Calibri" charset="0"/>
                <a:ea typeface="Calibri" charset="0"/>
                <a:cs typeface="Calibri" charset="0"/>
              </a:rPr>
              <a:t>Signifikanta skillnader</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900" b="0"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rPr>
              <a:t>Följande undergrupper svarar i högre grad följande: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900" b="1"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endParaRPr>
          </a:p>
          <a:p>
            <a:pPr marL="128588" marR="0" lvl="0" indent="-128588" algn="l" defTabSz="3429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900" b="0" i="0" u="none" strike="noStrike" kern="1200" cap="none" spc="0" normalizeH="0" baseline="0" noProof="0" dirty="0">
              <a:ln>
                <a:noFill/>
              </a:ln>
              <a:solidFill>
                <a:srgbClr val="FFFFFF"/>
              </a:solidFill>
              <a:effectLst/>
              <a:uLnTx/>
              <a:uFillTx/>
              <a:latin typeface="Calibri" charset="0"/>
              <a:ea typeface="Calibri" charset="0"/>
              <a:cs typeface="Calibri" charset="0"/>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900" b="0"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endParaRPr>
          </a:p>
        </p:txBody>
      </p:sp>
      <p:sp>
        <p:nvSpPr>
          <p:cNvPr id="17" name="shpDivision" hidden="1">
            <a:extLst>
              <a:ext uri="{FF2B5EF4-FFF2-40B4-BE49-F238E27FC236}">
                <a16:creationId xmlns:a16="http://schemas.microsoft.com/office/drawing/2014/main" id="{68D8C3DB-0DB5-4E7A-A1B5-8837DEFFB8A4}"/>
              </a:ext>
            </a:extLst>
          </p:cNvPr>
          <p:cNvSpPr txBox="1"/>
          <p:nvPr/>
        </p:nvSpPr>
        <p:spPr>
          <a:xfrm>
            <a:off x="251222" y="1069245"/>
            <a:ext cx="5544914" cy="339725"/>
          </a:xfrm>
          <a:prstGeom prst="rect">
            <a:avLst/>
          </a:prstGeom>
          <a:solidFill>
            <a:schemeClr val="accent4"/>
          </a:solidFill>
        </p:spPr>
        <p:txBody>
          <a:bodyPr wrap="square" lIns="251999" tIns="72000" rIns="251999" rtlCol="0">
            <a:noAutofit/>
          </a:bodyPr>
          <a:lstStyle/>
          <a:p>
            <a:pPr algn="ctr">
              <a:lnSpc>
                <a:spcPct val="100000"/>
              </a:lnSpc>
            </a:pPr>
            <a:r>
              <a:rPr lang="sv-SE" sz="1200" b="1" dirty="0">
                <a:solidFill>
                  <a:schemeClr val="bg1"/>
                </a:solidFill>
              </a:rPr>
              <a:t>Grupp </a:t>
            </a:r>
          </a:p>
        </p:txBody>
      </p:sp>
      <p:sp>
        <p:nvSpPr>
          <p:cNvPr id="19" name="shpBase">
            <a:extLst>
              <a:ext uri="{FF2B5EF4-FFF2-40B4-BE49-F238E27FC236}">
                <a16:creationId xmlns:a16="http://schemas.microsoft.com/office/drawing/2014/main" id="{E867401F-3F5C-AD48-99F7-DC7F0FEEBF78}"/>
              </a:ext>
            </a:extLst>
          </p:cNvPr>
          <p:cNvSpPr/>
          <p:nvPr/>
        </p:nvSpPr>
        <p:spPr>
          <a:xfrm>
            <a:off x="4392886" y="4653465"/>
            <a:ext cx="1854927" cy="256171"/>
          </a:xfrm>
          <a:prstGeom prst="rect">
            <a:avLst/>
          </a:prstGeom>
        </p:spPr>
        <p:txBody>
          <a:bodyPr wrap="square" lIns="251999" rIns="251999">
            <a:noAutofit/>
          </a:bodyPr>
          <a:lstStyle/>
          <a:p>
            <a:pPr algn="r">
              <a:defRPr/>
            </a:pPr>
            <a:r>
              <a:rPr lang="sv-SE" sz="800" dirty="0">
                <a:solidFill>
                  <a:prstClr val="white">
                    <a:lumMod val="50000"/>
                  </a:prstClr>
                </a:solidFill>
                <a:latin typeface="Calibri" charset="0"/>
                <a:ea typeface="Calibri" charset="0"/>
                <a:cs typeface="Calibri" charset="0"/>
              </a:rPr>
              <a:t>BAS: Totalt (n=1075)</a:t>
            </a:r>
            <a:endParaRPr lang="en-US" sz="800" dirty="0">
              <a:solidFill>
                <a:prstClr val="white">
                  <a:lumMod val="50000"/>
                </a:prstClr>
              </a:solidFill>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9E097044-03E1-4EB8-8C60-2D4A7CB37A88}"/>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dirty="0">
                <a:latin typeface="Calibri Regular" charset="0"/>
                <a:cs typeface="Calibri Regular" charset="0"/>
              </a:rPr>
              <a:t>1</a:t>
            </a:r>
            <a:endParaRPr kumimoji="0" lang="sv-SE" sz="1200" b="0" i="0" u="none" strike="noStrike" kern="1200" cap="none" spc="0" normalizeH="0" baseline="0" noProof="0" dirty="0">
              <a:ln>
                <a:noFill/>
              </a:ln>
              <a:effectLst/>
              <a:uLnTx/>
              <a:uFillTx/>
              <a:latin typeface="Calibri Regular" charset="0"/>
              <a:cs typeface="Calibri Regular" charset="0"/>
            </a:endParaRP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extLst>
              <p:ext uri="{D42A27DB-BD31-4B8C-83A1-F6EECF244321}">
                <p14:modId xmlns:p14="http://schemas.microsoft.com/office/powerpoint/2010/main" val="3511887353"/>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12" name="shpSign">
            <a:extLst>
              <a:ext uri="{FF2B5EF4-FFF2-40B4-BE49-F238E27FC236}">
                <a16:creationId xmlns:a16="http://schemas.microsoft.com/office/drawing/2014/main" id="{BC0427C9-7D1B-4917-9B42-DF4913E919DB}"/>
              </a:ext>
            </a:extLst>
          </p:cNvPr>
          <p:cNvSpPr/>
          <p:nvPr/>
        </p:nvSpPr>
        <p:spPr>
          <a:xfrm>
            <a:off x="6263877" y="411510"/>
            <a:ext cx="2864059" cy="4718215"/>
          </a:xfrm>
          <a:prstGeom prst="rect">
            <a:avLst/>
          </a:prstGeom>
        </p:spPr>
        <p:txBody>
          <a:bodyPr wrap="square">
            <a:spAutoFit/>
          </a:bodyPr>
          <a:lstStyle/>
          <a:p>
            <a:pPr lvl="0">
              <a:spcBef>
                <a:spcPct val="20000"/>
              </a:spcBef>
              <a:defRPr/>
            </a:pPr>
            <a:r>
              <a:rPr lang="sv-SE" sz="900" b="1" dirty="0">
                <a:solidFill>
                  <a:srgbClr val="FFFFFF"/>
                </a:solidFill>
                <a:cs typeface="Times New Roman" panose="02020603050405020304" pitchFamily="18" charset="0"/>
              </a:rPr>
              <a:t>Nuvarande Dagens semester för de allra flesta. Sex veckors semester där fyra-fem veckor tas ut sammanhängande under juni-aug samt några strödagar under året eller i samband med julhelgerna (32%)</a:t>
            </a:r>
          </a:p>
          <a:p>
            <a:pPr marL="228600" indent="-228600">
              <a:spcBef>
                <a:spcPct val="20000"/>
              </a:spcBef>
              <a:buFont typeface="+mj-lt"/>
              <a:buChar char="•"/>
              <a:defRPr/>
            </a:pPr>
            <a:r>
              <a:rPr lang="sv-SE" sz="900" dirty="0">
                <a:solidFill>
                  <a:srgbClr val="FFFFFF"/>
                </a:solidFill>
                <a:cs typeface="Times New Roman" panose="02020603050405020304" pitchFamily="18" charset="0"/>
              </a:rPr>
              <a:t>50-64 år (44%), Östra (43%), LO (42%), Gift (40%)</a:t>
            </a:r>
          </a:p>
          <a:p>
            <a:pPr marL="228600" indent="-228600">
              <a:spcBef>
                <a:spcPct val="20000"/>
              </a:spcBef>
              <a:buFont typeface="+mj-lt"/>
              <a:buChar char="•"/>
              <a:defRPr/>
            </a:pPr>
            <a:r>
              <a:rPr lang="sv-SE" sz="900" dirty="0">
                <a:solidFill>
                  <a:srgbClr val="FFFFFF"/>
                </a:solidFill>
                <a:cs typeface="Times New Roman" panose="02020603050405020304" pitchFamily="18" charset="0"/>
              </a:rPr>
              <a:t>Mindre städer/tätorter (40%), TCO (39%)</a:t>
            </a:r>
          </a:p>
          <a:p>
            <a:pPr marL="228600" indent="-228600">
              <a:spcBef>
                <a:spcPct val="20000"/>
              </a:spcBef>
              <a:buFont typeface="+mj-lt"/>
              <a:buChar char="•"/>
              <a:defRPr/>
            </a:pPr>
            <a:r>
              <a:rPr lang="sv-SE" sz="900" dirty="0">
                <a:solidFill>
                  <a:srgbClr val="FFFFFF"/>
                </a:solidFill>
                <a:cs typeface="Times New Roman" panose="02020603050405020304" pitchFamily="18" charset="0"/>
              </a:rPr>
              <a:t>Villa/radhus (37%), Man (36%)</a:t>
            </a:r>
          </a:p>
          <a:p>
            <a:pPr lvl="0">
              <a:spcBef>
                <a:spcPct val="20000"/>
              </a:spcBef>
              <a:defRPr/>
            </a:pPr>
            <a:r>
              <a:rPr lang="sv-SE" sz="900" b="1" dirty="0">
                <a:solidFill>
                  <a:srgbClr val="FFFFFF"/>
                </a:solidFill>
                <a:cs typeface="Times New Roman" panose="02020603050405020304" pitchFamily="18" charset="0"/>
              </a:rPr>
              <a:t>Utspritt Semesterupplägg enligt forskningens kunskap om återhämtning. Sex veckors semester där tre veckor tas ut sammanhängande under t.ex. sommaren och en vecka under julhelgerna. Resterande dagar fördelas ut och möjliggör flera långhelger  (29%)</a:t>
            </a:r>
          </a:p>
          <a:p>
            <a:pPr marL="228600" indent="-228600">
              <a:spcBef>
                <a:spcPct val="20000"/>
              </a:spcBef>
              <a:buFont typeface="+mj-lt"/>
              <a:buChar char="•"/>
              <a:defRPr/>
            </a:pPr>
            <a:r>
              <a:rPr lang="sv-SE" sz="900" dirty="0">
                <a:solidFill>
                  <a:srgbClr val="FFFFFF"/>
                </a:solidFill>
                <a:cs typeface="Times New Roman" panose="02020603050405020304" pitchFamily="18" charset="0"/>
              </a:rPr>
              <a:t>Stockholm (40%), Ej med i facket (38%)</a:t>
            </a:r>
          </a:p>
          <a:p>
            <a:pPr marL="228600" indent="-228600">
              <a:spcBef>
                <a:spcPct val="20000"/>
              </a:spcBef>
              <a:buFont typeface="+mj-lt"/>
              <a:buChar char="•"/>
              <a:defRPr/>
            </a:pPr>
            <a:r>
              <a:rPr lang="sv-SE" sz="900" dirty="0">
                <a:solidFill>
                  <a:srgbClr val="FFFFFF"/>
                </a:solidFill>
                <a:cs typeface="Times New Roman" panose="02020603050405020304" pitchFamily="18" charset="0"/>
              </a:rPr>
              <a:t>Bostadsrätt (35%), 18-34 år (33%)</a:t>
            </a:r>
          </a:p>
          <a:p>
            <a:pPr marL="228600" indent="-228600">
              <a:spcBef>
                <a:spcPct val="20000"/>
              </a:spcBef>
              <a:buFont typeface="+mj-lt"/>
              <a:buChar char="•"/>
              <a:defRPr/>
            </a:pPr>
            <a:r>
              <a:rPr lang="sv-SE" sz="900" dirty="0">
                <a:solidFill>
                  <a:srgbClr val="FFFFFF"/>
                </a:solidFill>
                <a:cs typeface="Times New Roman" panose="02020603050405020304" pitchFamily="18" charset="0"/>
              </a:rPr>
              <a:t>Storstäder och storstadsnära kommuner (35%)</a:t>
            </a:r>
          </a:p>
          <a:p>
            <a:pPr marL="228600" indent="-228600">
              <a:spcBef>
                <a:spcPct val="20000"/>
              </a:spcBef>
              <a:buFont typeface="+mj-lt"/>
              <a:buChar char="•"/>
              <a:defRPr/>
            </a:pPr>
            <a:r>
              <a:rPr lang="sv-SE" sz="900" dirty="0">
                <a:solidFill>
                  <a:srgbClr val="FFFFFF"/>
                </a:solidFill>
                <a:cs typeface="Times New Roman" panose="02020603050405020304" pitchFamily="18" charset="0"/>
              </a:rPr>
              <a:t>Hyreslägenhet (35%), Privat sektor (34%)</a:t>
            </a:r>
          </a:p>
          <a:p>
            <a:pPr lvl="0">
              <a:spcBef>
                <a:spcPct val="20000"/>
              </a:spcBef>
              <a:defRPr/>
            </a:pPr>
            <a:r>
              <a:rPr lang="sv-SE" sz="900" b="1" dirty="0">
                <a:solidFill>
                  <a:srgbClr val="FFFFFF"/>
                </a:solidFill>
                <a:cs typeface="Times New Roman" panose="02020603050405020304" pitchFamily="18" charset="0"/>
              </a:rPr>
              <a:t>Lärarledigt Sveriges lärare arbetar 45,5 h/vecka och är i gengäld lediga länge över sommaren samt även ledig under delar av barnens skollov över jul och påsk samt sportlov och höstlov.  (12%)</a:t>
            </a:r>
          </a:p>
          <a:p>
            <a:pPr marL="228600" indent="-228600">
              <a:spcBef>
                <a:spcPct val="20000"/>
              </a:spcBef>
              <a:buFont typeface="+mj-lt"/>
              <a:buChar char="•"/>
              <a:defRPr/>
            </a:pPr>
            <a:r>
              <a:rPr lang="sv-SE" sz="900" dirty="0">
                <a:solidFill>
                  <a:srgbClr val="FFFFFF"/>
                </a:solidFill>
                <a:cs typeface="Times New Roman" panose="02020603050405020304" pitchFamily="18" charset="0"/>
              </a:rPr>
              <a:t>Saco (21%), Offentlig sektor (20%), Norra (18%)</a:t>
            </a:r>
          </a:p>
          <a:p>
            <a:pPr lvl="0">
              <a:spcBef>
                <a:spcPct val="20000"/>
              </a:spcBef>
              <a:defRPr/>
            </a:pPr>
            <a:r>
              <a:rPr lang="sv-SE" sz="900" b="1" dirty="0">
                <a:solidFill>
                  <a:srgbClr val="FFFFFF"/>
                </a:solidFill>
                <a:cs typeface="Times New Roman" panose="02020603050405020304" pitchFamily="18" charset="0"/>
              </a:rPr>
              <a:t>Kvartalssemester En regelbunden återhämtning över året. Sommarsemester om tre veckor och därutöver en semestervecka i kvartalet.  (10%)</a:t>
            </a:r>
          </a:p>
          <a:p>
            <a:pPr marL="228600" indent="-228600">
              <a:spcBef>
                <a:spcPct val="20000"/>
              </a:spcBef>
              <a:buFont typeface="+mj-lt"/>
              <a:buChar char="•"/>
              <a:defRPr/>
            </a:pPr>
            <a:r>
              <a:rPr lang="sv-SE" sz="900" dirty="0">
                <a:solidFill>
                  <a:srgbClr val="FFFFFF"/>
                </a:solidFill>
                <a:cs typeface="Times New Roman" panose="02020603050405020304" pitchFamily="18" charset="0"/>
              </a:rPr>
              <a:t>Hushållsink. 300k-499k (17%), LO (15%), </a:t>
            </a:r>
          </a:p>
          <a:p>
            <a:pPr marL="228600" indent="-228600">
              <a:spcBef>
                <a:spcPct val="20000"/>
              </a:spcBef>
              <a:buFont typeface="+mj-lt"/>
              <a:buChar char="•"/>
              <a:defRPr/>
            </a:pPr>
            <a:r>
              <a:rPr lang="sv-SE" sz="900" dirty="0">
                <a:solidFill>
                  <a:srgbClr val="FFFFFF"/>
                </a:solidFill>
                <a:cs typeface="Times New Roman" panose="02020603050405020304" pitchFamily="18" charset="0"/>
              </a:rPr>
              <a:t>Kvinna (14%)</a:t>
            </a:r>
          </a:p>
          <a:p>
            <a:pPr lvl="0">
              <a:spcBef>
                <a:spcPct val="20000"/>
              </a:spcBef>
              <a:defRPr/>
            </a:pPr>
            <a:r>
              <a:rPr lang="sv-SE" sz="900" b="1" dirty="0">
                <a:solidFill>
                  <a:srgbClr val="FFFFFF"/>
                </a:solidFill>
                <a:cs typeface="Times New Roman" panose="02020603050405020304" pitchFamily="18" charset="0"/>
              </a:rPr>
              <a:t>Ingen av dem (5%)</a:t>
            </a:r>
          </a:p>
          <a:p>
            <a:pPr marL="228600" indent="-228600">
              <a:spcBef>
                <a:spcPct val="20000"/>
              </a:spcBef>
              <a:buFont typeface="+mj-lt"/>
              <a:buChar char="•"/>
              <a:defRPr/>
            </a:pPr>
            <a:r>
              <a:rPr lang="sv-SE" sz="900" dirty="0">
                <a:solidFill>
                  <a:srgbClr val="FFFFFF"/>
                </a:solidFill>
                <a:cs typeface="Times New Roman" panose="02020603050405020304" pitchFamily="18" charset="0"/>
              </a:rPr>
              <a:t>Mindre städer/tätorter (11%), Södra (10%)</a:t>
            </a:r>
          </a:p>
          <a:p>
            <a:pPr marL="228600" indent="-228600">
              <a:spcBef>
                <a:spcPct val="20000"/>
              </a:spcBef>
              <a:buFont typeface="+mj-lt"/>
              <a:buChar char="•"/>
              <a:defRPr/>
            </a:pPr>
            <a:r>
              <a:rPr lang="sv-SE" sz="900" dirty="0">
                <a:solidFill>
                  <a:srgbClr val="FFFFFF"/>
                </a:solidFill>
                <a:cs typeface="Times New Roman" panose="02020603050405020304" pitchFamily="18" charset="0"/>
              </a:rPr>
              <a:t>Ej med i facket (9%)</a:t>
            </a:r>
          </a:p>
          <a:p>
            <a:pPr lvl="0">
              <a:spcBef>
                <a:spcPct val="20000"/>
              </a:spcBef>
              <a:defRPr/>
            </a:pPr>
            <a:endParaRPr lang="sv-SE" sz="900" b="1" dirty="0">
              <a:solidFill>
                <a:srgbClr val="FFFFFF"/>
              </a:solidFill>
              <a:cs typeface="Times New Roman" panose="02020603050405020304" pitchFamily="18" charset="0"/>
            </a:endParaRPr>
          </a:p>
        </p:txBody>
      </p:sp>
    </p:spTree>
    <p:extLst>
      <p:ext uri="{BB962C8B-B14F-4D97-AF65-F5344CB8AC3E}">
        <p14:creationId xmlns:p14="http://schemas.microsoft.com/office/powerpoint/2010/main" val="724539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84887" y="1"/>
            <a:ext cx="3059113" cy="4867275"/>
          </a:xfrm>
          <a:prstGeom prst="rect">
            <a:avLst/>
          </a:prstGeom>
          <a:solidFill>
            <a:srgbClr val="006968"/>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hpTitle"/>
          <p:cNvSpPr>
            <a:spLocks noGrp="1"/>
          </p:cNvSpPr>
          <p:nvPr>
            <p:ph type="title"/>
          </p:nvPr>
        </p:nvSpPr>
        <p:spPr>
          <a:xfrm>
            <a:off x="-16063" y="-125919"/>
            <a:ext cx="6084885" cy="938525"/>
          </a:xfrm>
          <a:prstGeom prst="rect">
            <a:avLst/>
          </a:prstGeom>
        </p:spPr>
        <p:txBody>
          <a:bodyPr lIns="251999" tIns="360000" rIns="251999" anchor="t" anchorCtr="0"/>
          <a:lstStyle/>
          <a:p>
            <a:r>
              <a:rPr lang="sv-SE" sz="1600" b="1" dirty="0"/>
              <a:t>37% värderar kortare arbetstid som den mest värdefulla faktorn. På andra plats värderas högre lön, som var fjärde svarar.</a:t>
            </a:r>
          </a:p>
        </p:txBody>
      </p:sp>
      <p:sp>
        <p:nvSpPr>
          <p:cNvPr id="10" name="shpQuestion"/>
          <p:cNvSpPr>
            <a:spLocks noGrp="1"/>
          </p:cNvSpPr>
          <p:nvPr>
            <p:ph type="body" sz="quarter" idx="14"/>
          </p:nvPr>
        </p:nvSpPr>
        <p:spPr>
          <a:xfrm>
            <a:off x="1" y="762240"/>
            <a:ext cx="6074502" cy="535064"/>
          </a:xfrm>
          <a:prstGeom prst="rect">
            <a:avLst/>
          </a:prstGeom>
        </p:spPr>
        <p:txBody>
          <a:bodyPr lIns="251999" tIns="162000" rIns="251999" anchor="t" anchorCtr="0"/>
          <a:lstStyle/>
          <a:p>
            <a:pPr marL="0" indent="0">
              <a:buNone/>
            </a:pPr>
            <a:r>
              <a:rPr lang="sv-SE" sz="1200" b="0">
                <a:latin typeface="Calibri Regular" charset="0"/>
                <a:cs typeface="Calibri Regular" charset="0"/>
              </a:rPr>
              <a:t>FRÅGA: Vad av följande skulle du värdera högst?</a:t>
            </a:r>
            <a:endParaRPr lang="en-US" sz="1200" b="0" dirty="0">
              <a:latin typeface="Calibri Regular"/>
              <a:cs typeface="Calibri Regular" charset="0"/>
            </a:endParaRPr>
          </a:p>
        </p:txBody>
      </p:sp>
      <p:cxnSp>
        <p:nvCxnSpPr>
          <p:cNvPr id="14" name="Straight Connector 13"/>
          <p:cNvCxnSpPr/>
          <p:nvPr/>
        </p:nvCxnSpPr>
        <p:spPr>
          <a:xfrm>
            <a:off x="251222" y="862972"/>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shpChart">
            <a:extLst>
              <a:ext uri="{FF2B5EF4-FFF2-40B4-BE49-F238E27FC236}">
                <a16:creationId xmlns:a16="http://schemas.microsoft.com/office/drawing/2014/main" id="{EAB61620-46CC-4698-A53D-28733121270C}"/>
              </a:ext>
            </a:extLst>
          </p:cNvPr>
          <p:cNvGraphicFramePr>
            <a:graphicFrameLocks/>
          </p:cNvGraphicFramePr>
          <p:nvPr>
            <p:extLst>
              <p:ext uri="{D42A27DB-BD31-4B8C-83A1-F6EECF244321}">
                <p14:modId xmlns:p14="http://schemas.microsoft.com/office/powerpoint/2010/main" val="2864424801"/>
              </p:ext>
            </p:extLst>
          </p:nvPr>
        </p:nvGraphicFramePr>
        <p:xfrm>
          <a:off x="-762815" y="1170957"/>
          <a:ext cx="6837317" cy="3696315"/>
        </p:xfrm>
        <a:graphic>
          <a:graphicData uri="http://schemas.openxmlformats.org/drawingml/2006/chart">
            <c:chart xmlns:c="http://schemas.openxmlformats.org/drawingml/2006/chart" xmlns:r="http://schemas.openxmlformats.org/officeDocument/2006/relationships" r:id="rId3"/>
          </a:graphicData>
        </a:graphic>
      </p:graphicFrame>
      <p:sp>
        <p:nvSpPr>
          <p:cNvPr id="18" name="shpInfo">
            <a:extLst>
              <a:ext uri="{FF2B5EF4-FFF2-40B4-BE49-F238E27FC236}">
                <a16:creationId xmlns:a16="http://schemas.microsoft.com/office/drawing/2014/main" id="{108648E5-C5E3-4692-8523-683DB2936A4C}"/>
              </a:ext>
            </a:extLst>
          </p:cNvPr>
          <p:cNvSpPr txBox="1">
            <a:spLocks/>
          </p:cNvSpPr>
          <p:nvPr/>
        </p:nvSpPr>
        <p:spPr>
          <a:xfrm>
            <a:off x="6084888" y="-6515"/>
            <a:ext cx="3059112" cy="4702340"/>
          </a:xfrm>
          <a:prstGeom prst="rect">
            <a:avLst/>
          </a:prstGeom>
        </p:spPr>
        <p:txBody>
          <a:bodyPr lIns="251999" tIns="72000" rIns="251999"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900" b="1" i="0" u="none" strike="noStrike" kern="1200" cap="none" spc="0" normalizeH="0" baseline="0" noProof="0" dirty="0">
                <a:ln>
                  <a:noFill/>
                </a:ln>
                <a:solidFill>
                  <a:srgbClr val="FFFFFF"/>
                </a:solidFill>
                <a:effectLst/>
                <a:uLnTx/>
                <a:uFillTx/>
                <a:latin typeface="Calibri" charset="0"/>
                <a:ea typeface="Calibri" charset="0"/>
                <a:cs typeface="Calibri" charset="0"/>
              </a:rPr>
              <a:t>Signifikanta skillnader</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900" b="0"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rPr>
              <a:t>Följande undergrupper svarar i högre grad följande: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900" b="1"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endParaRPr>
          </a:p>
          <a:p>
            <a:pPr marL="128588" marR="0" lvl="0" indent="-128588" algn="l" defTabSz="3429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900" b="0" i="0" u="none" strike="noStrike" kern="1200" cap="none" spc="0" normalizeH="0" baseline="0" noProof="0" dirty="0">
              <a:ln>
                <a:noFill/>
              </a:ln>
              <a:solidFill>
                <a:srgbClr val="FFFFFF"/>
              </a:solidFill>
              <a:effectLst/>
              <a:uLnTx/>
              <a:uFillTx/>
              <a:latin typeface="Calibri" charset="0"/>
              <a:ea typeface="Calibri" charset="0"/>
              <a:cs typeface="Calibri" charset="0"/>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900" b="0"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endParaRPr>
          </a:p>
        </p:txBody>
      </p:sp>
      <p:sp>
        <p:nvSpPr>
          <p:cNvPr id="17" name="shpDivision" hidden="1">
            <a:extLst>
              <a:ext uri="{FF2B5EF4-FFF2-40B4-BE49-F238E27FC236}">
                <a16:creationId xmlns:a16="http://schemas.microsoft.com/office/drawing/2014/main" id="{68D8C3DB-0DB5-4E7A-A1B5-8837DEFFB8A4}"/>
              </a:ext>
            </a:extLst>
          </p:cNvPr>
          <p:cNvSpPr txBox="1"/>
          <p:nvPr/>
        </p:nvSpPr>
        <p:spPr>
          <a:xfrm>
            <a:off x="251222" y="1069245"/>
            <a:ext cx="5544914" cy="339725"/>
          </a:xfrm>
          <a:prstGeom prst="rect">
            <a:avLst/>
          </a:prstGeom>
          <a:solidFill>
            <a:schemeClr val="accent4"/>
          </a:solidFill>
        </p:spPr>
        <p:txBody>
          <a:bodyPr wrap="square" lIns="251999" tIns="72000" rIns="251999" rtlCol="0">
            <a:noAutofit/>
          </a:bodyPr>
          <a:lstStyle/>
          <a:p>
            <a:pPr algn="ctr">
              <a:lnSpc>
                <a:spcPct val="100000"/>
              </a:lnSpc>
            </a:pPr>
            <a:r>
              <a:rPr lang="sv-SE" sz="1200" b="1" dirty="0">
                <a:solidFill>
                  <a:schemeClr val="bg1"/>
                </a:solidFill>
              </a:rPr>
              <a:t>Grupp </a:t>
            </a:r>
          </a:p>
        </p:txBody>
      </p:sp>
      <p:sp>
        <p:nvSpPr>
          <p:cNvPr id="19" name="shpBase">
            <a:extLst>
              <a:ext uri="{FF2B5EF4-FFF2-40B4-BE49-F238E27FC236}">
                <a16:creationId xmlns:a16="http://schemas.microsoft.com/office/drawing/2014/main" id="{E867401F-3F5C-AD48-99F7-DC7F0FEEBF78}"/>
              </a:ext>
            </a:extLst>
          </p:cNvPr>
          <p:cNvSpPr/>
          <p:nvPr/>
        </p:nvSpPr>
        <p:spPr>
          <a:xfrm>
            <a:off x="4343316" y="4657844"/>
            <a:ext cx="1854927" cy="256171"/>
          </a:xfrm>
          <a:prstGeom prst="rect">
            <a:avLst/>
          </a:prstGeom>
        </p:spPr>
        <p:txBody>
          <a:bodyPr wrap="square" lIns="251999" rIns="251999">
            <a:noAutofit/>
          </a:bodyPr>
          <a:lstStyle/>
          <a:p>
            <a:pPr algn="r">
              <a:defRPr/>
            </a:pPr>
            <a:r>
              <a:rPr lang="sv-SE" sz="800" dirty="0">
                <a:solidFill>
                  <a:prstClr val="white">
                    <a:lumMod val="50000"/>
                  </a:prstClr>
                </a:solidFill>
                <a:latin typeface="Calibri" charset="0"/>
                <a:ea typeface="Calibri" charset="0"/>
                <a:cs typeface="Calibri" charset="0"/>
              </a:rPr>
              <a:t>BAS: Totalt (n=1075)</a:t>
            </a:r>
            <a:endParaRPr lang="en-US" sz="800" dirty="0">
              <a:solidFill>
                <a:prstClr val="white">
                  <a:lumMod val="50000"/>
                </a:prstClr>
              </a:solidFill>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9E097044-03E1-4EB8-8C60-2D4A7CB37A88}"/>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dirty="0">
                <a:latin typeface="Calibri Regular" charset="0"/>
                <a:cs typeface="Calibri Regular" charset="0"/>
              </a:rPr>
              <a:t>1</a:t>
            </a:r>
            <a:endParaRPr kumimoji="0" lang="sv-SE" sz="1200" b="0" i="0" u="none" strike="noStrike" kern="1200" cap="none" spc="0" normalizeH="0" baseline="0" noProof="0" dirty="0">
              <a:ln>
                <a:noFill/>
              </a:ln>
              <a:effectLst/>
              <a:uLnTx/>
              <a:uFillTx/>
              <a:latin typeface="Calibri Regular" charset="0"/>
              <a:cs typeface="Calibri Regular" charset="0"/>
            </a:endParaRP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extLst>
              <p:ext uri="{D42A27DB-BD31-4B8C-83A1-F6EECF244321}">
                <p14:modId xmlns:p14="http://schemas.microsoft.com/office/powerpoint/2010/main" val="642411563"/>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12" name="shpSign">
            <a:extLst>
              <a:ext uri="{FF2B5EF4-FFF2-40B4-BE49-F238E27FC236}">
                <a16:creationId xmlns:a16="http://schemas.microsoft.com/office/drawing/2014/main" id="{BC0427C9-7D1B-4917-9B42-DF4913E919DB}"/>
              </a:ext>
            </a:extLst>
          </p:cNvPr>
          <p:cNvSpPr/>
          <p:nvPr/>
        </p:nvSpPr>
        <p:spPr>
          <a:xfrm>
            <a:off x="6263877" y="411510"/>
            <a:ext cx="2864059" cy="3554819"/>
          </a:xfrm>
          <a:prstGeom prst="rect">
            <a:avLst/>
          </a:prstGeom>
        </p:spPr>
        <p:txBody>
          <a:bodyPr wrap="square">
            <a:spAutoFit/>
          </a:bodyPr>
          <a:lstStyle/>
          <a:p>
            <a:pPr lvl="0">
              <a:spcBef>
                <a:spcPct val="20000"/>
              </a:spcBef>
              <a:defRPr/>
            </a:pPr>
            <a:r>
              <a:rPr lang="sv-SE" sz="900" b="1" dirty="0">
                <a:solidFill>
                  <a:srgbClr val="FFFFFF"/>
                </a:solidFill>
                <a:cs typeface="Times New Roman" panose="02020603050405020304" pitchFamily="18" charset="0"/>
              </a:rPr>
              <a:t>Förkortad arbetstid (37%)</a:t>
            </a:r>
          </a:p>
          <a:p>
            <a:pPr marL="228600" indent="-228600">
              <a:spcBef>
                <a:spcPct val="20000"/>
              </a:spcBef>
              <a:buFont typeface="+mj-lt"/>
              <a:buChar char="•"/>
              <a:defRPr/>
            </a:pPr>
            <a:r>
              <a:rPr lang="sv-SE" sz="900" dirty="0">
                <a:solidFill>
                  <a:srgbClr val="FFFFFF"/>
                </a:solidFill>
                <a:cs typeface="Times New Roman" panose="02020603050405020304" pitchFamily="18" charset="0"/>
              </a:rPr>
              <a:t>Sambo (50%), TCO (48%), Kvinna (47%)</a:t>
            </a:r>
          </a:p>
          <a:p>
            <a:pPr marL="228600" indent="-228600">
              <a:spcBef>
                <a:spcPct val="20000"/>
              </a:spcBef>
              <a:buFont typeface="+mj-lt"/>
              <a:buChar char="•"/>
              <a:defRPr/>
            </a:pPr>
            <a:r>
              <a:rPr lang="sv-SE" sz="900" dirty="0">
                <a:solidFill>
                  <a:srgbClr val="FFFFFF"/>
                </a:solidFill>
                <a:cs typeface="Times New Roman" panose="02020603050405020304" pitchFamily="18" charset="0"/>
              </a:rPr>
              <a:t>Offentlig sektor (45%), Tjänsteman (41%)</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r>
              <a:rPr lang="sv-SE" sz="900" b="1" dirty="0">
                <a:solidFill>
                  <a:srgbClr val="FFFFFF"/>
                </a:solidFill>
                <a:cs typeface="Times New Roman" panose="02020603050405020304" pitchFamily="18" charset="0"/>
              </a:rPr>
              <a:t>Högre lön (24%)</a:t>
            </a:r>
          </a:p>
          <a:p>
            <a:pPr marL="228600" indent="-228600">
              <a:spcBef>
                <a:spcPct val="20000"/>
              </a:spcBef>
              <a:buFont typeface="+mj-lt"/>
              <a:buChar char="•"/>
              <a:defRPr/>
            </a:pPr>
            <a:r>
              <a:rPr lang="sv-SE" sz="900" dirty="0">
                <a:solidFill>
                  <a:srgbClr val="FFFFFF"/>
                </a:solidFill>
                <a:cs typeface="Times New Roman" panose="02020603050405020304" pitchFamily="18" charset="0"/>
              </a:rPr>
              <a:t>Man (32%), Hushållsink. 300k-499k (31%)</a:t>
            </a:r>
          </a:p>
          <a:p>
            <a:pPr marL="228600" indent="-228600">
              <a:spcBef>
                <a:spcPct val="20000"/>
              </a:spcBef>
              <a:buFont typeface="+mj-lt"/>
              <a:buChar char="•"/>
              <a:defRPr/>
            </a:pPr>
            <a:r>
              <a:rPr lang="sv-SE" sz="900" dirty="0">
                <a:solidFill>
                  <a:srgbClr val="FFFFFF"/>
                </a:solidFill>
                <a:cs typeface="Times New Roman" panose="02020603050405020304" pitchFamily="18" charset="0"/>
              </a:rPr>
              <a:t>18-34 år (31%), Gymnasium eller lägre (29%)</a:t>
            </a:r>
          </a:p>
          <a:p>
            <a:pPr marL="228600" indent="-228600">
              <a:spcBef>
                <a:spcPct val="20000"/>
              </a:spcBef>
              <a:buFont typeface="+mj-lt"/>
              <a:buChar char="•"/>
              <a:defRPr/>
            </a:pPr>
            <a:r>
              <a:rPr lang="sv-SE" sz="900" dirty="0">
                <a:solidFill>
                  <a:srgbClr val="FFFFFF"/>
                </a:solidFill>
                <a:cs typeface="Times New Roman" panose="02020603050405020304" pitchFamily="18" charset="0"/>
              </a:rPr>
              <a:t>Ej med i facket (29%), Mindre städer/tätorter (28%)</a:t>
            </a:r>
          </a:p>
          <a:p>
            <a:pPr marL="228600" indent="-228600">
              <a:spcBef>
                <a:spcPct val="20000"/>
              </a:spcBef>
              <a:buFont typeface="+mj-lt"/>
              <a:buChar char="•"/>
              <a:defRPr/>
            </a:pPr>
            <a:r>
              <a:rPr lang="sv-SE" sz="900" dirty="0">
                <a:solidFill>
                  <a:srgbClr val="FFFFFF"/>
                </a:solidFill>
                <a:cs typeface="Times New Roman" panose="02020603050405020304" pitchFamily="18" charset="0"/>
              </a:rPr>
              <a:t>Arbetare (27%), Privat sektor (27%)</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r>
              <a:rPr lang="sv-SE" sz="900" b="1" dirty="0">
                <a:solidFill>
                  <a:srgbClr val="FFFFFF"/>
                </a:solidFill>
                <a:cs typeface="Times New Roman" panose="02020603050405020304" pitchFamily="18" charset="0"/>
              </a:rPr>
              <a:t>Fler semesterdagar (16%)</a:t>
            </a:r>
          </a:p>
          <a:p>
            <a:pPr marL="228600" indent="-228600">
              <a:spcBef>
                <a:spcPct val="20000"/>
              </a:spcBef>
              <a:buFont typeface="+mj-lt"/>
              <a:buChar char="•"/>
              <a:defRPr/>
            </a:pPr>
            <a:r>
              <a:rPr lang="sv-SE" sz="900" dirty="0">
                <a:solidFill>
                  <a:srgbClr val="FFFFFF"/>
                </a:solidFill>
                <a:cs typeface="Times New Roman" panose="02020603050405020304" pitchFamily="18" charset="0"/>
              </a:rPr>
              <a:t>35-49 år (22%), 50-64 år (22%), Gift (21%)</a:t>
            </a:r>
          </a:p>
          <a:p>
            <a:pPr marL="228600" indent="-228600">
              <a:spcBef>
                <a:spcPct val="20000"/>
              </a:spcBef>
              <a:buFont typeface="+mj-lt"/>
              <a:buChar char="•"/>
              <a:defRPr/>
            </a:pPr>
            <a:r>
              <a:rPr lang="sv-SE" sz="900" dirty="0">
                <a:solidFill>
                  <a:srgbClr val="FFFFFF"/>
                </a:solidFill>
                <a:cs typeface="Times New Roman" panose="02020603050405020304" pitchFamily="18" charset="0"/>
              </a:rPr>
              <a:t>Har hemmaboende barn (19%)</a:t>
            </a:r>
          </a:p>
          <a:p>
            <a:pPr marL="228600" indent="-228600">
              <a:spcBef>
                <a:spcPct val="20000"/>
              </a:spcBef>
              <a:buFont typeface="+mj-lt"/>
              <a:buChar char="•"/>
              <a:defRPr/>
            </a:pPr>
            <a:r>
              <a:rPr lang="sv-SE" sz="900" dirty="0">
                <a:solidFill>
                  <a:srgbClr val="FFFFFF"/>
                </a:solidFill>
                <a:cs typeface="Times New Roman" panose="02020603050405020304" pitchFamily="18" charset="0"/>
              </a:rPr>
              <a:t>Hushållsink. &gt;800k (19%)</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r>
              <a:rPr lang="sv-SE" sz="900" b="1" dirty="0">
                <a:solidFill>
                  <a:srgbClr val="FFFFFF"/>
                </a:solidFill>
                <a:cs typeface="Times New Roman" panose="02020603050405020304" pitchFamily="18" charset="0"/>
              </a:rPr>
              <a:t>Mindre stress på jobbet (7%)</a:t>
            </a:r>
          </a:p>
          <a:p>
            <a:pPr marL="228600" indent="-228600">
              <a:spcBef>
                <a:spcPct val="20000"/>
              </a:spcBef>
              <a:buFont typeface="+mj-lt"/>
              <a:buChar char="•"/>
              <a:defRPr/>
            </a:pPr>
            <a:r>
              <a:rPr lang="sv-SE" sz="900" dirty="0">
                <a:solidFill>
                  <a:srgbClr val="FFFFFF"/>
                </a:solidFill>
                <a:cs typeface="Times New Roman" panose="02020603050405020304" pitchFamily="18" charset="0"/>
              </a:rPr>
              <a:t>Saco (14%)</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r>
              <a:rPr lang="sv-SE" sz="900" b="1" dirty="0">
                <a:solidFill>
                  <a:srgbClr val="FFFFFF"/>
                </a:solidFill>
                <a:cs typeface="Times New Roman" panose="02020603050405020304" pitchFamily="18" charset="0"/>
              </a:rPr>
              <a:t>Vara längre ledig under sommaren (6%)</a:t>
            </a:r>
          </a:p>
          <a:p>
            <a:pPr marL="228600" indent="-228600">
              <a:spcBef>
                <a:spcPct val="20000"/>
              </a:spcBef>
              <a:buFont typeface="+mj-lt"/>
              <a:buChar char="•"/>
              <a:defRPr/>
            </a:pPr>
            <a:r>
              <a:rPr lang="sv-SE" sz="900" dirty="0">
                <a:solidFill>
                  <a:srgbClr val="FFFFFF"/>
                </a:solidFill>
                <a:cs typeface="Times New Roman" panose="02020603050405020304" pitchFamily="18" charset="0"/>
              </a:rPr>
              <a:t>LO (11%), Västra (10%)</a:t>
            </a:r>
          </a:p>
          <a:p>
            <a:pPr lvl="0">
              <a:spcBef>
                <a:spcPct val="20000"/>
              </a:spcBef>
              <a:defRPr/>
            </a:pPr>
            <a:endParaRPr lang="sv-SE" sz="900" b="1" dirty="0">
              <a:solidFill>
                <a:srgbClr val="FFFFFF"/>
              </a:solidFill>
              <a:cs typeface="Times New Roman" panose="02020603050405020304" pitchFamily="18" charset="0"/>
            </a:endParaRPr>
          </a:p>
        </p:txBody>
      </p:sp>
    </p:spTree>
    <p:extLst>
      <p:ext uri="{BB962C8B-B14F-4D97-AF65-F5344CB8AC3E}">
        <p14:creationId xmlns:p14="http://schemas.microsoft.com/office/powerpoint/2010/main" val="2224095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84887" y="1"/>
            <a:ext cx="3059113" cy="4867275"/>
          </a:xfrm>
          <a:prstGeom prst="rect">
            <a:avLst/>
          </a:prstGeom>
          <a:solidFill>
            <a:srgbClr val="006968"/>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hpTitle"/>
          <p:cNvSpPr>
            <a:spLocks noGrp="1"/>
          </p:cNvSpPr>
          <p:nvPr>
            <p:ph type="title"/>
          </p:nvPr>
        </p:nvSpPr>
        <p:spPr>
          <a:xfrm>
            <a:off x="-10383" y="-63006"/>
            <a:ext cx="6084885" cy="938525"/>
          </a:xfrm>
          <a:prstGeom prst="rect">
            <a:avLst/>
          </a:prstGeom>
        </p:spPr>
        <p:txBody>
          <a:bodyPr lIns="251999" tIns="360000" rIns="251999" anchor="t" anchorCtr="0"/>
          <a:lstStyle/>
          <a:p>
            <a:r>
              <a:rPr lang="sv-SE" sz="1400" b="1" dirty="0"/>
              <a:t>Sju av tio (71%) anser att samspelet mellan deras semesterönskemål och arbetsgivarens behov fungerar väl. 12% tycker det fungerar dåligt.</a:t>
            </a:r>
          </a:p>
        </p:txBody>
      </p:sp>
      <p:sp>
        <p:nvSpPr>
          <p:cNvPr id="10" name="shpQuestion"/>
          <p:cNvSpPr>
            <a:spLocks noGrp="1"/>
          </p:cNvSpPr>
          <p:nvPr>
            <p:ph type="body" sz="quarter" idx="14"/>
          </p:nvPr>
        </p:nvSpPr>
        <p:spPr>
          <a:xfrm>
            <a:off x="1" y="762240"/>
            <a:ext cx="6074502" cy="535064"/>
          </a:xfrm>
          <a:prstGeom prst="rect">
            <a:avLst/>
          </a:prstGeom>
        </p:spPr>
        <p:txBody>
          <a:bodyPr lIns="251999" tIns="162000" rIns="251999" anchor="t" anchorCtr="0"/>
          <a:lstStyle/>
          <a:p>
            <a:pPr marL="0" indent="0">
              <a:buNone/>
            </a:pPr>
            <a:r>
              <a:rPr lang="sv-SE" sz="1200" b="0">
                <a:latin typeface="Calibri Regular" charset="0"/>
                <a:cs typeface="Calibri Regular" charset="0"/>
              </a:rPr>
              <a:t>FRÅGA: Hur bra eller dåligt fungerar samspelet mellan dina behov och önskemål om semester och arbetsgivarens behov av din arbetskraft?</a:t>
            </a:r>
            <a:endParaRPr lang="en-US" sz="1200" b="0" dirty="0">
              <a:latin typeface="Calibri Regular"/>
              <a:cs typeface="Calibri Regular" charset="0"/>
            </a:endParaRPr>
          </a:p>
        </p:txBody>
      </p:sp>
      <p:cxnSp>
        <p:nvCxnSpPr>
          <p:cNvPr id="14" name="Straight Connector 13"/>
          <p:cNvCxnSpPr/>
          <p:nvPr/>
        </p:nvCxnSpPr>
        <p:spPr>
          <a:xfrm>
            <a:off x="251222" y="862972"/>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shpChart">
            <a:extLst>
              <a:ext uri="{FF2B5EF4-FFF2-40B4-BE49-F238E27FC236}">
                <a16:creationId xmlns:a16="http://schemas.microsoft.com/office/drawing/2014/main" id="{EAB61620-46CC-4698-A53D-28733121270C}"/>
              </a:ext>
            </a:extLst>
          </p:cNvPr>
          <p:cNvGraphicFramePr>
            <a:graphicFrameLocks/>
          </p:cNvGraphicFramePr>
          <p:nvPr>
            <p:extLst>
              <p:ext uri="{D42A27DB-BD31-4B8C-83A1-F6EECF244321}">
                <p14:modId xmlns:p14="http://schemas.microsoft.com/office/powerpoint/2010/main" val="3624369720"/>
              </p:ext>
            </p:extLst>
          </p:nvPr>
        </p:nvGraphicFramePr>
        <p:xfrm>
          <a:off x="251222" y="1383126"/>
          <a:ext cx="5823280" cy="3260816"/>
        </p:xfrm>
        <a:graphic>
          <a:graphicData uri="http://schemas.openxmlformats.org/drawingml/2006/chart">
            <c:chart xmlns:c="http://schemas.openxmlformats.org/drawingml/2006/chart" xmlns:r="http://schemas.openxmlformats.org/officeDocument/2006/relationships" r:id="rId3"/>
          </a:graphicData>
        </a:graphic>
      </p:graphicFrame>
      <p:sp>
        <p:nvSpPr>
          <p:cNvPr id="18" name="shpInfo">
            <a:extLst>
              <a:ext uri="{FF2B5EF4-FFF2-40B4-BE49-F238E27FC236}">
                <a16:creationId xmlns:a16="http://schemas.microsoft.com/office/drawing/2014/main" id="{108648E5-C5E3-4692-8523-683DB2936A4C}"/>
              </a:ext>
            </a:extLst>
          </p:cNvPr>
          <p:cNvSpPr txBox="1">
            <a:spLocks/>
          </p:cNvSpPr>
          <p:nvPr/>
        </p:nvSpPr>
        <p:spPr>
          <a:xfrm>
            <a:off x="6084888" y="-6515"/>
            <a:ext cx="3059112" cy="4702340"/>
          </a:xfrm>
          <a:prstGeom prst="rect">
            <a:avLst/>
          </a:prstGeom>
        </p:spPr>
        <p:txBody>
          <a:bodyPr lIns="251999" tIns="72000" rIns="251999"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900" b="1" i="0" u="none" strike="noStrike" kern="1200" cap="none" spc="0" normalizeH="0" baseline="0" noProof="0" dirty="0">
                <a:ln>
                  <a:noFill/>
                </a:ln>
                <a:solidFill>
                  <a:srgbClr val="FFFFFF"/>
                </a:solidFill>
                <a:effectLst/>
                <a:uLnTx/>
                <a:uFillTx/>
                <a:latin typeface="Calibri" charset="0"/>
                <a:ea typeface="Calibri" charset="0"/>
                <a:cs typeface="Calibri" charset="0"/>
              </a:rPr>
              <a:t>Signifikanta skillnader</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900" b="0"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rPr>
              <a:t>Följande undergrupper svarar i högre grad följande: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900" b="1"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endParaRPr>
          </a:p>
          <a:p>
            <a:pPr marL="128588" marR="0" lvl="0" indent="-128588" algn="l" defTabSz="3429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900" b="0" i="0" u="none" strike="noStrike" kern="1200" cap="none" spc="0" normalizeH="0" baseline="0" noProof="0" dirty="0">
              <a:ln>
                <a:noFill/>
              </a:ln>
              <a:solidFill>
                <a:srgbClr val="FFFFFF"/>
              </a:solidFill>
              <a:effectLst/>
              <a:uLnTx/>
              <a:uFillTx/>
              <a:latin typeface="Calibri" charset="0"/>
              <a:ea typeface="Calibri" charset="0"/>
              <a:cs typeface="Calibri" charset="0"/>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900" b="0"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endParaRPr>
          </a:p>
        </p:txBody>
      </p:sp>
      <p:sp>
        <p:nvSpPr>
          <p:cNvPr id="17" name="shpDivision" hidden="1">
            <a:extLst>
              <a:ext uri="{FF2B5EF4-FFF2-40B4-BE49-F238E27FC236}">
                <a16:creationId xmlns:a16="http://schemas.microsoft.com/office/drawing/2014/main" id="{68D8C3DB-0DB5-4E7A-A1B5-8837DEFFB8A4}"/>
              </a:ext>
            </a:extLst>
          </p:cNvPr>
          <p:cNvSpPr txBox="1"/>
          <p:nvPr/>
        </p:nvSpPr>
        <p:spPr>
          <a:xfrm>
            <a:off x="251222" y="1069245"/>
            <a:ext cx="5544914" cy="339725"/>
          </a:xfrm>
          <a:prstGeom prst="rect">
            <a:avLst/>
          </a:prstGeom>
          <a:solidFill>
            <a:schemeClr val="accent4"/>
          </a:solidFill>
        </p:spPr>
        <p:txBody>
          <a:bodyPr wrap="square" lIns="251999" tIns="72000" rIns="251999" rtlCol="0">
            <a:noAutofit/>
          </a:bodyPr>
          <a:lstStyle/>
          <a:p>
            <a:pPr algn="ctr">
              <a:lnSpc>
                <a:spcPct val="100000"/>
              </a:lnSpc>
            </a:pPr>
            <a:r>
              <a:rPr lang="sv-SE" sz="1200" b="1" dirty="0">
                <a:solidFill>
                  <a:schemeClr val="bg1"/>
                </a:solidFill>
              </a:rPr>
              <a:t>Grupp </a:t>
            </a:r>
          </a:p>
        </p:txBody>
      </p:sp>
      <p:sp>
        <p:nvSpPr>
          <p:cNvPr id="19" name="shpBase">
            <a:extLst>
              <a:ext uri="{FF2B5EF4-FFF2-40B4-BE49-F238E27FC236}">
                <a16:creationId xmlns:a16="http://schemas.microsoft.com/office/drawing/2014/main" id="{E867401F-3F5C-AD48-99F7-DC7F0FEEBF78}"/>
              </a:ext>
            </a:extLst>
          </p:cNvPr>
          <p:cNvSpPr/>
          <p:nvPr/>
        </p:nvSpPr>
        <p:spPr>
          <a:xfrm>
            <a:off x="2717073" y="4611103"/>
            <a:ext cx="1854927" cy="256171"/>
          </a:xfrm>
          <a:prstGeom prst="rect">
            <a:avLst/>
          </a:prstGeom>
        </p:spPr>
        <p:txBody>
          <a:bodyPr wrap="square" lIns="251999" rIns="251999">
            <a:noAutofit/>
          </a:bodyPr>
          <a:lstStyle/>
          <a:p>
            <a:pPr algn="r">
              <a:defRPr/>
            </a:pPr>
            <a:r>
              <a:rPr lang="sv-SE" sz="800" dirty="0">
                <a:solidFill>
                  <a:prstClr val="white">
                    <a:lumMod val="50000"/>
                  </a:prstClr>
                </a:solidFill>
                <a:latin typeface="Calibri" charset="0"/>
                <a:ea typeface="Calibri" charset="0"/>
                <a:cs typeface="Calibri" charset="0"/>
              </a:rPr>
              <a:t>BAS: Totalt (n=1075)</a:t>
            </a:r>
            <a:endParaRPr lang="en-US" sz="800" dirty="0">
              <a:solidFill>
                <a:prstClr val="white">
                  <a:lumMod val="50000"/>
                </a:prstClr>
              </a:solidFill>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9E097044-03E1-4EB8-8C60-2D4A7CB37A88}"/>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dirty="0">
                <a:latin typeface="Calibri Regular" charset="0"/>
                <a:cs typeface="Calibri Regular" charset="0"/>
              </a:rPr>
              <a:t>1</a:t>
            </a:r>
            <a:endParaRPr kumimoji="0" lang="sv-SE" sz="1200" b="0" i="0" u="none" strike="noStrike" kern="1200" cap="none" spc="0" normalizeH="0" baseline="0" noProof="0" dirty="0">
              <a:ln>
                <a:noFill/>
              </a:ln>
              <a:effectLst/>
              <a:uLnTx/>
              <a:uFillTx/>
              <a:latin typeface="Calibri Regular" charset="0"/>
              <a:cs typeface="Calibri Regular" charset="0"/>
            </a:endParaRP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extLst>
              <p:ext uri="{D42A27DB-BD31-4B8C-83A1-F6EECF244321}">
                <p14:modId xmlns:p14="http://schemas.microsoft.com/office/powerpoint/2010/main" val="1295214851"/>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12" name="shpSign">
            <a:extLst>
              <a:ext uri="{FF2B5EF4-FFF2-40B4-BE49-F238E27FC236}">
                <a16:creationId xmlns:a16="http://schemas.microsoft.com/office/drawing/2014/main" id="{BC0427C9-7D1B-4917-9B42-DF4913E919DB}"/>
              </a:ext>
            </a:extLst>
          </p:cNvPr>
          <p:cNvSpPr/>
          <p:nvPr/>
        </p:nvSpPr>
        <p:spPr>
          <a:xfrm>
            <a:off x="6263877" y="411510"/>
            <a:ext cx="2864059" cy="3721019"/>
          </a:xfrm>
          <a:prstGeom prst="rect">
            <a:avLst/>
          </a:prstGeom>
        </p:spPr>
        <p:txBody>
          <a:bodyPr wrap="square">
            <a:spAutoFit/>
          </a:bodyPr>
          <a:lstStyle/>
          <a:p>
            <a:pPr lvl="0">
              <a:spcBef>
                <a:spcPct val="20000"/>
              </a:spcBef>
              <a:defRPr/>
            </a:pPr>
            <a:r>
              <a:rPr lang="sv-SE" sz="900" b="1" dirty="0">
                <a:solidFill>
                  <a:srgbClr val="FFFFFF"/>
                </a:solidFill>
                <a:cs typeface="Times New Roman" panose="02020603050405020304" pitchFamily="18" charset="0"/>
              </a:rPr>
              <a:t>Mycket bra (33%)</a:t>
            </a:r>
          </a:p>
          <a:p>
            <a:pPr marL="228600" indent="-228600">
              <a:spcBef>
                <a:spcPct val="20000"/>
              </a:spcBef>
              <a:buFont typeface="+mj-lt"/>
              <a:buChar char="•"/>
              <a:defRPr/>
            </a:pPr>
            <a:r>
              <a:rPr lang="sv-SE" sz="900" dirty="0">
                <a:solidFill>
                  <a:srgbClr val="FFFFFF"/>
                </a:solidFill>
                <a:cs typeface="Times New Roman" panose="02020603050405020304" pitchFamily="18" charset="0"/>
              </a:rPr>
              <a:t>Gift (41%), Tjänsteman (40%), Man (39%)</a:t>
            </a:r>
          </a:p>
          <a:p>
            <a:pPr marL="228600" indent="-228600">
              <a:spcBef>
                <a:spcPct val="20000"/>
              </a:spcBef>
              <a:buFont typeface="+mj-lt"/>
              <a:buChar char="•"/>
              <a:defRPr/>
            </a:pPr>
            <a:r>
              <a:rPr lang="sv-SE" sz="900" dirty="0">
                <a:solidFill>
                  <a:srgbClr val="FFFFFF"/>
                </a:solidFill>
                <a:cs typeface="Times New Roman" panose="02020603050405020304" pitchFamily="18" charset="0"/>
              </a:rPr>
              <a:t>Stockholm (39%), Hushållsink. &gt;800k (39%)</a:t>
            </a:r>
          </a:p>
          <a:p>
            <a:pPr marL="228600" indent="-228600">
              <a:spcBef>
                <a:spcPct val="20000"/>
              </a:spcBef>
              <a:buFont typeface="+mj-lt"/>
              <a:buChar char="•"/>
              <a:defRPr/>
            </a:pPr>
            <a:r>
              <a:rPr lang="sv-SE" sz="900" dirty="0">
                <a:solidFill>
                  <a:srgbClr val="FFFFFF"/>
                </a:solidFill>
                <a:cs typeface="Times New Roman" panose="02020603050405020304" pitchFamily="18" charset="0"/>
              </a:rPr>
              <a:t>Privat sektor (38%), Villa/radhus (38%)</a:t>
            </a:r>
          </a:p>
          <a:p>
            <a:pPr lvl="0">
              <a:spcBef>
                <a:spcPct val="20000"/>
              </a:spcBef>
              <a:defRPr/>
            </a:pPr>
            <a:r>
              <a:rPr lang="sv-SE" sz="900" b="1" dirty="0">
                <a:solidFill>
                  <a:srgbClr val="FFFFFF"/>
                </a:solidFill>
                <a:cs typeface="Times New Roman" panose="02020603050405020304" pitchFamily="18" charset="0"/>
              </a:rPr>
              <a:t>Ganska bra (39%)</a:t>
            </a:r>
          </a:p>
          <a:p>
            <a:pPr marL="228600" indent="-228600">
              <a:spcBef>
                <a:spcPct val="20000"/>
              </a:spcBef>
              <a:buFont typeface="+mj-lt"/>
              <a:buChar char="•"/>
              <a:defRPr/>
            </a:pPr>
            <a:r>
              <a:rPr lang="sv-SE" sz="900" dirty="0">
                <a:solidFill>
                  <a:srgbClr val="FFFFFF"/>
                </a:solidFill>
                <a:cs typeface="Times New Roman" panose="02020603050405020304" pitchFamily="18" charset="0"/>
              </a:rPr>
              <a:t>Bostadsrätt (46%), Offentlig sektor (45%)</a:t>
            </a:r>
          </a:p>
          <a:p>
            <a:pPr marL="228600" indent="-228600">
              <a:spcBef>
                <a:spcPct val="20000"/>
              </a:spcBef>
              <a:buFont typeface="+mj-lt"/>
              <a:buChar char="•"/>
              <a:defRPr/>
            </a:pPr>
            <a:r>
              <a:rPr lang="sv-SE" sz="900" dirty="0">
                <a:solidFill>
                  <a:srgbClr val="FFFFFF"/>
                </a:solidFill>
                <a:cs typeface="Times New Roman" panose="02020603050405020304" pitchFamily="18" charset="0"/>
              </a:rPr>
              <a:t>Arbetare (43%)</a:t>
            </a:r>
          </a:p>
          <a:p>
            <a:pPr lvl="0">
              <a:spcBef>
                <a:spcPct val="20000"/>
              </a:spcBef>
              <a:defRPr/>
            </a:pPr>
            <a:r>
              <a:rPr lang="sv-SE" sz="900" b="1" dirty="0">
                <a:solidFill>
                  <a:srgbClr val="FFFFFF"/>
                </a:solidFill>
                <a:cs typeface="Times New Roman" panose="02020603050405020304" pitchFamily="18" charset="0"/>
              </a:rPr>
              <a:t>Mycket dåligt (4%)</a:t>
            </a:r>
          </a:p>
          <a:p>
            <a:pPr marL="228600" indent="-228600">
              <a:spcBef>
                <a:spcPct val="20000"/>
              </a:spcBef>
              <a:buFont typeface="+mj-lt"/>
              <a:buChar char="•"/>
              <a:defRPr/>
            </a:pPr>
            <a:r>
              <a:rPr lang="sv-SE" sz="900" dirty="0">
                <a:solidFill>
                  <a:srgbClr val="FFFFFF"/>
                </a:solidFill>
                <a:cs typeface="Times New Roman" panose="02020603050405020304" pitchFamily="18" charset="0"/>
              </a:rPr>
              <a:t>Östra (9%)</a:t>
            </a:r>
          </a:p>
          <a:p>
            <a:pPr lvl="0">
              <a:spcBef>
                <a:spcPct val="20000"/>
              </a:spcBef>
              <a:defRPr/>
            </a:pPr>
            <a:r>
              <a:rPr lang="sv-SE" sz="900" b="1" dirty="0">
                <a:solidFill>
                  <a:srgbClr val="FFFFFF"/>
                </a:solidFill>
                <a:cs typeface="Times New Roman" panose="02020603050405020304" pitchFamily="18" charset="0"/>
              </a:rPr>
              <a:t>Vet inte (3%)</a:t>
            </a:r>
          </a:p>
          <a:p>
            <a:pPr marL="228600" indent="-228600">
              <a:spcBef>
                <a:spcPct val="20000"/>
              </a:spcBef>
              <a:buFont typeface="+mj-lt"/>
              <a:buChar char="•"/>
              <a:defRPr/>
            </a:pPr>
            <a:r>
              <a:rPr lang="sv-SE" sz="900" dirty="0">
                <a:solidFill>
                  <a:srgbClr val="FFFFFF"/>
                </a:solidFill>
                <a:cs typeface="Times New Roman" panose="02020603050405020304" pitchFamily="18" charset="0"/>
              </a:rPr>
              <a:t>Hyreslägenhet (9%), Ej med i facket (7%)</a:t>
            </a:r>
          </a:p>
          <a:p>
            <a:pPr marL="228600" indent="-228600">
              <a:spcBef>
                <a:spcPct val="20000"/>
              </a:spcBef>
              <a:buFont typeface="+mj-lt"/>
              <a:buChar char="•"/>
              <a:defRPr/>
            </a:pPr>
            <a:r>
              <a:rPr lang="sv-SE" sz="900" dirty="0">
                <a:solidFill>
                  <a:srgbClr val="FFFFFF"/>
                </a:solidFill>
                <a:cs typeface="Times New Roman" panose="02020603050405020304" pitchFamily="18" charset="0"/>
              </a:rPr>
              <a:t>Hushållsink. 300k-499k (7%)</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r>
              <a:rPr lang="sv-SE" sz="900" b="1" dirty="0">
                <a:solidFill>
                  <a:srgbClr val="FFFFFF"/>
                </a:solidFill>
                <a:cs typeface="Times New Roman" panose="02020603050405020304" pitchFamily="18" charset="0"/>
              </a:rPr>
              <a:t>SUMMA BRA (71%)</a:t>
            </a:r>
          </a:p>
          <a:p>
            <a:pPr marL="228600" indent="-228600">
              <a:spcBef>
                <a:spcPct val="20000"/>
              </a:spcBef>
              <a:buFont typeface="+mj-lt"/>
              <a:buChar char="•"/>
              <a:defRPr/>
            </a:pPr>
            <a:r>
              <a:rPr lang="sv-SE" sz="900" dirty="0">
                <a:solidFill>
                  <a:srgbClr val="FFFFFF"/>
                </a:solidFill>
                <a:cs typeface="Times New Roman" panose="02020603050405020304" pitchFamily="18" charset="0"/>
              </a:rPr>
              <a:t>TCO (80%), Tjänsteman (79%), Man (78%)</a:t>
            </a:r>
          </a:p>
          <a:p>
            <a:pPr marL="228600" indent="-228600">
              <a:spcBef>
                <a:spcPct val="20000"/>
              </a:spcBef>
              <a:buFont typeface="+mj-lt"/>
              <a:buChar char="•"/>
              <a:defRPr/>
            </a:pPr>
            <a:r>
              <a:rPr lang="sv-SE" sz="900" dirty="0">
                <a:solidFill>
                  <a:srgbClr val="FFFFFF"/>
                </a:solidFill>
                <a:cs typeface="Times New Roman" panose="02020603050405020304" pitchFamily="18" charset="0"/>
              </a:rPr>
              <a:t>Södra (77%), Hushållsink. &gt;800k (76%), Gift (76%)</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r>
              <a:rPr lang="sv-SE" sz="900" b="1" dirty="0">
                <a:solidFill>
                  <a:srgbClr val="FFFFFF"/>
                </a:solidFill>
                <a:cs typeface="Times New Roman" panose="02020603050405020304" pitchFamily="18" charset="0"/>
              </a:rPr>
              <a:t>SUMMA DÅLIGT (12%)</a:t>
            </a:r>
          </a:p>
          <a:p>
            <a:pPr marL="228600" indent="-228600">
              <a:spcBef>
                <a:spcPct val="20000"/>
              </a:spcBef>
              <a:buFont typeface="+mj-lt"/>
              <a:buChar char="•"/>
              <a:defRPr/>
            </a:pPr>
            <a:r>
              <a:rPr lang="sv-SE" sz="900" dirty="0">
                <a:solidFill>
                  <a:srgbClr val="FFFFFF"/>
                </a:solidFill>
                <a:cs typeface="Times New Roman" panose="02020603050405020304" pitchFamily="18" charset="0"/>
              </a:rPr>
              <a:t>Östra (19%), Kvinna (17%), Arbetare (16%)</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endParaRPr lang="sv-SE" sz="900" b="1" dirty="0">
              <a:solidFill>
                <a:srgbClr val="FFFFFF"/>
              </a:solidFill>
              <a:cs typeface="Times New Roman" panose="02020603050405020304" pitchFamily="18" charset="0"/>
            </a:endParaRPr>
          </a:p>
        </p:txBody>
      </p:sp>
      <p:cxnSp>
        <p:nvCxnSpPr>
          <p:cNvPr id="4" name="Rak koppling 3">
            <a:extLst>
              <a:ext uri="{FF2B5EF4-FFF2-40B4-BE49-F238E27FC236}">
                <a16:creationId xmlns:a16="http://schemas.microsoft.com/office/drawing/2014/main" id="{193AD717-ACED-F6CB-5369-D874A82A786F}"/>
              </a:ext>
            </a:extLst>
          </p:cNvPr>
          <p:cNvCxnSpPr/>
          <p:nvPr/>
        </p:nvCxnSpPr>
        <p:spPr>
          <a:xfrm>
            <a:off x="202557" y="3773347"/>
            <a:ext cx="559357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6161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84887" y="1"/>
            <a:ext cx="3059113" cy="4867275"/>
          </a:xfrm>
          <a:prstGeom prst="rect">
            <a:avLst/>
          </a:prstGeom>
          <a:solidFill>
            <a:srgbClr val="006968"/>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hpTitle"/>
          <p:cNvSpPr>
            <a:spLocks noGrp="1"/>
          </p:cNvSpPr>
          <p:nvPr>
            <p:ph type="title"/>
          </p:nvPr>
        </p:nvSpPr>
        <p:spPr>
          <a:xfrm>
            <a:off x="-16063" y="-75553"/>
            <a:ext cx="6084885" cy="938525"/>
          </a:xfrm>
          <a:prstGeom prst="rect">
            <a:avLst/>
          </a:prstGeom>
        </p:spPr>
        <p:txBody>
          <a:bodyPr lIns="251999" tIns="360000" rIns="251999" anchor="t" anchorCtr="0"/>
          <a:lstStyle/>
          <a:p>
            <a:r>
              <a:rPr lang="sv-SE" sz="1600" b="1" dirty="0"/>
              <a:t>Det största hindret för att kunna planera sin semester efter egna önskemål är arbetsuppgifternas utformning.</a:t>
            </a:r>
          </a:p>
        </p:txBody>
      </p:sp>
      <p:sp>
        <p:nvSpPr>
          <p:cNvPr id="10" name="shpQuestion"/>
          <p:cNvSpPr>
            <a:spLocks noGrp="1"/>
          </p:cNvSpPr>
          <p:nvPr>
            <p:ph type="body" sz="quarter" idx="14"/>
          </p:nvPr>
        </p:nvSpPr>
        <p:spPr>
          <a:xfrm>
            <a:off x="1" y="762240"/>
            <a:ext cx="6074502" cy="535064"/>
          </a:xfrm>
          <a:prstGeom prst="rect">
            <a:avLst/>
          </a:prstGeom>
        </p:spPr>
        <p:txBody>
          <a:bodyPr lIns="251999" tIns="162000" rIns="251999" anchor="t" anchorCtr="0"/>
          <a:lstStyle/>
          <a:p>
            <a:pPr marL="0" indent="0">
              <a:buNone/>
            </a:pPr>
            <a:r>
              <a:rPr lang="sv-SE" sz="1200" b="0">
                <a:latin typeface="Calibri Regular" charset="0"/>
                <a:cs typeface="Calibri Regular" charset="0"/>
              </a:rPr>
              <a:t>FRÅGA: Vilket av följande är det största hindret för att fördela semestern över året utifrån dina önskemål?</a:t>
            </a:r>
            <a:endParaRPr lang="en-US" sz="1200" b="0" dirty="0">
              <a:latin typeface="Calibri Regular"/>
              <a:cs typeface="Calibri Regular" charset="0"/>
            </a:endParaRPr>
          </a:p>
        </p:txBody>
      </p:sp>
      <p:cxnSp>
        <p:nvCxnSpPr>
          <p:cNvPr id="14" name="Straight Connector 13"/>
          <p:cNvCxnSpPr/>
          <p:nvPr/>
        </p:nvCxnSpPr>
        <p:spPr>
          <a:xfrm>
            <a:off x="251222" y="862972"/>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shpChart">
            <a:extLst>
              <a:ext uri="{FF2B5EF4-FFF2-40B4-BE49-F238E27FC236}">
                <a16:creationId xmlns:a16="http://schemas.microsoft.com/office/drawing/2014/main" id="{EAB61620-46CC-4698-A53D-28733121270C}"/>
              </a:ext>
            </a:extLst>
          </p:cNvPr>
          <p:cNvGraphicFramePr>
            <a:graphicFrameLocks/>
          </p:cNvGraphicFramePr>
          <p:nvPr>
            <p:extLst>
              <p:ext uri="{D42A27DB-BD31-4B8C-83A1-F6EECF244321}">
                <p14:modId xmlns:p14="http://schemas.microsoft.com/office/powerpoint/2010/main" val="3171525529"/>
              </p:ext>
            </p:extLst>
          </p:nvPr>
        </p:nvGraphicFramePr>
        <p:xfrm>
          <a:off x="-49719" y="1069245"/>
          <a:ext cx="5823280" cy="3798031"/>
        </p:xfrm>
        <a:graphic>
          <a:graphicData uri="http://schemas.openxmlformats.org/drawingml/2006/chart">
            <c:chart xmlns:c="http://schemas.openxmlformats.org/drawingml/2006/chart" xmlns:r="http://schemas.openxmlformats.org/officeDocument/2006/relationships" r:id="rId3"/>
          </a:graphicData>
        </a:graphic>
      </p:graphicFrame>
      <p:sp>
        <p:nvSpPr>
          <p:cNvPr id="18" name="shpInfo">
            <a:extLst>
              <a:ext uri="{FF2B5EF4-FFF2-40B4-BE49-F238E27FC236}">
                <a16:creationId xmlns:a16="http://schemas.microsoft.com/office/drawing/2014/main" id="{108648E5-C5E3-4692-8523-683DB2936A4C}"/>
              </a:ext>
            </a:extLst>
          </p:cNvPr>
          <p:cNvSpPr txBox="1">
            <a:spLocks/>
          </p:cNvSpPr>
          <p:nvPr/>
        </p:nvSpPr>
        <p:spPr>
          <a:xfrm>
            <a:off x="6084888" y="-6515"/>
            <a:ext cx="3059112" cy="4702340"/>
          </a:xfrm>
          <a:prstGeom prst="rect">
            <a:avLst/>
          </a:prstGeom>
        </p:spPr>
        <p:txBody>
          <a:bodyPr lIns="251999" tIns="72000" rIns="251999"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900" b="1" i="0" u="none" strike="noStrike" kern="1200" cap="none" spc="0" normalizeH="0" baseline="0" noProof="0" dirty="0">
                <a:ln>
                  <a:noFill/>
                </a:ln>
                <a:solidFill>
                  <a:srgbClr val="FFFFFF"/>
                </a:solidFill>
                <a:effectLst/>
                <a:uLnTx/>
                <a:uFillTx/>
                <a:latin typeface="Calibri" charset="0"/>
                <a:ea typeface="Calibri" charset="0"/>
                <a:cs typeface="Calibri" charset="0"/>
              </a:rPr>
              <a:t>Signifikanta skillnader</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900" b="0"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rPr>
              <a:t>Följande undergrupper svarar i högre grad följande: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900" b="1"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endParaRPr>
          </a:p>
          <a:p>
            <a:pPr marL="128588" marR="0" lvl="0" indent="-128588" algn="l" defTabSz="3429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900" b="0" i="0" u="none" strike="noStrike" kern="1200" cap="none" spc="0" normalizeH="0" baseline="0" noProof="0" dirty="0">
              <a:ln>
                <a:noFill/>
              </a:ln>
              <a:solidFill>
                <a:srgbClr val="FFFFFF"/>
              </a:solidFill>
              <a:effectLst/>
              <a:uLnTx/>
              <a:uFillTx/>
              <a:latin typeface="Calibri" charset="0"/>
              <a:ea typeface="Calibri" charset="0"/>
              <a:cs typeface="Calibri" charset="0"/>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900" b="0"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endParaRPr>
          </a:p>
        </p:txBody>
      </p:sp>
      <p:sp>
        <p:nvSpPr>
          <p:cNvPr id="17" name="shpDivision" hidden="1">
            <a:extLst>
              <a:ext uri="{FF2B5EF4-FFF2-40B4-BE49-F238E27FC236}">
                <a16:creationId xmlns:a16="http://schemas.microsoft.com/office/drawing/2014/main" id="{68D8C3DB-0DB5-4E7A-A1B5-8837DEFFB8A4}"/>
              </a:ext>
            </a:extLst>
          </p:cNvPr>
          <p:cNvSpPr txBox="1"/>
          <p:nvPr/>
        </p:nvSpPr>
        <p:spPr>
          <a:xfrm>
            <a:off x="251222" y="1069245"/>
            <a:ext cx="5544914" cy="339725"/>
          </a:xfrm>
          <a:prstGeom prst="rect">
            <a:avLst/>
          </a:prstGeom>
          <a:solidFill>
            <a:schemeClr val="accent4"/>
          </a:solidFill>
        </p:spPr>
        <p:txBody>
          <a:bodyPr wrap="square" lIns="251999" tIns="72000" rIns="251999" rtlCol="0">
            <a:noAutofit/>
          </a:bodyPr>
          <a:lstStyle/>
          <a:p>
            <a:pPr algn="ctr">
              <a:lnSpc>
                <a:spcPct val="100000"/>
              </a:lnSpc>
            </a:pPr>
            <a:r>
              <a:rPr lang="sv-SE" sz="1200" b="1" dirty="0">
                <a:solidFill>
                  <a:schemeClr val="bg1"/>
                </a:solidFill>
              </a:rPr>
              <a:t>Grupp </a:t>
            </a:r>
          </a:p>
        </p:txBody>
      </p:sp>
      <p:sp>
        <p:nvSpPr>
          <p:cNvPr id="19" name="shpBase">
            <a:extLst>
              <a:ext uri="{FF2B5EF4-FFF2-40B4-BE49-F238E27FC236}">
                <a16:creationId xmlns:a16="http://schemas.microsoft.com/office/drawing/2014/main" id="{E867401F-3F5C-AD48-99F7-DC7F0FEEBF78}"/>
              </a:ext>
            </a:extLst>
          </p:cNvPr>
          <p:cNvSpPr/>
          <p:nvPr/>
        </p:nvSpPr>
        <p:spPr>
          <a:xfrm>
            <a:off x="4319455" y="4695457"/>
            <a:ext cx="1854927" cy="256171"/>
          </a:xfrm>
          <a:prstGeom prst="rect">
            <a:avLst/>
          </a:prstGeom>
        </p:spPr>
        <p:txBody>
          <a:bodyPr wrap="square" lIns="251999" rIns="251999">
            <a:noAutofit/>
          </a:bodyPr>
          <a:lstStyle/>
          <a:p>
            <a:pPr algn="r">
              <a:defRPr/>
            </a:pPr>
            <a:r>
              <a:rPr lang="sv-SE" sz="800" dirty="0">
                <a:solidFill>
                  <a:prstClr val="white">
                    <a:lumMod val="50000"/>
                  </a:prstClr>
                </a:solidFill>
                <a:latin typeface="Calibri" charset="0"/>
                <a:ea typeface="Calibri" charset="0"/>
                <a:cs typeface="Calibri" charset="0"/>
              </a:rPr>
              <a:t>BAS: Totalt (n=1075)</a:t>
            </a:r>
            <a:endParaRPr lang="en-US" sz="800" dirty="0">
              <a:solidFill>
                <a:prstClr val="white">
                  <a:lumMod val="50000"/>
                </a:prstClr>
              </a:solidFill>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9E097044-03E1-4EB8-8C60-2D4A7CB37A88}"/>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dirty="0">
                <a:latin typeface="Calibri Regular" charset="0"/>
                <a:cs typeface="Calibri Regular" charset="0"/>
              </a:rPr>
              <a:t>1</a:t>
            </a:r>
            <a:endParaRPr kumimoji="0" lang="sv-SE" sz="1200" b="0" i="0" u="none" strike="noStrike" kern="1200" cap="none" spc="0" normalizeH="0" baseline="0" noProof="0" dirty="0">
              <a:ln>
                <a:noFill/>
              </a:ln>
              <a:effectLst/>
              <a:uLnTx/>
              <a:uFillTx/>
              <a:latin typeface="Calibri Regular" charset="0"/>
              <a:cs typeface="Calibri Regular" charset="0"/>
            </a:endParaRP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extLst>
              <p:ext uri="{D42A27DB-BD31-4B8C-83A1-F6EECF244321}">
                <p14:modId xmlns:p14="http://schemas.microsoft.com/office/powerpoint/2010/main" val="704096942"/>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12" name="shpSign">
            <a:extLst>
              <a:ext uri="{FF2B5EF4-FFF2-40B4-BE49-F238E27FC236}">
                <a16:creationId xmlns:a16="http://schemas.microsoft.com/office/drawing/2014/main" id="{BC0427C9-7D1B-4917-9B42-DF4913E919DB}"/>
              </a:ext>
            </a:extLst>
          </p:cNvPr>
          <p:cNvSpPr/>
          <p:nvPr/>
        </p:nvSpPr>
        <p:spPr>
          <a:xfrm>
            <a:off x="6263877" y="411510"/>
            <a:ext cx="2864059" cy="3831818"/>
          </a:xfrm>
          <a:prstGeom prst="rect">
            <a:avLst/>
          </a:prstGeom>
        </p:spPr>
        <p:txBody>
          <a:bodyPr wrap="square">
            <a:spAutoFit/>
          </a:bodyPr>
          <a:lstStyle/>
          <a:p>
            <a:pPr lvl="0">
              <a:spcBef>
                <a:spcPct val="20000"/>
              </a:spcBef>
              <a:defRPr/>
            </a:pPr>
            <a:r>
              <a:rPr lang="sv-SE" sz="900" b="1" dirty="0">
                <a:solidFill>
                  <a:srgbClr val="FFFFFF"/>
                </a:solidFill>
                <a:cs typeface="Times New Roman" panose="02020603050405020304" pitchFamily="18" charset="0"/>
              </a:rPr>
              <a:t>Arbetsuppgifternas utformning (36%)</a:t>
            </a:r>
          </a:p>
          <a:p>
            <a:pPr marL="228600" indent="-228600">
              <a:spcBef>
                <a:spcPct val="20000"/>
              </a:spcBef>
              <a:buFont typeface="+mj-lt"/>
              <a:buChar char="•"/>
              <a:defRPr/>
            </a:pPr>
            <a:r>
              <a:rPr lang="sv-SE" sz="900" dirty="0">
                <a:solidFill>
                  <a:srgbClr val="FFFFFF"/>
                </a:solidFill>
                <a:cs typeface="Times New Roman" panose="02020603050405020304" pitchFamily="18" charset="0"/>
              </a:rPr>
              <a:t>Stockholm (41%), </a:t>
            </a:r>
          </a:p>
          <a:p>
            <a:pPr marL="228600" indent="-228600">
              <a:spcBef>
                <a:spcPct val="20000"/>
              </a:spcBef>
              <a:buFont typeface="+mj-lt"/>
              <a:buChar char="•"/>
              <a:defRPr/>
            </a:pPr>
            <a:r>
              <a:rPr lang="sv-SE" sz="900" dirty="0">
                <a:solidFill>
                  <a:srgbClr val="FFFFFF"/>
                </a:solidFill>
                <a:cs typeface="Times New Roman" panose="02020603050405020304" pitchFamily="18" charset="0"/>
              </a:rPr>
              <a:t>Har inte hemmaboende barn (39%)</a:t>
            </a:r>
          </a:p>
          <a:p>
            <a:pPr lvl="0">
              <a:spcBef>
                <a:spcPct val="20000"/>
              </a:spcBef>
              <a:defRPr/>
            </a:pPr>
            <a:r>
              <a:rPr lang="sv-SE" sz="900" b="1" dirty="0">
                <a:solidFill>
                  <a:srgbClr val="FFFFFF"/>
                </a:solidFill>
                <a:cs typeface="Times New Roman" panose="02020603050405020304" pitchFamily="18" charset="0"/>
              </a:rPr>
              <a:t>Andras semesteruttag (17%)</a:t>
            </a:r>
          </a:p>
          <a:p>
            <a:pPr marL="228600" indent="-228600">
              <a:spcBef>
                <a:spcPct val="20000"/>
              </a:spcBef>
              <a:buFont typeface="+mj-lt"/>
              <a:buChar char="•"/>
              <a:defRPr/>
            </a:pPr>
            <a:r>
              <a:rPr lang="sv-SE" sz="900" dirty="0">
                <a:solidFill>
                  <a:srgbClr val="FFFFFF"/>
                </a:solidFill>
                <a:cs typeface="Times New Roman" panose="02020603050405020304" pitchFamily="18" charset="0"/>
              </a:rPr>
              <a:t>Södra (25%), 18-34 år (23%)</a:t>
            </a:r>
          </a:p>
          <a:p>
            <a:pPr marL="228600" indent="-228600">
              <a:spcBef>
                <a:spcPct val="20000"/>
              </a:spcBef>
              <a:buFont typeface="+mj-lt"/>
              <a:buChar char="•"/>
              <a:defRPr/>
            </a:pPr>
            <a:r>
              <a:rPr lang="sv-SE" sz="900" dirty="0">
                <a:solidFill>
                  <a:srgbClr val="FFFFFF"/>
                </a:solidFill>
                <a:cs typeface="Times New Roman" panose="02020603050405020304" pitchFamily="18" charset="0"/>
              </a:rPr>
              <a:t>Gymnasium eller lägre (22%)</a:t>
            </a:r>
          </a:p>
          <a:p>
            <a:pPr marL="228600" indent="-228600">
              <a:spcBef>
                <a:spcPct val="20000"/>
              </a:spcBef>
              <a:buFont typeface="+mj-lt"/>
              <a:buChar char="•"/>
              <a:defRPr/>
            </a:pPr>
            <a:r>
              <a:rPr lang="sv-SE" sz="900" dirty="0">
                <a:solidFill>
                  <a:srgbClr val="FFFFFF"/>
                </a:solidFill>
                <a:cs typeface="Times New Roman" panose="02020603050405020304" pitchFamily="18" charset="0"/>
              </a:rPr>
              <a:t>Har inte hemmaboende barn (22%)</a:t>
            </a:r>
          </a:p>
          <a:p>
            <a:pPr lvl="0">
              <a:spcBef>
                <a:spcPct val="20000"/>
              </a:spcBef>
              <a:defRPr/>
            </a:pPr>
            <a:r>
              <a:rPr lang="sv-SE" sz="900" b="1" dirty="0">
                <a:solidFill>
                  <a:srgbClr val="FFFFFF"/>
                </a:solidFill>
                <a:cs typeface="Times New Roman" panose="02020603050405020304" pitchFamily="18" charset="0"/>
              </a:rPr>
              <a:t>Hemmavarande barns skolgång/barnomsorg (8%)</a:t>
            </a:r>
          </a:p>
          <a:p>
            <a:pPr marL="228600" indent="-228600">
              <a:spcBef>
                <a:spcPct val="20000"/>
              </a:spcBef>
              <a:buFont typeface="+mj-lt"/>
              <a:buChar char="•"/>
              <a:defRPr/>
            </a:pPr>
            <a:r>
              <a:rPr lang="sv-SE" sz="900" dirty="0">
                <a:solidFill>
                  <a:srgbClr val="FFFFFF"/>
                </a:solidFill>
                <a:cs typeface="Times New Roman" panose="02020603050405020304" pitchFamily="18" charset="0"/>
              </a:rPr>
              <a:t>Har hemmaboende barn (21%), 35-49 år (21%)</a:t>
            </a:r>
          </a:p>
          <a:p>
            <a:pPr marL="228600" indent="-228600">
              <a:spcBef>
                <a:spcPct val="20000"/>
              </a:spcBef>
              <a:buFont typeface="+mj-lt"/>
              <a:buChar char="•"/>
              <a:defRPr/>
            </a:pPr>
            <a:r>
              <a:rPr lang="sv-SE" sz="900" dirty="0">
                <a:solidFill>
                  <a:srgbClr val="FFFFFF"/>
                </a:solidFill>
                <a:cs typeface="Times New Roman" panose="02020603050405020304" pitchFamily="18" charset="0"/>
              </a:rPr>
              <a:t>Gift (15%), Hushållsink. &gt;800k (13%), Östra (13%)</a:t>
            </a:r>
          </a:p>
          <a:p>
            <a:pPr lvl="0">
              <a:spcBef>
                <a:spcPct val="20000"/>
              </a:spcBef>
              <a:defRPr/>
            </a:pPr>
            <a:r>
              <a:rPr lang="sv-SE" sz="900" b="1" dirty="0">
                <a:solidFill>
                  <a:srgbClr val="FFFFFF"/>
                </a:solidFill>
                <a:cs typeface="Times New Roman" panose="02020603050405020304" pitchFamily="18" charset="0"/>
              </a:rPr>
              <a:t>Bristen på tillgångar eller begränsade möjlighet att göra det jag vill (8%)</a:t>
            </a:r>
          </a:p>
          <a:p>
            <a:pPr marL="228600" indent="-228600">
              <a:spcBef>
                <a:spcPct val="20000"/>
              </a:spcBef>
              <a:buFont typeface="+mj-lt"/>
              <a:buChar char="•"/>
              <a:defRPr/>
            </a:pPr>
            <a:r>
              <a:rPr lang="sv-SE" sz="900" dirty="0">
                <a:solidFill>
                  <a:srgbClr val="FFFFFF"/>
                </a:solidFill>
                <a:cs typeface="Times New Roman" panose="02020603050405020304" pitchFamily="18" charset="0"/>
              </a:rPr>
              <a:t>Hyreslägenhet (13%), Ej med i facket (13%)</a:t>
            </a:r>
          </a:p>
          <a:p>
            <a:pPr marL="228600" indent="-228600">
              <a:spcBef>
                <a:spcPct val="20000"/>
              </a:spcBef>
              <a:buFont typeface="+mj-lt"/>
              <a:buChar char="•"/>
              <a:defRPr/>
            </a:pPr>
            <a:r>
              <a:rPr lang="sv-SE" sz="900" dirty="0">
                <a:solidFill>
                  <a:srgbClr val="FFFFFF"/>
                </a:solidFill>
                <a:cs typeface="Times New Roman" panose="02020603050405020304" pitchFamily="18" charset="0"/>
              </a:rPr>
              <a:t>Hushållsink. 300k-499k (13%)</a:t>
            </a:r>
          </a:p>
          <a:p>
            <a:pPr marL="228600" indent="-228600">
              <a:spcBef>
                <a:spcPct val="20000"/>
              </a:spcBef>
              <a:buFont typeface="+mj-lt"/>
              <a:buChar char="•"/>
              <a:defRPr/>
            </a:pPr>
            <a:r>
              <a:rPr lang="sv-SE" sz="900" dirty="0">
                <a:solidFill>
                  <a:srgbClr val="FFFFFF"/>
                </a:solidFill>
                <a:cs typeface="Times New Roman" panose="02020603050405020304" pitchFamily="18" charset="0"/>
              </a:rPr>
              <a:t>Gymnasium eller lägre (11%)</a:t>
            </a:r>
          </a:p>
          <a:p>
            <a:pPr lvl="0">
              <a:spcBef>
                <a:spcPct val="20000"/>
              </a:spcBef>
              <a:defRPr/>
            </a:pPr>
            <a:r>
              <a:rPr lang="sv-SE" sz="900" b="1" dirty="0">
                <a:solidFill>
                  <a:srgbClr val="FFFFFF"/>
                </a:solidFill>
                <a:cs typeface="Times New Roman" panose="02020603050405020304" pitchFamily="18" charset="0"/>
              </a:rPr>
              <a:t>Önskad semestersysselsättning är bunden till vissa tider på året (4%)</a:t>
            </a:r>
          </a:p>
          <a:p>
            <a:pPr marL="228600" indent="-228600">
              <a:spcBef>
                <a:spcPct val="20000"/>
              </a:spcBef>
              <a:buFont typeface="+mj-lt"/>
              <a:buChar char="•"/>
              <a:defRPr/>
            </a:pPr>
            <a:r>
              <a:rPr lang="sv-SE" sz="900" dirty="0">
                <a:solidFill>
                  <a:srgbClr val="FFFFFF"/>
                </a:solidFill>
                <a:cs typeface="Times New Roman" panose="02020603050405020304" pitchFamily="18" charset="0"/>
              </a:rPr>
              <a:t>Norra (7%)</a:t>
            </a:r>
          </a:p>
          <a:p>
            <a:pPr lvl="0">
              <a:spcBef>
                <a:spcPct val="20000"/>
              </a:spcBef>
              <a:defRPr/>
            </a:pPr>
            <a:r>
              <a:rPr lang="sv-SE" sz="900" b="1" dirty="0">
                <a:solidFill>
                  <a:srgbClr val="FFFFFF"/>
                </a:solidFill>
                <a:cs typeface="Times New Roman" panose="02020603050405020304" pitchFamily="18" charset="0"/>
              </a:rPr>
              <a:t>Arbetsgivarens/chefers inställning till semester (5%)</a:t>
            </a:r>
          </a:p>
          <a:p>
            <a:pPr marL="228600" indent="-228600">
              <a:spcBef>
                <a:spcPct val="20000"/>
              </a:spcBef>
              <a:buFont typeface="+mj-lt"/>
              <a:buChar char="•"/>
              <a:defRPr/>
            </a:pPr>
            <a:r>
              <a:rPr lang="sv-SE" sz="900" dirty="0">
                <a:solidFill>
                  <a:srgbClr val="FFFFFF"/>
                </a:solidFill>
                <a:cs typeface="Times New Roman" panose="02020603050405020304" pitchFamily="18" charset="0"/>
              </a:rPr>
              <a:t>LO (14%)</a:t>
            </a:r>
          </a:p>
          <a:p>
            <a:pPr lvl="0">
              <a:spcBef>
                <a:spcPct val="20000"/>
              </a:spcBef>
              <a:defRPr/>
            </a:pPr>
            <a:r>
              <a:rPr lang="sv-SE" sz="900" b="1" dirty="0">
                <a:solidFill>
                  <a:srgbClr val="FFFFFF"/>
                </a:solidFill>
                <a:cs typeface="Times New Roman" panose="02020603050405020304" pitchFamily="18" charset="0"/>
              </a:rPr>
              <a:t>Vet ej (11%)</a:t>
            </a:r>
          </a:p>
          <a:p>
            <a:pPr marL="228600" indent="-228600">
              <a:spcBef>
                <a:spcPct val="20000"/>
              </a:spcBef>
              <a:buFont typeface="+mj-lt"/>
              <a:buChar char="•"/>
              <a:defRPr/>
            </a:pPr>
            <a:r>
              <a:rPr lang="sv-SE" sz="900" dirty="0">
                <a:solidFill>
                  <a:srgbClr val="FFFFFF"/>
                </a:solidFill>
                <a:cs typeface="Times New Roman" panose="02020603050405020304" pitchFamily="18" charset="0"/>
              </a:rPr>
              <a:t>Norra (17%)</a:t>
            </a:r>
          </a:p>
          <a:p>
            <a:pPr lvl="0">
              <a:spcBef>
                <a:spcPct val="20000"/>
              </a:spcBef>
              <a:defRPr/>
            </a:pPr>
            <a:endParaRPr lang="sv-SE" sz="900" b="1" dirty="0">
              <a:solidFill>
                <a:srgbClr val="FFFFFF"/>
              </a:solidFill>
              <a:cs typeface="Times New Roman" panose="02020603050405020304" pitchFamily="18" charset="0"/>
            </a:endParaRPr>
          </a:p>
        </p:txBody>
      </p:sp>
      <p:cxnSp>
        <p:nvCxnSpPr>
          <p:cNvPr id="3" name="Rak pilkoppling 2">
            <a:extLst>
              <a:ext uri="{FF2B5EF4-FFF2-40B4-BE49-F238E27FC236}">
                <a16:creationId xmlns:a16="http://schemas.microsoft.com/office/drawing/2014/main" id="{BF246197-7459-3235-B09C-B331DD1C0AA5}"/>
              </a:ext>
            </a:extLst>
          </p:cNvPr>
          <p:cNvCxnSpPr/>
          <p:nvPr/>
        </p:nvCxnSpPr>
        <p:spPr>
          <a:xfrm>
            <a:off x="3972510" y="4082545"/>
            <a:ext cx="245166"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 name="textruta 3">
            <a:extLst>
              <a:ext uri="{FF2B5EF4-FFF2-40B4-BE49-F238E27FC236}">
                <a16:creationId xmlns:a16="http://schemas.microsoft.com/office/drawing/2014/main" id="{DDBE9AC5-F3AE-2DC0-6F99-2B08478E4234}"/>
              </a:ext>
            </a:extLst>
          </p:cNvPr>
          <p:cNvSpPr txBox="1"/>
          <p:nvPr/>
        </p:nvSpPr>
        <p:spPr>
          <a:xfrm>
            <a:off x="4235098" y="3823943"/>
            <a:ext cx="1717452" cy="55399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sv-SE" sz="1000" dirty="0"/>
              <a:t>schemaläggning, vikariebrist, ekonomiska begränsningar och ansvarskänsla</a:t>
            </a:r>
          </a:p>
        </p:txBody>
      </p:sp>
    </p:spTree>
    <p:extLst>
      <p:ext uri="{BB962C8B-B14F-4D97-AF65-F5344CB8AC3E}">
        <p14:creationId xmlns:p14="http://schemas.microsoft.com/office/powerpoint/2010/main" val="1960583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84887" y="1"/>
            <a:ext cx="3059113" cy="4867275"/>
          </a:xfrm>
          <a:prstGeom prst="rect">
            <a:avLst/>
          </a:prstGeom>
          <a:solidFill>
            <a:srgbClr val="006968"/>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hpTitle"/>
          <p:cNvSpPr>
            <a:spLocks noGrp="1"/>
          </p:cNvSpPr>
          <p:nvPr>
            <p:ph type="title"/>
          </p:nvPr>
        </p:nvSpPr>
        <p:spPr>
          <a:xfrm>
            <a:off x="-16063" y="-317729"/>
            <a:ext cx="6084885" cy="938525"/>
          </a:xfrm>
          <a:prstGeom prst="rect">
            <a:avLst/>
          </a:prstGeom>
        </p:spPr>
        <p:txBody>
          <a:bodyPr lIns="251999" tIns="360000" rIns="251999" anchor="t" anchorCtr="0"/>
          <a:lstStyle/>
          <a:p>
            <a:r>
              <a:rPr lang="sv-SE" sz="1600" b="1" dirty="0"/>
              <a:t>I valet mellan kortare veckoarbetstid, högre lön, fler semesterdagar och tidigare pension så väljer knappt fyra av tio kortare veckoarbetstid. 30% väljer högre lön.</a:t>
            </a:r>
          </a:p>
        </p:txBody>
      </p:sp>
      <p:sp>
        <p:nvSpPr>
          <p:cNvPr id="10" name="shpQuestion"/>
          <p:cNvSpPr>
            <a:spLocks noGrp="1"/>
          </p:cNvSpPr>
          <p:nvPr>
            <p:ph type="body" sz="quarter" idx="14"/>
          </p:nvPr>
        </p:nvSpPr>
        <p:spPr>
          <a:xfrm>
            <a:off x="1" y="762240"/>
            <a:ext cx="6074502" cy="535064"/>
          </a:xfrm>
          <a:prstGeom prst="rect">
            <a:avLst/>
          </a:prstGeom>
        </p:spPr>
        <p:txBody>
          <a:bodyPr lIns="251999" tIns="162000" rIns="251999" anchor="t" anchorCtr="0"/>
          <a:lstStyle/>
          <a:p>
            <a:pPr marL="0" indent="0">
              <a:buNone/>
            </a:pPr>
            <a:r>
              <a:rPr lang="sv-SE" sz="1200" b="0">
                <a:latin typeface="Calibri Regular" charset="0"/>
                <a:cs typeface="Calibri Regular" charset="0"/>
              </a:rPr>
              <a:t>FRÅGA: Säg att du fick välja mellan högre lön, kortare veckoarbetstid, fler semesterdagar eller att gå i pension lite tidigare. Vad skulle du då helst välja?</a:t>
            </a:r>
            <a:endParaRPr lang="en-US" sz="1200" b="0" dirty="0">
              <a:latin typeface="Calibri Regular"/>
              <a:cs typeface="Calibri Regular" charset="0"/>
            </a:endParaRPr>
          </a:p>
        </p:txBody>
      </p:sp>
      <p:cxnSp>
        <p:nvCxnSpPr>
          <p:cNvPr id="14" name="Straight Connector 13"/>
          <p:cNvCxnSpPr/>
          <p:nvPr/>
        </p:nvCxnSpPr>
        <p:spPr>
          <a:xfrm>
            <a:off x="251222" y="862972"/>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shpChart">
            <a:extLst>
              <a:ext uri="{FF2B5EF4-FFF2-40B4-BE49-F238E27FC236}">
                <a16:creationId xmlns:a16="http://schemas.microsoft.com/office/drawing/2014/main" id="{EAB61620-46CC-4698-A53D-28733121270C}"/>
              </a:ext>
            </a:extLst>
          </p:cNvPr>
          <p:cNvGraphicFramePr>
            <a:graphicFrameLocks/>
          </p:cNvGraphicFramePr>
          <p:nvPr>
            <p:extLst>
              <p:ext uri="{D42A27DB-BD31-4B8C-83A1-F6EECF244321}">
                <p14:modId xmlns:p14="http://schemas.microsoft.com/office/powerpoint/2010/main" val="3810719473"/>
              </p:ext>
            </p:extLst>
          </p:nvPr>
        </p:nvGraphicFramePr>
        <p:xfrm>
          <a:off x="-789411" y="1383125"/>
          <a:ext cx="7534911" cy="3516987"/>
        </p:xfrm>
        <a:graphic>
          <a:graphicData uri="http://schemas.openxmlformats.org/drawingml/2006/chart">
            <c:chart xmlns:c="http://schemas.openxmlformats.org/drawingml/2006/chart" xmlns:r="http://schemas.openxmlformats.org/officeDocument/2006/relationships" r:id="rId3"/>
          </a:graphicData>
        </a:graphic>
      </p:graphicFrame>
      <p:sp>
        <p:nvSpPr>
          <p:cNvPr id="18" name="shpInfo">
            <a:extLst>
              <a:ext uri="{FF2B5EF4-FFF2-40B4-BE49-F238E27FC236}">
                <a16:creationId xmlns:a16="http://schemas.microsoft.com/office/drawing/2014/main" id="{108648E5-C5E3-4692-8523-683DB2936A4C}"/>
              </a:ext>
            </a:extLst>
          </p:cNvPr>
          <p:cNvSpPr txBox="1">
            <a:spLocks/>
          </p:cNvSpPr>
          <p:nvPr/>
        </p:nvSpPr>
        <p:spPr>
          <a:xfrm>
            <a:off x="6084888" y="-6515"/>
            <a:ext cx="3059112" cy="4702340"/>
          </a:xfrm>
          <a:prstGeom prst="rect">
            <a:avLst/>
          </a:prstGeom>
        </p:spPr>
        <p:txBody>
          <a:bodyPr lIns="251999" tIns="72000" rIns="251999"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900" b="1" i="0" u="none" strike="noStrike" kern="1200" cap="none" spc="0" normalizeH="0" baseline="0" noProof="0" dirty="0">
                <a:ln>
                  <a:noFill/>
                </a:ln>
                <a:solidFill>
                  <a:srgbClr val="FFFFFF"/>
                </a:solidFill>
                <a:effectLst/>
                <a:uLnTx/>
                <a:uFillTx/>
                <a:latin typeface="Calibri" charset="0"/>
                <a:ea typeface="Calibri" charset="0"/>
                <a:cs typeface="Calibri" charset="0"/>
              </a:rPr>
              <a:t>Signifikanta skillnader</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900" b="0"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rPr>
              <a:t>Följande undergrupper svarar i högre grad följande: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900" b="1"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endParaRPr>
          </a:p>
          <a:p>
            <a:pPr marL="128588" marR="0" lvl="0" indent="-128588" algn="l" defTabSz="3429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900" b="0" i="0" u="none" strike="noStrike" kern="1200" cap="none" spc="0" normalizeH="0" baseline="0" noProof="0" dirty="0">
              <a:ln>
                <a:noFill/>
              </a:ln>
              <a:solidFill>
                <a:srgbClr val="FFFFFF"/>
              </a:solidFill>
              <a:effectLst/>
              <a:uLnTx/>
              <a:uFillTx/>
              <a:latin typeface="Calibri" charset="0"/>
              <a:ea typeface="Calibri" charset="0"/>
              <a:cs typeface="Calibri" charset="0"/>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900" b="0"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endParaRPr>
          </a:p>
        </p:txBody>
      </p:sp>
      <p:sp>
        <p:nvSpPr>
          <p:cNvPr id="17" name="shpDivision" hidden="1">
            <a:extLst>
              <a:ext uri="{FF2B5EF4-FFF2-40B4-BE49-F238E27FC236}">
                <a16:creationId xmlns:a16="http://schemas.microsoft.com/office/drawing/2014/main" id="{68D8C3DB-0DB5-4E7A-A1B5-8837DEFFB8A4}"/>
              </a:ext>
            </a:extLst>
          </p:cNvPr>
          <p:cNvSpPr txBox="1"/>
          <p:nvPr/>
        </p:nvSpPr>
        <p:spPr>
          <a:xfrm>
            <a:off x="251222" y="1069245"/>
            <a:ext cx="5544914" cy="339725"/>
          </a:xfrm>
          <a:prstGeom prst="rect">
            <a:avLst/>
          </a:prstGeom>
          <a:solidFill>
            <a:schemeClr val="accent4"/>
          </a:solidFill>
        </p:spPr>
        <p:txBody>
          <a:bodyPr wrap="square" lIns="251999" tIns="72000" rIns="251999" rtlCol="0">
            <a:noAutofit/>
          </a:bodyPr>
          <a:lstStyle/>
          <a:p>
            <a:pPr algn="ctr">
              <a:lnSpc>
                <a:spcPct val="100000"/>
              </a:lnSpc>
            </a:pPr>
            <a:r>
              <a:rPr lang="sv-SE" sz="1200" b="1" dirty="0">
                <a:solidFill>
                  <a:schemeClr val="bg1"/>
                </a:solidFill>
              </a:rPr>
              <a:t>Grupp </a:t>
            </a:r>
          </a:p>
        </p:txBody>
      </p:sp>
      <p:sp>
        <p:nvSpPr>
          <p:cNvPr id="19" name="shpBase">
            <a:extLst>
              <a:ext uri="{FF2B5EF4-FFF2-40B4-BE49-F238E27FC236}">
                <a16:creationId xmlns:a16="http://schemas.microsoft.com/office/drawing/2014/main" id="{E867401F-3F5C-AD48-99F7-DC7F0FEEBF78}"/>
              </a:ext>
            </a:extLst>
          </p:cNvPr>
          <p:cNvSpPr/>
          <p:nvPr/>
        </p:nvSpPr>
        <p:spPr>
          <a:xfrm>
            <a:off x="4408950" y="4643942"/>
            <a:ext cx="1854927" cy="256171"/>
          </a:xfrm>
          <a:prstGeom prst="rect">
            <a:avLst/>
          </a:prstGeom>
        </p:spPr>
        <p:txBody>
          <a:bodyPr wrap="square" lIns="251999" rIns="251999">
            <a:noAutofit/>
          </a:bodyPr>
          <a:lstStyle/>
          <a:p>
            <a:pPr algn="r">
              <a:defRPr/>
            </a:pPr>
            <a:r>
              <a:rPr lang="sv-SE" sz="800" dirty="0">
                <a:solidFill>
                  <a:prstClr val="white">
                    <a:lumMod val="50000"/>
                  </a:prstClr>
                </a:solidFill>
                <a:latin typeface="Calibri" charset="0"/>
                <a:ea typeface="Calibri" charset="0"/>
                <a:cs typeface="Calibri" charset="0"/>
              </a:rPr>
              <a:t>BAS: Totalt (n=1075)</a:t>
            </a:r>
            <a:endParaRPr lang="en-US" sz="800" dirty="0">
              <a:solidFill>
                <a:prstClr val="white">
                  <a:lumMod val="50000"/>
                </a:prstClr>
              </a:solidFill>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9E097044-03E1-4EB8-8C60-2D4A7CB37A88}"/>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dirty="0">
                <a:latin typeface="Calibri Regular" charset="0"/>
                <a:cs typeface="Calibri Regular" charset="0"/>
              </a:rPr>
              <a:t>1</a:t>
            </a:r>
            <a:endParaRPr kumimoji="0" lang="sv-SE" sz="1200" b="0" i="0" u="none" strike="noStrike" kern="1200" cap="none" spc="0" normalizeH="0" baseline="0" noProof="0" dirty="0">
              <a:ln>
                <a:noFill/>
              </a:ln>
              <a:effectLst/>
              <a:uLnTx/>
              <a:uFillTx/>
              <a:latin typeface="Calibri Regular" charset="0"/>
              <a:cs typeface="Calibri Regular" charset="0"/>
            </a:endParaRP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extLst>
              <p:ext uri="{D42A27DB-BD31-4B8C-83A1-F6EECF244321}">
                <p14:modId xmlns:p14="http://schemas.microsoft.com/office/powerpoint/2010/main" val="1057180969"/>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12" name="shpSign">
            <a:extLst>
              <a:ext uri="{FF2B5EF4-FFF2-40B4-BE49-F238E27FC236}">
                <a16:creationId xmlns:a16="http://schemas.microsoft.com/office/drawing/2014/main" id="{BC0427C9-7D1B-4917-9B42-DF4913E919DB}"/>
              </a:ext>
            </a:extLst>
          </p:cNvPr>
          <p:cNvSpPr/>
          <p:nvPr/>
        </p:nvSpPr>
        <p:spPr>
          <a:xfrm>
            <a:off x="6263877" y="411510"/>
            <a:ext cx="2864059" cy="4330416"/>
          </a:xfrm>
          <a:prstGeom prst="rect">
            <a:avLst/>
          </a:prstGeom>
        </p:spPr>
        <p:txBody>
          <a:bodyPr wrap="square">
            <a:spAutoFit/>
          </a:bodyPr>
          <a:lstStyle/>
          <a:p>
            <a:pPr lvl="0">
              <a:spcBef>
                <a:spcPct val="20000"/>
              </a:spcBef>
              <a:defRPr/>
            </a:pPr>
            <a:r>
              <a:rPr lang="sv-SE" sz="900" b="1" dirty="0">
                <a:solidFill>
                  <a:srgbClr val="FFFFFF"/>
                </a:solidFill>
                <a:cs typeface="Times New Roman" panose="02020603050405020304" pitchFamily="18" charset="0"/>
              </a:rPr>
              <a:t>Kortare veckoarbetstid (exempelvis 35 timmar i stället för 40 timmar som är det vanliga idag) (37%)</a:t>
            </a:r>
          </a:p>
          <a:p>
            <a:pPr marL="228600" indent="-228600">
              <a:spcBef>
                <a:spcPct val="20000"/>
              </a:spcBef>
              <a:buFont typeface="+mj-lt"/>
              <a:buChar char="•"/>
              <a:defRPr/>
            </a:pPr>
            <a:r>
              <a:rPr lang="sv-SE" sz="900" dirty="0">
                <a:solidFill>
                  <a:srgbClr val="FFFFFF"/>
                </a:solidFill>
                <a:cs typeface="Times New Roman" panose="02020603050405020304" pitchFamily="18" charset="0"/>
              </a:rPr>
              <a:t>Sambo (50%), TCO (46%), Kvinna (44%)</a:t>
            </a:r>
          </a:p>
          <a:p>
            <a:pPr marL="228600" indent="-228600">
              <a:spcBef>
                <a:spcPct val="20000"/>
              </a:spcBef>
              <a:buFont typeface="+mj-lt"/>
              <a:buChar char="•"/>
              <a:defRPr/>
            </a:pPr>
            <a:r>
              <a:rPr lang="sv-SE" sz="900" dirty="0">
                <a:solidFill>
                  <a:srgbClr val="FFFFFF"/>
                </a:solidFill>
                <a:cs typeface="Times New Roman" panose="02020603050405020304" pitchFamily="18" charset="0"/>
              </a:rPr>
              <a:t>Hushållsink. 500k-799k (43%), 35-49 år (43%)</a:t>
            </a:r>
          </a:p>
          <a:p>
            <a:pPr marL="228600" indent="-228600">
              <a:spcBef>
                <a:spcPct val="20000"/>
              </a:spcBef>
              <a:buFont typeface="+mj-lt"/>
              <a:buChar char="•"/>
              <a:defRPr/>
            </a:pPr>
            <a:r>
              <a:rPr lang="sv-SE" sz="900" dirty="0">
                <a:solidFill>
                  <a:srgbClr val="FFFFFF"/>
                </a:solidFill>
                <a:cs typeface="Times New Roman" panose="02020603050405020304" pitchFamily="18" charset="0"/>
              </a:rPr>
              <a:t>18-34 år (42%), Offentlig sektor (42%)</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r>
              <a:rPr lang="sv-SE" sz="900" b="1" dirty="0">
                <a:solidFill>
                  <a:srgbClr val="FFFFFF"/>
                </a:solidFill>
                <a:cs typeface="Times New Roman" panose="02020603050405020304" pitchFamily="18" charset="0"/>
              </a:rPr>
              <a:t>Högre lön (30%)</a:t>
            </a:r>
          </a:p>
          <a:p>
            <a:pPr marL="228600" indent="-228600">
              <a:spcBef>
                <a:spcPct val="20000"/>
              </a:spcBef>
              <a:buFont typeface="+mj-lt"/>
              <a:buChar char="•"/>
              <a:defRPr/>
            </a:pPr>
            <a:r>
              <a:rPr lang="sv-SE" sz="900" dirty="0">
                <a:solidFill>
                  <a:srgbClr val="FFFFFF"/>
                </a:solidFill>
                <a:cs typeface="Times New Roman" panose="02020603050405020304" pitchFamily="18" charset="0"/>
              </a:rPr>
              <a:t>18-34 år (40%), Gymnasium eller lägre (38%)</a:t>
            </a:r>
          </a:p>
          <a:p>
            <a:pPr marL="228600" indent="-228600">
              <a:spcBef>
                <a:spcPct val="20000"/>
              </a:spcBef>
              <a:buFont typeface="+mj-lt"/>
              <a:buChar char="•"/>
              <a:defRPr/>
            </a:pPr>
            <a:r>
              <a:rPr lang="sv-SE" sz="900" dirty="0">
                <a:solidFill>
                  <a:srgbClr val="FFFFFF"/>
                </a:solidFill>
                <a:cs typeface="Times New Roman" panose="02020603050405020304" pitchFamily="18" charset="0"/>
              </a:rPr>
              <a:t>Ej med i facket (37%), Hushållsink. 300k-499k (36%)</a:t>
            </a:r>
          </a:p>
          <a:p>
            <a:pPr marL="228600" indent="-228600">
              <a:spcBef>
                <a:spcPct val="20000"/>
              </a:spcBef>
              <a:buFont typeface="+mj-lt"/>
              <a:buChar char="•"/>
              <a:defRPr/>
            </a:pPr>
            <a:r>
              <a:rPr lang="sv-SE" sz="900" dirty="0">
                <a:solidFill>
                  <a:srgbClr val="FFFFFF"/>
                </a:solidFill>
                <a:cs typeface="Times New Roman" panose="02020603050405020304" pitchFamily="18" charset="0"/>
              </a:rPr>
              <a:t>Stockholm (36%), Arbetare (35%), Man (35%)</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r>
              <a:rPr lang="sv-SE" sz="900" b="1" dirty="0">
                <a:solidFill>
                  <a:srgbClr val="FFFFFF"/>
                </a:solidFill>
                <a:cs typeface="Times New Roman" panose="02020603050405020304" pitchFamily="18" charset="0"/>
              </a:rPr>
              <a:t>Fler semesterdagar (exempelvis 1-2 extra semesterveckor) (15%)</a:t>
            </a:r>
          </a:p>
          <a:p>
            <a:pPr marL="228600" indent="-228600">
              <a:spcBef>
                <a:spcPct val="20000"/>
              </a:spcBef>
              <a:buFont typeface="+mj-lt"/>
              <a:buChar char="•"/>
              <a:defRPr/>
            </a:pPr>
            <a:r>
              <a:rPr lang="sv-SE" sz="900" dirty="0">
                <a:solidFill>
                  <a:srgbClr val="FFFFFF"/>
                </a:solidFill>
                <a:cs typeface="Times New Roman" panose="02020603050405020304" pitchFamily="18" charset="0"/>
              </a:rPr>
              <a:t>Stockholm (19%), 35-49 år (19%)</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r>
              <a:rPr lang="sv-SE" sz="900" b="1" dirty="0">
                <a:solidFill>
                  <a:srgbClr val="FFFFFF"/>
                </a:solidFill>
                <a:cs typeface="Times New Roman" panose="02020603050405020304" pitchFamily="18" charset="0"/>
              </a:rPr>
              <a:t>Tidigare pension (kanske 2-3 år tidigare än idag) (15%)</a:t>
            </a:r>
          </a:p>
          <a:p>
            <a:pPr marL="228600" indent="-228600">
              <a:spcBef>
                <a:spcPct val="20000"/>
              </a:spcBef>
              <a:buFont typeface="+mj-lt"/>
              <a:buChar char="•"/>
              <a:defRPr/>
            </a:pPr>
            <a:r>
              <a:rPr lang="sv-SE" sz="900" dirty="0">
                <a:solidFill>
                  <a:srgbClr val="FFFFFF"/>
                </a:solidFill>
                <a:cs typeface="Times New Roman" panose="02020603050405020304" pitchFamily="18" charset="0"/>
              </a:rPr>
              <a:t>50-64 år (39%), Gift (25%), LO (24%)</a:t>
            </a:r>
          </a:p>
          <a:p>
            <a:pPr marL="228600" indent="-228600">
              <a:spcBef>
                <a:spcPct val="20000"/>
              </a:spcBef>
              <a:buFont typeface="+mj-lt"/>
              <a:buChar char="•"/>
              <a:defRPr/>
            </a:pPr>
            <a:r>
              <a:rPr lang="sv-SE" sz="900" dirty="0">
                <a:solidFill>
                  <a:srgbClr val="FFFFFF"/>
                </a:solidFill>
                <a:cs typeface="Times New Roman" panose="02020603050405020304" pitchFamily="18" charset="0"/>
              </a:rPr>
              <a:t>Mindre städer/tätorter (21%)</a:t>
            </a:r>
          </a:p>
          <a:p>
            <a:pPr marL="228600" indent="-228600">
              <a:spcBef>
                <a:spcPct val="20000"/>
              </a:spcBef>
              <a:buFont typeface="+mj-lt"/>
              <a:buChar char="•"/>
              <a:defRPr/>
            </a:pPr>
            <a:r>
              <a:rPr lang="sv-SE" sz="900" dirty="0">
                <a:solidFill>
                  <a:srgbClr val="FFFFFF"/>
                </a:solidFill>
                <a:cs typeface="Times New Roman" panose="02020603050405020304" pitchFamily="18" charset="0"/>
              </a:rPr>
              <a:t>Villa/radhus (20%), Hushållsink. &gt;800k (19%)</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endParaRPr lang="sv-SE" sz="900" b="1" dirty="0">
              <a:solidFill>
                <a:srgbClr val="FFFFFF"/>
              </a:solidFill>
              <a:cs typeface="Times New Roman" panose="02020603050405020304" pitchFamily="18" charset="0"/>
            </a:endParaRPr>
          </a:p>
        </p:txBody>
      </p:sp>
    </p:spTree>
    <p:extLst>
      <p:ext uri="{BB962C8B-B14F-4D97-AF65-F5344CB8AC3E}">
        <p14:creationId xmlns:p14="http://schemas.microsoft.com/office/powerpoint/2010/main" val="332979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09"/>
            <a:ext cx="9144000" cy="2272365"/>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6" name="Rectangle 5"/>
          <p:cNvSpPr/>
          <p:nvPr/>
        </p:nvSpPr>
        <p:spPr>
          <a:xfrm>
            <a:off x="2" y="1"/>
            <a:ext cx="8892779" cy="1516052"/>
          </a:xfrm>
          <a:prstGeom prst="rect">
            <a:avLst/>
          </a:prstGeom>
        </p:spPr>
        <p:txBody>
          <a:bodyPr wrap="square" lIns="251999" tIns="1475999" rIns="251999">
            <a:noAutofit/>
          </a:bodyPr>
          <a:lstStyle/>
          <a:p>
            <a:r>
              <a:rPr lang="sv-SE" sz="2000" b="1" dirty="0">
                <a:solidFill>
                  <a:srgbClr val="FFFFFF"/>
                </a:solidFill>
                <a:highlight>
                  <a:srgbClr val="414A4F"/>
                </a:highlight>
                <a:latin typeface="Calibri" panose="020F0502020204030204" pitchFamily="34" charset="0"/>
                <a:ea typeface="+mj-ea"/>
                <a:cs typeface="Calibri" panose="020F0502020204030204" pitchFamily="34" charset="0"/>
              </a:rPr>
              <a:t>Vi på Novus älskar frågor</a:t>
            </a:r>
          </a:p>
        </p:txBody>
      </p:sp>
      <p:sp>
        <p:nvSpPr>
          <p:cNvPr id="10" name="Platshållare för text 13">
            <a:extLst>
              <a:ext uri="{FF2B5EF4-FFF2-40B4-BE49-F238E27FC236}">
                <a16:creationId xmlns:a16="http://schemas.microsoft.com/office/drawing/2014/main" id="{356646FE-AD21-4835-852D-608B4AB28DFD}"/>
              </a:ext>
            </a:extLst>
          </p:cNvPr>
          <p:cNvSpPr txBox="1">
            <a:spLocks/>
          </p:cNvSpPr>
          <p:nvPr/>
        </p:nvSpPr>
        <p:spPr>
          <a:xfrm>
            <a:off x="0" y="2272367"/>
            <a:ext cx="4572000" cy="2325033"/>
          </a:xfrm>
          <a:prstGeom prst="rect">
            <a:avLst/>
          </a:prstGeom>
        </p:spPr>
        <p:txBody>
          <a:bodyPr lIns="251999" tIns="162000" rIns="251999" anchor="t" anchorCtr="0"/>
          <a:lstStyle>
            <a:lvl1pPr marL="0" indent="0" algn="l" defTabSz="457200" rtl="0" eaLnBrk="1" latinLnBrk="0" hangingPunct="1">
              <a:spcBef>
                <a:spcPct val="20000"/>
              </a:spcBef>
              <a:buFont typeface="Arial"/>
              <a:buNone/>
              <a:defRPr sz="1400" b="1" kern="1200">
                <a:solidFill>
                  <a:schemeClr val="tx1"/>
                </a:solidFill>
                <a:latin typeface="Times New Roman" panose="02020603050405020304" pitchFamily="18" charset="0"/>
                <a:ea typeface="+mn-ea"/>
                <a:cs typeface="Times New Roman" panose="02020603050405020304" pitchFamily="18" charset="0"/>
              </a:defRPr>
            </a:lvl1pPr>
            <a:lvl2pPr marL="0" indent="0" algn="l" defTabSz="457200" rtl="0" eaLnBrk="1" latinLnBrk="0" hangingPunct="1">
              <a:spcBef>
                <a:spcPts val="0"/>
              </a:spcBef>
              <a:buFont typeface="Arial"/>
              <a:buNone/>
              <a:defRPr sz="1200" b="0" kern="1200" baseline="0">
                <a:solidFill>
                  <a:schemeClr val="tx1"/>
                </a:solidFill>
                <a:latin typeface="Arial" panose="020B0604020202020204" pitchFamily="34" charset="0"/>
                <a:ea typeface="+mn-ea"/>
                <a:cs typeface="Arial" panose="020B0604020202020204" pitchFamily="34" charset="0"/>
              </a:defRPr>
            </a:lvl2pPr>
            <a:lvl3pPr marL="520700" indent="-342900" algn="l" defTabSz="457200" rtl="0" eaLnBrk="1" latinLnBrk="0" hangingPunct="1">
              <a:spcBef>
                <a:spcPct val="20000"/>
              </a:spcBef>
              <a:buFont typeface="Times New Roman" panose="02020603050405020304" pitchFamily="18" charset="0"/>
              <a:buChar char="‒"/>
              <a:defRPr sz="140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457200" rtl="0" eaLnBrk="1" latinLnBrk="0" hangingPunct="1">
              <a:spcBef>
                <a:spcPct val="20000"/>
              </a:spcBef>
              <a:buFontTx/>
              <a:buNone/>
              <a:defRPr lang="sv-SE" sz="1000" kern="1200" dirty="0" smtClean="0">
                <a:solidFill>
                  <a:schemeClr val="tx1"/>
                </a:solidFill>
                <a:latin typeface="Times New Roman" panose="02020603050405020304" pitchFamily="18" charset="0"/>
                <a:ea typeface="+mn-ea"/>
                <a:cs typeface="Times New Roman" panose="02020603050405020304" pitchFamily="18" charset="0"/>
              </a:defRPr>
            </a:lvl4pPr>
            <a:lvl5pPr marL="900113" indent="-368300" algn="l" defTabSz="457200" rtl="0" eaLnBrk="1" latinLnBrk="0" hangingPunct="1">
              <a:spcBef>
                <a:spcPct val="20000"/>
              </a:spcBef>
              <a:buFont typeface="Wingdings" panose="05000000000000000000" pitchFamily="2" charset="2"/>
              <a:buChar char="§"/>
              <a:defRPr lang="sv-SE" sz="1400" kern="1200" dirty="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endParaRPr lang="sv-SE" sz="1100" dirty="0">
              <a:latin typeface="Calibri Regular"/>
              <a:cs typeface="Arial" panose="020B0604020202020204" pitchFamily="34" charset="0"/>
            </a:endParaRPr>
          </a:p>
          <a:p>
            <a:pPr>
              <a:spcBef>
                <a:spcPts val="0"/>
              </a:spcBef>
              <a:defRPr/>
            </a:pPr>
            <a:endParaRPr lang="sv-SE" sz="1100" dirty="0">
              <a:latin typeface="Calibri Regular"/>
              <a:cs typeface="Arial" panose="020B0604020202020204" pitchFamily="34" charset="0"/>
            </a:endParaRPr>
          </a:p>
          <a:p>
            <a:pPr>
              <a:spcBef>
                <a:spcPts val="0"/>
              </a:spcBef>
              <a:defRPr/>
            </a:pPr>
            <a:endParaRPr lang="sv-SE" sz="1100" dirty="0">
              <a:latin typeface="Calibri Regular"/>
              <a:cs typeface="Arial" panose="020B0604020202020204" pitchFamily="34" charset="0"/>
            </a:endParaRPr>
          </a:p>
          <a:p>
            <a:pPr>
              <a:spcBef>
                <a:spcPts val="0"/>
              </a:spcBef>
              <a:defRPr/>
            </a:pPr>
            <a:endParaRPr lang="sv-SE" sz="1100" dirty="0">
              <a:latin typeface="Calibri Regular"/>
              <a:cs typeface="Arial" panose="020B0604020202020204" pitchFamily="34" charset="0"/>
            </a:endParaRPr>
          </a:p>
          <a:p>
            <a:pPr>
              <a:spcBef>
                <a:spcPts val="0"/>
              </a:spcBef>
              <a:defRPr/>
            </a:pPr>
            <a:endParaRPr lang="sv-SE" sz="1100" dirty="0">
              <a:latin typeface="Calibri Regular"/>
              <a:cs typeface="Arial" panose="020B0604020202020204" pitchFamily="34" charset="0"/>
            </a:endParaRPr>
          </a:p>
          <a:p>
            <a:pPr>
              <a:spcBef>
                <a:spcPts val="0"/>
              </a:spcBef>
              <a:defRPr/>
            </a:pPr>
            <a:endParaRPr lang="sv-SE" sz="1100" dirty="0">
              <a:latin typeface="Calibri Regular"/>
              <a:cs typeface="Arial" panose="020B0604020202020204" pitchFamily="34" charset="0"/>
            </a:endParaRPr>
          </a:p>
          <a:p>
            <a:pPr>
              <a:spcBef>
                <a:spcPts val="0"/>
              </a:spcBef>
              <a:defRPr/>
            </a:pPr>
            <a:r>
              <a:rPr lang="sv-SE" sz="1100" dirty="0">
                <a:latin typeface="Calibri Regular"/>
                <a:cs typeface="Arial" panose="020B0604020202020204" pitchFamily="34" charset="0"/>
              </a:rPr>
              <a:t>Mats Lindström</a:t>
            </a:r>
          </a:p>
          <a:p>
            <a:pPr>
              <a:spcBef>
                <a:spcPts val="0"/>
              </a:spcBef>
              <a:defRPr/>
            </a:pPr>
            <a:r>
              <a:rPr lang="sv-SE" sz="1100" dirty="0">
                <a:latin typeface="Calibri Regular"/>
                <a:cs typeface="Arial" panose="020B0604020202020204" pitchFamily="34" charset="0"/>
              </a:rPr>
              <a:t>Seniorkonsult / senior rådgivare och kundansvarig </a:t>
            </a:r>
            <a:r>
              <a:rPr lang="sv-SE" sz="1100" dirty="0" err="1">
                <a:latin typeface="Calibri Regular"/>
                <a:cs typeface="Arial" panose="020B0604020202020204" pitchFamily="34" charset="0"/>
              </a:rPr>
              <a:t>Futurion</a:t>
            </a:r>
            <a:endParaRPr lang="sv-SE" sz="1100" dirty="0">
              <a:latin typeface="Calibri Regular"/>
              <a:cs typeface="Arial" panose="020B0604020202020204" pitchFamily="34" charset="0"/>
            </a:endParaRPr>
          </a:p>
          <a:p>
            <a:pPr>
              <a:spcBef>
                <a:spcPts val="0"/>
              </a:spcBef>
              <a:defRPr/>
            </a:pPr>
            <a:endParaRPr lang="sv-SE" sz="1100" b="0" dirty="0">
              <a:latin typeface="+mn-lt"/>
              <a:cs typeface="Arial" panose="020B0604020202020204" pitchFamily="34" charset="0"/>
            </a:endParaRPr>
          </a:p>
          <a:p>
            <a:pPr lvl="0">
              <a:defRPr/>
            </a:pPr>
            <a:r>
              <a:rPr lang="sv-SE" sz="1100" dirty="0">
                <a:latin typeface="Calibri Regular"/>
                <a:cs typeface="Arial" panose="020B0604020202020204" pitchFamily="34" charset="0"/>
              </a:rPr>
              <a:t>Mobil: </a:t>
            </a:r>
            <a:r>
              <a:rPr lang="sv-SE" sz="1100" b="0" dirty="0">
                <a:latin typeface="Calibri Regular"/>
                <a:cs typeface="Arial" panose="020B0604020202020204" pitchFamily="34" charset="0"/>
              </a:rPr>
              <a:t>070-1503439</a:t>
            </a:r>
          </a:p>
          <a:p>
            <a:pPr lvl="0">
              <a:defRPr/>
            </a:pPr>
            <a:r>
              <a:rPr lang="sv-SE" sz="1100" dirty="0">
                <a:latin typeface="Calibri Regular"/>
                <a:cs typeface="Arial" panose="020B0604020202020204" pitchFamily="34" charset="0"/>
              </a:rPr>
              <a:t>E-post: </a:t>
            </a:r>
            <a:r>
              <a:rPr lang="sv-SE" sz="1100" b="0" dirty="0">
                <a:latin typeface="Calibri Regular"/>
                <a:cs typeface="Arial" panose="020B0604020202020204" pitchFamily="34" charset="0"/>
              </a:rPr>
              <a:t>mats.lindstrom@novus.se</a:t>
            </a:r>
          </a:p>
        </p:txBody>
      </p:sp>
      <p:cxnSp>
        <p:nvCxnSpPr>
          <p:cNvPr id="18" name="Straight Connector 17"/>
          <p:cNvCxnSpPr/>
          <p:nvPr/>
        </p:nvCxnSpPr>
        <p:spPr>
          <a:xfrm>
            <a:off x="251222" y="1994372"/>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Bildobjekt 7" descr="En bild som visar person, slips, man, kostym&#10;&#10;Automatiskt genererad beskrivning">
            <a:extLst>
              <a:ext uri="{FF2B5EF4-FFF2-40B4-BE49-F238E27FC236}">
                <a16:creationId xmlns:a16="http://schemas.microsoft.com/office/drawing/2014/main" id="{ED44E85D-1219-4561-AE8D-28E6D43723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334" y="2322700"/>
            <a:ext cx="771813" cy="1065960"/>
          </a:xfrm>
          <a:prstGeom prst="rect">
            <a:avLst/>
          </a:prstGeom>
        </p:spPr>
      </p:pic>
    </p:spTree>
    <p:extLst>
      <p:ext uri="{BB962C8B-B14F-4D97-AF65-F5344CB8AC3E}">
        <p14:creationId xmlns:p14="http://schemas.microsoft.com/office/powerpoint/2010/main" val="417009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00A32F1-77C7-412C-8670-C9172205A3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145"/>
            <a:ext cx="9144000" cy="4866985"/>
          </a:xfrm>
          <a:prstGeom prst="rect">
            <a:avLst/>
          </a:prstGeom>
        </p:spPr>
      </p:pic>
      <p:sp>
        <p:nvSpPr>
          <p:cNvPr id="8" name="Rectangle 7"/>
          <p:cNvSpPr/>
          <p:nvPr/>
        </p:nvSpPr>
        <p:spPr>
          <a:xfrm>
            <a:off x="1" y="0"/>
            <a:ext cx="9143998" cy="4866985"/>
          </a:xfrm>
          <a:prstGeom prst="rect">
            <a:avLst/>
          </a:prstGeom>
          <a:solidFill>
            <a:schemeClr val="accent6">
              <a:alpha val="7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ubrik 1"/>
          <p:cNvSpPr txBox="1">
            <a:spLocks/>
          </p:cNvSpPr>
          <p:nvPr/>
        </p:nvSpPr>
        <p:spPr>
          <a:xfrm>
            <a:off x="0" y="0"/>
            <a:ext cx="6599904" cy="809736"/>
          </a:xfrm>
          <a:prstGeom prst="rect">
            <a:avLst/>
          </a:prstGeom>
        </p:spPr>
        <p:txBody>
          <a:bodyPr lIns="251999" tIns="4572000" rIns="251999"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177800" algn="l"/>
              </a:tabLst>
              <a:defRPr/>
            </a:pPr>
            <a:r>
              <a:rPr kumimoji="0" lang="sv-SE" sz="2700" b="1" i="0" u="none" strike="noStrike" kern="1200" cap="none" spc="0" normalizeH="0" baseline="0" noProof="0">
                <a:ln>
                  <a:noFill/>
                </a:ln>
                <a:solidFill>
                  <a:srgbClr val="FFFFFF"/>
                </a:solidFill>
                <a:effectLst/>
                <a:uLnTx/>
                <a:uFillTx/>
                <a:latin typeface="Calibri" charset="0"/>
                <a:ea typeface="Calibri" charset="0"/>
                <a:cs typeface="Calibri" charset="0"/>
              </a:rPr>
              <a:t>Bakgrundsfrågor</a:t>
            </a:r>
          </a:p>
        </p:txBody>
      </p:sp>
      <p:cxnSp>
        <p:nvCxnSpPr>
          <p:cNvPr id="5" name="Straight Connector 4">
            <a:extLst>
              <a:ext uri="{FF2B5EF4-FFF2-40B4-BE49-F238E27FC236}">
                <a16:creationId xmlns:a16="http://schemas.microsoft.com/office/drawing/2014/main" id="{AE122364-0EBC-C643-98D4-DD60749F92DA}"/>
              </a:ext>
            </a:extLst>
          </p:cNvPr>
          <p:cNvCxnSpPr/>
          <p:nvPr/>
        </p:nvCxnSpPr>
        <p:spPr>
          <a:xfrm>
            <a:off x="245393" y="3184545"/>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741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3219841" y="2865499"/>
            <a:ext cx="2710413" cy="1825166"/>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lIns="144000" tIns="72000" rIns="144000" rtlCol="0" anchor="t" anchorCtr="0"/>
          <a:lstStyle/>
          <a:p>
            <a:r>
              <a:rPr lang="sv-SE" sz="1200" b="1">
                <a:solidFill>
                  <a:schemeClr val="tx1"/>
                </a:solidFill>
                <a:cs typeface="Arial" panose="020B0604020202020204" pitchFamily="34" charset="0"/>
              </a:rPr>
              <a:t>UTBILDNING</a:t>
            </a:r>
          </a:p>
        </p:txBody>
      </p:sp>
      <p:sp>
        <p:nvSpPr>
          <p:cNvPr id="41" name="Rectangle 40"/>
          <p:cNvSpPr/>
          <p:nvPr/>
        </p:nvSpPr>
        <p:spPr>
          <a:xfrm>
            <a:off x="251223" y="2865499"/>
            <a:ext cx="2712527" cy="1825166"/>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lIns="144000" tIns="72000" rIns="144000" rtlCol="0" anchor="t" anchorCtr="0"/>
          <a:lstStyle/>
          <a:p>
            <a:r>
              <a:rPr lang="sv-SE" sz="1200" b="1">
                <a:solidFill>
                  <a:schemeClr val="tx1"/>
                </a:solidFill>
                <a:cs typeface="Arial" panose="020B0604020202020204" pitchFamily="34" charset="0"/>
              </a:rPr>
              <a:t>ÅLDER</a:t>
            </a:r>
          </a:p>
        </p:txBody>
      </p:sp>
      <p:sp>
        <p:nvSpPr>
          <p:cNvPr id="38" name="Rectangle 37"/>
          <p:cNvSpPr/>
          <p:nvPr/>
        </p:nvSpPr>
        <p:spPr>
          <a:xfrm>
            <a:off x="6176815" y="2865499"/>
            <a:ext cx="2712527" cy="1825166"/>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lIns="144000" tIns="72000" rIns="144000" rtlCol="0" anchor="t" anchorCtr="0"/>
          <a:lstStyle/>
          <a:p>
            <a:r>
              <a:rPr lang="sv-SE" sz="1200" b="1">
                <a:solidFill>
                  <a:schemeClr val="tx1"/>
                </a:solidFill>
                <a:cs typeface="Arial" panose="020B0604020202020204" pitchFamily="34" charset="0"/>
              </a:rPr>
              <a:t>HUSHÅLLSINKOMST</a:t>
            </a:r>
          </a:p>
        </p:txBody>
      </p:sp>
      <p:sp>
        <p:nvSpPr>
          <p:cNvPr id="24" name="Rectangle 23"/>
          <p:cNvSpPr/>
          <p:nvPr/>
        </p:nvSpPr>
        <p:spPr>
          <a:xfrm>
            <a:off x="251223" y="1127622"/>
            <a:ext cx="2712527" cy="1515878"/>
          </a:xfrm>
          <a:prstGeom prst="rect">
            <a:avLst/>
          </a:prstGeom>
          <a:solidFill>
            <a:srgbClr val="D1E9E7"/>
          </a:solidFill>
          <a:ln>
            <a:noFill/>
          </a:ln>
          <a:effectLst/>
        </p:spPr>
        <p:style>
          <a:lnRef idx="1">
            <a:schemeClr val="accent1"/>
          </a:lnRef>
          <a:fillRef idx="3">
            <a:schemeClr val="accent1"/>
          </a:fillRef>
          <a:effectRef idx="2">
            <a:schemeClr val="accent1"/>
          </a:effectRef>
          <a:fontRef idx="minor">
            <a:schemeClr val="lt1"/>
          </a:fontRef>
        </p:style>
        <p:txBody>
          <a:bodyPr vert="horz" lIns="144000" tIns="72000" rIns="144000" rtlCol="0" anchor="t" anchorCtr="0"/>
          <a:lstStyle/>
          <a:p>
            <a:r>
              <a:rPr lang="sv-SE" sz="1200" b="1">
                <a:solidFill>
                  <a:schemeClr val="tx1"/>
                </a:solidFill>
                <a:cs typeface="Arial" panose="020B0604020202020204" pitchFamily="34" charset="0"/>
              </a:rPr>
              <a:t>KÖN</a:t>
            </a:r>
          </a:p>
        </p:txBody>
      </p:sp>
      <p:sp>
        <p:nvSpPr>
          <p:cNvPr id="25" name="Rectangle 24"/>
          <p:cNvSpPr/>
          <p:nvPr/>
        </p:nvSpPr>
        <p:spPr>
          <a:xfrm>
            <a:off x="3220887" y="1129636"/>
            <a:ext cx="2706986" cy="1513864"/>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lIns="144000" tIns="72000" rIns="144000" rtlCol="0" anchor="t" anchorCtr="0"/>
          <a:lstStyle/>
          <a:p>
            <a:pPr marL="0" lvl="1"/>
            <a:r>
              <a:rPr lang="sv-SE" sz="1200" b="1">
                <a:solidFill>
                  <a:schemeClr val="tx1"/>
                </a:solidFill>
                <a:latin typeface="Calibri" charset="0"/>
                <a:ea typeface="Calibri" charset="0"/>
                <a:cs typeface="Calibri" charset="0"/>
              </a:rPr>
              <a:t>REGION</a:t>
            </a:r>
          </a:p>
        </p:txBody>
      </p:sp>
      <p:sp>
        <p:nvSpPr>
          <p:cNvPr id="35" name="Rectangle 34"/>
          <p:cNvSpPr/>
          <p:nvPr/>
        </p:nvSpPr>
        <p:spPr>
          <a:xfrm>
            <a:off x="6176815" y="1127622"/>
            <a:ext cx="2712527" cy="1515878"/>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lIns="144000" tIns="72000" rIns="144000" rtlCol="0" anchor="t" anchorCtr="0"/>
          <a:lstStyle/>
          <a:p>
            <a:r>
              <a:rPr lang="sv-SE" sz="1200" b="1">
                <a:solidFill>
                  <a:schemeClr val="tx1"/>
                </a:solidFill>
                <a:cs typeface="Arial" panose="020B0604020202020204" pitchFamily="34" charset="0"/>
              </a:rPr>
              <a:t>ORT</a:t>
            </a:r>
          </a:p>
        </p:txBody>
      </p:sp>
      <p:graphicFrame>
        <p:nvGraphicFramePr>
          <p:cNvPr id="28" name="Chart 9">
            <a:extLst>
              <a:ext uri="{FF2B5EF4-FFF2-40B4-BE49-F238E27FC236}">
                <a16:creationId xmlns:a16="http://schemas.microsoft.com/office/drawing/2014/main" id="{48EC8856-6B82-47DA-85DD-B2CA562A6048}"/>
              </a:ext>
            </a:extLst>
          </p:cNvPr>
          <p:cNvGraphicFramePr>
            <a:graphicFrameLocks noGrp="1"/>
          </p:cNvGraphicFramePr>
          <p:nvPr>
            <p:ph type="chart" sz="quarter" idx="4294967295"/>
            <p:extLst>
              <p:ext uri="{D42A27DB-BD31-4B8C-83A1-F6EECF244321}">
                <p14:modId xmlns:p14="http://schemas.microsoft.com/office/powerpoint/2010/main" val="3274872592"/>
              </p:ext>
            </p:extLst>
          </p:nvPr>
        </p:nvGraphicFramePr>
        <p:xfrm>
          <a:off x="3209925" y="1363663"/>
          <a:ext cx="2706688" cy="12938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9">
            <a:extLst>
              <a:ext uri="{FF2B5EF4-FFF2-40B4-BE49-F238E27FC236}">
                <a16:creationId xmlns:a16="http://schemas.microsoft.com/office/drawing/2014/main" id="{4164363C-31E9-420D-8EFB-B9F0C16AE2A9}"/>
              </a:ext>
            </a:extLst>
          </p:cNvPr>
          <p:cNvGraphicFramePr>
            <a:graphicFrameLocks/>
          </p:cNvGraphicFramePr>
          <p:nvPr>
            <p:extLst>
              <p:ext uri="{D42A27DB-BD31-4B8C-83A1-F6EECF244321}">
                <p14:modId xmlns:p14="http://schemas.microsoft.com/office/powerpoint/2010/main" val="1325520032"/>
              </p:ext>
            </p:extLst>
          </p:nvPr>
        </p:nvGraphicFramePr>
        <p:xfrm>
          <a:off x="6167288" y="1344941"/>
          <a:ext cx="2715963" cy="13118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9">
            <a:extLst>
              <a:ext uri="{FF2B5EF4-FFF2-40B4-BE49-F238E27FC236}">
                <a16:creationId xmlns:a16="http://schemas.microsoft.com/office/drawing/2014/main" id="{5F264411-B98A-4496-B96F-71C7C6F202AA}"/>
              </a:ext>
            </a:extLst>
          </p:cNvPr>
          <p:cNvGraphicFramePr>
            <a:graphicFrameLocks/>
          </p:cNvGraphicFramePr>
          <p:nvPr>
            <p:extLst>
              <p:ext uri="{D42A27DB-BD31-4B8C-83A1-F6EECF244321}">
                <p14:modId xmlns:p14="http://schemas.microsoft.com/office/powerpoint/2010/main" val="1141098246"/>
              </p:ext>
            </p:extLst>
          </p:nvPr>
        </p:nvGraphicFramePr>
        <p:xfrm>
          <a:off x="3219841" y="3125993"/>
          <a:ext cx="2706985" cy="1460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9">
            <a:extLst>
              <a:ext uri="{FF2B5EF4-FFF2-40B4-BE49-F238E27FC236}">
                <a16:creationId xmlns:a16="http://schemas.microsoft.com/office/drawing/2014/main" id="{9DA7C1B9-C222-4642-8199-474CBD90856E}"/>
              </a:ext>
            </a:extLst>
          </p:cNvPr>
          <p:cNvGraphicFramePr>
            <a:graphicFrameLocks/>
          </p:cNvGraphicFramePr>
          <p:nvPr>
            <p:extLst>
              <p:ext uri="{D42A27DB-BD31-4B8C-83A1-F6EECF244321}">
                <p14:modId xmlns:p14="http://schemas.microsoft.com/office/powerpoint/2010/main" val="2233827865"/>
              </p:ext>
            </p:extLst>
          </p:nvPr>
        </p:nvGraphicFramePr>
        <p:xfrm>
          <a:off x="294592" y="3125993"/>
          <a:ext cx="2530214" cy="1460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9">
            <a:extLst>
              <a:ext uri="{FF2B5EF4-FFF2-40B4-BE49-F238E27FC236}">
                <a16:creationId xmlns:a16="http://schemas.microsoft.com/office/drawing/2014/main" id="{F3886F93-25C0-44F8-81C7-76709873DAF1}"/>
              </a:ext>
            </a:extLst>
          </p:cNvPr>
          <p:cNvGraphicFramePr>
            <a:graphicFrameLocks/>
          </p:cNvGraphicFramePr>
          <p:nvPr>
            <p:extLst>
              <p:ext uri="{D42A27DB-BD31-4B8C-83A1-F6EECF244321}">
                <p14:modId xmlns:p14="http://schemas.microsoft.com/office/powerpoint/2010/main" val="283426328"/>
              </p:ext>
            </p:extLst>
          </p:nvPr>
        </p:nvGraphicFramePr>
        <p:xfrm>
          <a:off x="6208286" y="3257925"/>
          <a:ext cx="2705993" cy="1224075"/>
        </p:xfrm>
        <a:graphic>
          <a:graphicData uri="http://schemas.openxmlformats.org/drawingml/2006/chart">
            <c:chart xmlns:c="http://schemas.openxmlformats.org/drawingml/2006/chart" xmlns:r="http://schemas.openxmlformats.org/officeDocument/2006/relationships" r:id="rId7"/>
          </a:graphicData>
        </a:graphic>
      </p:graphicFrame>
      <p:cxnSp>
        <p:nvCxnSpPr>
          <p:cNvPr id="36" name="Straight Connector 35"/>
          <p:cNvCxnSpPr/>
          <p:nvPr/>
        </p:nvCxnSpPr>
        <p:spPr>
          <a:xfrm>
            <a:off x="252767" y="905621"/>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 y="1"/>
            <a:ext cx="4571999" cy="796442"/>
          </a:xfrm>
          <a:prstGeom prst="rect">
            <a:avLst/>
          </a:prstGeom>
        </p:spPr>
        <p:txBody>
          <a:bodyPr wrap="square" lIns="251999" tIns="351000" rIns="251999">
            <a:noAutofit/>
          </a:bodyPr>
          <a:lstStyle/>
          <a:p>
            <a:r>
              <a:rPr lang="sv-SE" sz="2700" b="1">
                <a:cs typeface="Arial" panose="020B0604020202020204" pitchFamily="34" charset="0"/>
              </a:rPr>
              <a:t>Bakgrund</a:t>
            </a:r>
            <a:endParaRPr lang="sv-SE" sz="2700" b="1"/>
          </a:p>
        </p:txBody>
      </p:sp>
      <p:grpSp>
        <p:nvGrpSpPr>
          <p:cNvPr id="23" name="Grupp 63">
            <a:extLst>
              <a:ext uri="{FF2B5EF4-FFF2-40B4-BE49-F238E27FC236}">
                <a16:creationId xmlns:a16="http://schemas.microsoft.com/office/drawing/2014/main" id="{D52A3244-7A0D-4C33-A5AB-81120EC338E4}"/>
              </a:ext>
            </a:extLst>
          </p:cNvPr>
          <p:cNvGrpSpPr/>
          <p:nvPr/>
        </p:nvGrpSpPr>
        <p:grpSpPr>
          <a:xfrm>
            <a:off x="1799809" y="1201479"/>
            <a:ext cx="387763" cy="1320588"/>
            <a:chOff x="4564062" y="2198688"/>
            <a:chExt cx="336550" cy="1146175"/>
          </a:xfrm>
          <a:solidFill>
            <a:schemeClr val="accent4"/>
          </a:solidFill>
        </p:grpSpPr>
        <p:sp>
          <p:nvSpPr>
            <p:cNvPr id="29" name="Freeform 116">
              <a:extLst>
                <a:ext uri="{FF2B5EF4-FFF2-40B4-BE49-F238E27FC236}">
                  <a16:creationId xmlns:a16="http://schemas.microsoft.com/office/drawing/2014/main" id="{86C34889-83F4-49A8-B59C-A257884A2D51}"/>
                </a:ext>
              </a:extLst>
            </p:cNvPr>
            <p:cNvSpPr>
              <a:spLocks noEditPoints="1"/>
            </p:cNvSpPr>
            <p:nvPr/>
          </p:nvSpPr>
          <p:spPr bwMode="auto">
            <a:xfrm>
              <a:off x="4564062" y="2198688"/>
              <a:ext cx="336550" cy="1146175"/>
            </a:xfrm>
            <a:custGeom>
              <a:avLst/>
              <a:gdLst/>
              <a:ahLst/>
              <a:cxnLst>
                <a:cxn ang="0">
                  <a:pos x="14" y="4"/>
                </a:cxn>
                <a:cxn ang="0">
                  <a:pos x="16" y="9"/>
                </a:cxn>
                <a:cxn ang="0">
                  <a:pos x="12" y="11"/>
                </a:cxn>
                <a:cxn ang="0">
                  <a:pos x="16" y="14"/>
                </a:cxn>
                <a:cxn ang="0">
                  <a:pos x="17" y="16"/>
                </a:cxn>
                <a:cxn ang="0">
                  <a:pos x="18" y="18"/>
                </a:cxn>
                <a:cxn ang="0">
                  <a:pos x="15" y="17"/>
                </a:cxn>
                <a:cxn ang="0">
                  <a:pos x="13" y="15"/>
                </a:cxn>
                <a:cxn ang="0">
                  <a:pos x="22" y="12"/>
                </a:cxn>
                <a:cxn ang="0">
                  <a:pos x="20" y="9"/>
                </a:cxn>
                <a:cxn ang="0">
                  <a:pos x="16" y="4"/>
                </a:cxn>
                <a:cxn ang="0">
                  <a:pos x="16" y="2"/>
                </a:cxn>
                <a:cxn ang="0">
                  <a:pos x="24" y="6"/>
                </a:cxn>
                <a:cxn ang="0">
                  <a:pos x="23" y="22"/>
                </a:cxn>
                <a:cxn ang="0">
                  <a:pos x="30" y="21"/>
                </a:cxn>
                <a:cxn ang="0">
                  <a:pos x="43" y="59"/>
                </a:cxn>
                <a:cxn ang="0">
                  <a:pos x="40" y="73"/>
                </a:cxn>
                <a:cxn ang="0">
                  <a:pos x="38" y="104"/>
                </a:cxn>
                <a:cxn ang="0">
                  <a:pos x="29" y="141"/>
                </a:cxn>
                <a:cxn ang="0">
                  <a:pos x="28" y="148"/>
                </a:cxn>
                <a:cxn ang="0">
                  <a:pos x="21" y="141"/>
                </a:cxn>
                <a:cxn ang="0">
                  <a:pos x="17" y="148"/>
                </a:cxn>
                <a:cxn ang="0">
                  <a:pos x="9" y="133"/>
                </a:cxn>
                <a:cxn ang="0">
                  <a:pos x="13" y="123"/>
                </a:cxn>
                <a:cxn ang="0">
                  <a:pos x="10" y="81"/>
                </a:cxn>
                <a:cxn ang="0">
                  <a:pos x="10" y="58"/>
                </a:cxn>
                <a:cxn ang="0">
                  <a:pos x="0" y="30"/>
                </a:cxn>
                <a:cxn ang="0">
                  <a:pos x="3" y="23"/>
                </a:cxn>
                <a:cxn ang="0">
                  <a:pos x="4" y="21"/>
                </a:cxn>
                <a:cxn ang="0">
                  <a:pos x="16" y="1"/>
                </a:cxn>
                <a:cxn ang="0">
                  <a:pos x="17" y="25"/>
                </a:cxn>
                <a:cxn ang="0">
                  <a:pos x="14" y="24"/>
                </a:cxn>
                <a:cxn ang="0">
                  <a:pos x="21" y="38"/>
                </a:cxn>
                <a:cxn ang="0">
                  <a:pos x="18" y="22"/>
                </a:cxn>
                <a:cxn ang="0">
                  <a:pos x="32" y="38"/>
                </a:cxn>
                <a:cxn ang="0">
                  <a:pos x="31" y="36"/>
                </a:cxn>
                <a:cxn ang="0">
                  <a:pos x="33" y="38"/>
                </a:cxn>
                <a:cxn ang="0">
                  <a:pos x="16" y="49"/>
                </a:cxn>
                <a:cxn ang="0">
                  <a:pos x="16" y="49"/>
                </a:cxn>
                <a:cxn ang="0">
                  <a:pos x="17" y="44"/>
                </a:cxn>
                <a:cxn ang="0">
                  <a:pos x="14" y="49"/>
                </a:cxn>
                <a:cxn ang="0">
                  <a:pos x="18" y="48"/>
                </a:cxn>
                <a:cxn ang="0">
                  <a:pos x="28" y="97"/>
                </a:cxn>
                <a:cxn ang="0">
                  <a:pos x="26" y="103"/>
                </a:cxn>
                <a:cxn ang="0">
                  <a:pos x="27" y="145"/>
                </a:cxn>
                <a:cxn ang="0">
                  <a:pos x="25" y="145"/>
                </a:cxn>
              </a:cxnLst>
              <a:rect l="0" t="0" r="r" b="b"/>
              <a:pathLst>
                <a:path w="44" h="150">
                  <a:moveTo>
                    <a:pt x="15" y="3"/>
                  </a:moveTo>
                  <a:cubicBezTo>
                    <a:pt x="17" y="2"/>
                    <a:pt x="12" y="5"/>
                    <a:pt x="14" y="4"/>
                  </a:cubicBezTo>
                  <a:cubicBezTo>
                    <a:pt x="15" y="6"/>
                    <a:pt x="12" y="8"/>
                    <a:pt x="13" y="10"/>
                  </a:cubicBezTo>
                  <a:cubicBezTo>
                    <a:pt x="13" y="10"/>
                    <a:pt x="16" y="10"/>
                    <a:pt x="16" y="9"/>
                  </a:cubicBezTo>
                  <a:cubicBezTo>
                    <a:pt x="16" y="9"/>
                    <a:pt x="17" y="10"/>
                    <a:pt x="17" y="11"/>
                  </a:cubicBezTo>
                  <a:cubicBezTo>
                    <a:pt x="15" y="10"/>
                    <a:pt x="14" y="12"/>
                    <a:pt x="12" y="11"/>
                  </a:cubicBezTo>
                  <a:cubicBezTo>
                    <a:pt x="10" y="14"/>
                    <a:pt x="14" y="16"/>
                    <a:pt x="16" y="16"/>
                  </a:cubicBezTo>
                  <a:cubicBezTo>
                    <a:pt x="16" y="15"/>
                    <a:pt x="15" y="15"/>
                    <a:pt x="16" y="14"/>
                  </a:cubicBezTo>
                  <a:cubicBezTo>
                    <a:pt x="16" y="14"/>
                    <a:pt x="18" y="15"/>
                    <a:pt x="19" y="15"/>
                  </a:cubicBezTo>
                  <a:cubicBezTo>
                    <a:pt x="19" y="16"/>
                    <a:pt x="18" y="15"/>
                    <a:pt x="17" y="16"/>
                  </a:cubicBezTo>
                  <a:cubicBezTo>
                    <a:pt x="17" y="16"/>
                    <a:pt x="19" y="16"/>
                    <a:pt x="20" y="17"/>
                  </a:cubicBezTo>
                  <a:cubicBezTo>
                    <a:pt x="19" y="17"/>
                    <a:pt x="19" y="18"/>
                    <a:pt x="18" y="18"/>
                  </a:cubicBezTo>
                  <a:cubicBezTo>
                    <a:pt x="18" y="17"/>
                    <a:pt x="18" y="17"/>
                    <a:pt x="19" y="17"/>
                  </a:cubicBezTo>
                  <a:cubicBezTo>
                    <a:pt x="18" y="17"/>
                    <a:pt x="16" y="16"/>
                    <a:pt x="15" y="17"/>
                  </a:cubicBezTo>
                  <a:cubicBezTo>
                    <a:pt x="15" y="17"/>
                    <a:pt x="16" y="17"/>
                    <a:pt x="17" y="17"/>
                  </a:cubicBezTo>
                  <a:cubicBezTo>
                    <a:pt x="16" y="19"/>
                    <a:pt x="14" y="17"/>
                    <a:pt x="13" y="15"/>
                  </a:cubicBezTo>
                  <a:cubicBezTo>
                    <a:pt x="13" y="16"/>
                    <a:pt x="13" y="17"/>
                    <a:pt x="12" y="16"/>
                  </a:cubicBezTo>
                  <a:cubicBezTo>
                    <a:pt x="13" y="23"/>
                    <a:pt x="24" y="22"/>
                    <a:pt x="22" y="12"/>
                  </a:cubicBezTo>
                  <a:cubicBezTo>
                    <a:pt x="20" y="13"/>
                    <a:pt x="21" y="12"/>
                    <a:pt x="19" y="11"/>
                  </a:cubicBezTo>
                  <a:cubicBezTo>
                    <a:pt x="18" y="10"/>
                    <a:pt x="20" y="11"/>
                    <a:pt x="20" y="9"/>
                  </a:cubicBezTo>
                  <a:cubicBezTo>
                    <a:pt x="21" y="10"/>
                    <a:pt x="21" y="11"/>
                    <a:pt x="22" y="11"/>
                  </a:cubicBezTo>
                  <a:cubicBezTo>
                    <a:pt x="22" y="7"/>
                    <a:pt x="20" y="4"/>
                    <a:pt x="16" y="4"/>
                  </a:cubicBezTo>
                  <a:cubicBezTo>
                    <a:pt x="16" y="3"/>
                    <a:pt x="18" y="4"/>
                    <a:pt x="18" y="3"/>
                  </a:cubicBezTo>
                  <a:cubicBezTo>
                    <a:pt x="17" y="2"/>
                    <a:pt x="16" y="2"/>
                    <a:pt x="16" y="2"/>
                  </a:cubicBezTo>
                  <a:cubicBezTo>
                    <a:pt x="16" y="1"/>
                    <a:pt x="18" y="2"/>
                    <a:pt x="19" y="2"/>
                  </a:cubicBezTo>
                  <a:cubicBezTo>
                    <a:pt x="22" y="2"/>
                    <a:pt x="23" y="4"/>
                    <a:pt x="24" y="6"/>
                  </a:cubicBezTo>
                  <a:cubicBezTo>
                    <a:pt x="27" y="10"/>
                    <a:pt x="25" y="16"/>
                    <a:pt x="24" y="20"/>
                  </a:cubicBezTo>
                  <a:cubicBezTo>
                    <a:pt x="23" y="21"/>
                    <a:pt x="23" y="21"/>
                    <a:pt x="23" y="22"/>
                  </a:cubicBezTo>
                  <a:cubicBezTo>
                    <a:pt x="25" y="23"/>
                    <a:pt x="24" y="22"/>
                    <a:pt x="25" y="22"/>
                  </a:cubicBezTo>
                  <a:cubicBezTo>
                    <a:pt x="26" y="22"/>
                    <a:pt x="30" y="21"/>
                    <a:pt x="30" y="21"/>
                  </a:cubicBezTo>
                  <a:cubicBezTo>
                    <a:pt x="31" y="22"/>
                    <a:pt x="44" y="41"/>
                    <a:pt x="35" y="48"/>
                  </a:cubicBezTo>
                  <a:cubicBezTo>
                    <a:pt x="37" y="52"/>
                    <a:pt x="40" y="56"/>
                    <a:pt x="43" y="59"/>
                  </a:cubicBezTo>
                  <a:cubicBezTo>
                    <a:pt x="41" y="60"/>
                    <a:pt x="40" y="61"/>
                    <a:pt x="39" y="62"/>
                  </a:cubicBezTo>
                  <a:cubicBezTo>
                    <a:pt x="39" y="66"/>
                    <a:pt x="41" y="69"/>
                    <a:pt x="40" y="73"/>
                  </a:cubicBezTo>
                  <a:cubicBezTo>
                    <a:pt x="40" y="74"/>
                    <a:pt x="40" y="75"/>
                    <a:pt x="41" y="75"/>
                  </a:cubicBezTo>
                  <a:cubicBezTo>
                    <a:pt x="39" y="83"/>
                    <a:pt x="41" y="96"/>
                    <a:pt x="38" y="104"/>
                  </a:cubicBezTo>
                  <a:cubicBezTo>
                    <a:pt x="37" y="111"/>
                    <a:pt x="30" y="115"/>
                    <a:pt x="28" y="121"/>
                  </a:cubicBezTo>
                  <a:cubicBezTo>
                    <a:pt x="28" y="128"/>
                    <a:pt x="29" y="134"/>
                    <a:pt x="29" y="141"/>
                  </a:cubicBezTo>
                  <a:cubicBezTo>
                    <a:pt x="29" y="142"/>
                    <a:pt x="28" y="142"/>
                    <a:pt x="28" y="141"/>
                  </a:cubicBezTo>
                  <a:cubicBezTo>
                    <a:pt x="28" y="144"/>
                    <a:pt x="28" y="147"/>
                    <a:pt x="28" y="148"/>
                  </a:cubicBezTo>
                  <a:cubicBezTo>
                    <a:pt x="27" y="150"/>
                    <a:pt x="23" y="150"/>
                    <a:pt x="21" y="149"/>
                  </a:cubicBezTo>
                  <a:cubicBezTo>
                    <a:pt x="20" y="146"/>
                    <a:pt x="21" y="144"/>
                    <a:pt x="21" y="141"/>
                  </a:cubicBezTo>
                  <a:cubicBezTo>
                    <a:pt x="20" y="140"/>
                    <a:pt x="19" y="139"/>
                    <a:pt x="19" y="137"/>
                  </a:cubicBezTo>
                  <a:cubicBezTo>
                    <a:pt x="14" y="137"/>
                    <a:pt x="18" y="145"/>
                    <a:pt x="17" y="148"/>
                  </a:cubicBezTo>
                  <a:cubicBezTo>
                    <a:pt x="11" y="147"/>
                    <a:pt x="8" y="141"/>
                    <a:pt x="10" y="134"/>
                  </a:cubicBezTo>
                  <a:cubicBezTo>
                    <a:pt x="10" y="134"/>
                    <a:pt x="10" y="133"/>
                    <a:pt x="9" y="133"/>
                  </a:cubicBezTo>
                  <a:cubicBezTo>
                    <a:pt x="8" y="133"/>
                    <a:pt x="8" y="135"/>
                    <a:pt x="6" y="135"/>
                  </a:cubicBezTo>
                  <a:cubicBezTo>
                    <a:pt x="5" y="130"/>
                    <a:pt x="10" y="127"/>
                    <a:pt x="13" y="123"/>
                  </a:cubicBezTo>
                  <a:cubicBezTo>
                    <a:pt x="14" y="123"/>
                    <a:pt x="15" y="122"/>
                    <a:pt x="16" y="122"/>
                  </a:cubicBezTo>
                  <a:cubicBezTo>
                    <a:pt x="15" y="107"/>
                    <a:pt x="12" y="94"/>
                    <a:pt x="10" y="81"/>
                  </a:cubicBezTo>
                  <a:cubicBezTo>
                    <a:pt x="9" y="80"/>
                    <a:pt x="9" y="79"/>
                    <a:pt x="9" y="79"/>
                  </a:cubicBezTo>
                  <a:cubicBezTo>
                    <a:pt x="9" y="72"/>
                    <a:pt x="8" y="65"/>
                    <a:pt x="10" y="58"/>
                  </a:cubicBezTo>
                  <a:cubicBezTo>
                    <a:pt x="8" y="58"/>
                    <a:pt x="8" y="59"/>
                    <a:pt x="7" y="59"/>
                  </a:cubicBezTo>
                  <a:cubicBezTo>
                    <a:pt x="1" y="53"/>
                    <a:pt x="0" y="42"/>
                    <a:pt x="0" y="30"/>
                  </a:cubicBezTo>
                  <a:cubicBezTo>
                    <a:pt x="1" y="29"/>
                    <a:pt x="1" y="29"/>
                    <a:pt x="3" y="28"/>
                  </a:cubicBezTo>
                  <a:cubicBezTo>
                    <a:pt x="4" y="27"/>
                    <a:pt x="4" y="25"/>
                    <a:pt x="3" y="23"/>
                  </a:cubicBezTo>
                  <a:cubicBezTo>
                    <a:pt x="4" y="25"/>
                    <a:pt x="4" y="20"/>
                    <a:pt x="5" y="18"/>
                  </a:cubicBezTo>
                  <a:cubicBezTo>
                    <a:pt x="4" y="18"/>
                    <a:pt x="4" y="19"/>
                    <a:pt x="4" y="21"/>
                  </a:cubicBezTo>
                  <a:cubicBezTo>
                    <a:pt x="2" y="19"/>
                    <a:pt x="6" y="13"/>
                    <a:pt x="6" y="14"/>
                  </a:cubicBezTo>
                  <a:cubicBezTo>
                    <a:pt x="7" y="11"/>
                    <a:pt x="8" y="0"/>
                    <a:pt x="16" y="1"/>
                  </a:cubicBezTo>
                  <a:cubicBezTo>
                    <a:pt x="14" y="3"/>
                    <a:pt x="17" y="2"/>
                    <a:pt x="15" y="3"/>
                  </a:cubicBezTo>
                  <a:close/>
                  <a:moveTo>
                    <a:pt x="17" y="25"/>
                  </a:moveTo>
                  <a:cubicBezTo>
                    <a:pt x="17" y="24"/>
                    <a:pt x="18" y="23"/>
                    <a:pt x="17" y="22"/>
                  </a:cubicBezTo>
                  <a:cubicBezTo>
                    <a:pt x="16" y="23"/>
                    <a:pt x="16" y="24"/>
                    <a:pt x="14" y="24"/>
                  </a:cubicBezTo>
                  <a:cubicBezTo>
                    <a:pt x="14" y="22"/>
                    <a:pt x="13" y="25"/>
                    <a:pt x="12" y="24"/>
                  </a:cubicBezTo>
                  <a:cubicBezTo>
                    <a:pt x="14" y="29"/>
                    <a:pt x="19" y="33"/>
                    <a:pt x="21" y="38"/>
                  </a:cubicBezTo>
                  <a:cubicBezTo>
                    <a:pt x="20" y="34"/>
                    <a:pt x="19" y="27"/>
                    <a:pt x="19" y="22"/>
                  </a:cubicBezTo>
                  <a:cubicBezTo>
                    <a:pt x="19" y="22"/>
                    <a:pt x="18" y="22"/>
                    <a:pt x="18" y="22"/>
                  </a:cubicBezTo>
                  <a:cubicBezTo>
                    <a:pt x="19" y="22"/>
                    <a:pt x="18" y="25"/>
                    <a:pt x="17" y="25"/>
                  </a:cubicBezTo>
                  <a:close/>
                  <a:moveTo>
                    <a:pt x="32" y="38"/>
                  </a:moveTo>
                  <a:cubicBezTo>
                    <a:pt x="32" y="37"/>
                    <a:pt x="33" y="38"/>
                    <a:pt x="33" y="36"/>
                  </a:cubicBezTo>
                  <a:cubicBezTo>
                    <a:pt x="32" y="37"/>
                    <a:pt x="32" y="36"/>
                    <a:pt x="31" y="36"/>
                  </a:cubicBezTo>
                  <a:cubicBezTo>
                    <a:pt x="31" y="37"/>
                    <a:pt x="30" y="38"/>
                    <a:pt x="31" y="40"/>
                  </a:cubicBezTo>
                  <a:cubicBezTo>
                    <a:pt x="31" y="39"/>
                    <a:pt x="32" y="39"/>
                    <a:pt x="33" y="38"/>
                  </a:cubicBezTo>
                  <a:cubicBezTo>
                    <a:pt x="32" y="38"/>
                    <a:pt x="32" y="38"/>
                    <a:pt x="32" y="38"/>
                  </a:cubicBezTo>
                  <a:close/>
                  <a:moveTo>
                    <a:pt x="16" y="49"/>
                  </a:moveTo>
                  <a:cubicBezTo>
                    <a:pt x="15" y="49"/>
                    <a:pt x="16" y="47"/>
                    <a:pt x="15" y="47"/>
                  </a:cubicBezTo>
                  <a:cubicBezTo>
                    <a:pt x="14" y="48"/>
                    <a:pt x="16" y="50"/>
                    <a:pt x="16" y="49"/>
                  </a:cubicBezTo>
                  <a:close/>
                  <a:moveTo>
                    <a:pt x="18" y="48"/>
                  </a:moveTo>
                  <a:cubicBezTo>
                    <a:pt x="18" y="47"/>
                    <a:pt x="17" y="46"/>
                    <a:pt x="17" y="44"/>
                  </a:cubicBezTo>
                  <a:cubicBezTo>
                    <a:pt x="14" y="45"/>
                    <a:pt x="13" y="47"/>
                    <a:pt x="11" y="49"/>
                  </a:cubicBezTo>
                  <a:cubicBezTo>
                    <a:pt x="12" y="49"/>
                    <a:pt x="13" y="48"/>
                    <a:pt x="14" y="49"/>
                  </a:cubicBezTo>
                  <a:cubicBezTo>
                    <a:pt x="14" y="48"/>
                    <a:pt x="14" y="47"/>
                    <a:pt x="15" y="47"/>
                  </a:cubicBezTo>
                  <a:cubicBezTo>
                    <a:pt x="16" y="48"/>
                    <a:pt x="17" y="48"/>
                    <a:pt x="18" y="48"/>
                  </a:cubicBezTo>
                  <a:close/>
                  <a:moveTo>
                    <a:pt x="26" y="103"/>
                  </a:moveTo>
                  <a:cubicBezTo>
                    <a:pt x="27" y="102"/>
                    <a:pt x="27" y="100"/>
                    <a:pt x="28" y="97"/>
                  </a:cubicBezTo>
                  <a:cubicBezTo>
                    <a:pt x="28" y="93"/>
                    <a:pt x="26" y="88"/>
                    <a:pt x="25" y="84"/>
                  </a:cubicBezTo>
                  <a:cubicBezTo>
                    <a:pt x="25" y="91"/>
                    <a:pt x="26" y="97"/>
                    <a:pt x="26" y="103"/>
                  </a:cubicBezTo>
                  <a:close/>
                  <a:moveTo>
                    <a:pt x="25" y="145"/>
                  </a:moveTo>
                  <a:cubicBezTo>
                    <a:pt x="25" y="144"/>
                    <a:pt x="27" y="146"/>
                    <a:pt x="27" y="145"/>
                  </a:cubicBezTo>
                  <a:cubicBezTo>
                    <a:pt x="26" y="145"/>
                    <a:pt x="27" y="143"/>
                    <a:pt x="26" y="144"/>
                  </a:cubicBezTo>
                  <a:cubicBezTo>
                    <a:pt x="26" y="145"/>
                    <a:pt x="24" y="145"/>
                    <a:pt x="25"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sv-SE">
                <a:solidFill>
                  <a:srgbClr val="000000"/>
                </a:solidFill>
                <a:latin typeface="Calibri"/>
              </a:endParaRPr>
            </a:p>
          </p:txBody>
        </p:sp>
        <p:sp>
          <p:nvSpPr>
            <p:cNvPr id="31" name="Freeform 117">
              <a:extLst>
                <a:ext uri="{FF2B5EF4-FFF2-40B4-BE49-F238E27FC236}">
                  <a16:creationId xmlns:a16="http://schemas.microsoft.com/office/drawing/2014/main" id="{522023B7-18B6-4E4D-AAF0-7C6C255E2886}"/>
                </a:ext>
              </a:extLst>
            </p:cNvPr>
            <p:cNvSpPr>
              <a:spLocks/>
            </p:cNvSpPr>
            <p:nvPr/>
          </p:nvSpPr>
          <p:spPr bwMode="auto">
            <a:xfrm>
              <a:off x="4710112" y="2306638"/>
              <a:ext cx="14288" cy="22225"/>
            </a:xfrm>
            <a:custGeom>
              <a:avLst/>
              <a:gdLst/>
              <a:ahLst/>
              <a:cxnLst>
                <a:cxn ang="0">
                  <a:pos x="2" y="2"/>
                </a:cxn>
                <a:cxn ang="0">
                  <a:pos x="1" y="3"/>
                </a:cxn>
                <a:cxn ang="0">
                  <a:pos x="0" y="0"/>
                </a:cxn>
                <a:cxn ang="0">
                  <a:pos x="2" y="2"/>
                </a:cxn>
                <a:cxn ang="0">
                  <a:pos x="2" y="2"/>
                </a:cxn>
              </a:cxnLst>
              <a:rect l="0" t="0" r="r" b="b"/>
              <a:pathLst>
                <a:path w="2" h="3">
                  <a:moveTo>
                    <a:pt x="2" y="2"/>
                  </a:moveTo>
                  <a:cubicBezTo>
                    <a:pt x="2" y="2"/>
                    <a:pt x="1" y="3"/>
                    <a:pt x="1" y="3"/>
                  </a:cubicBezTo>
                  <a:cubicBezTo>
                    <a:pt x="1" y="3"/>
                    <a:pt x="1" y="2"/>
                    <a:pt x="0" y="0"/>
                  </a:cubicBezTo>
                  <a:cubicBezTo>
                    <a:pt x="1" y="1"/>
                    <a:pt x="1" y="2"/>
                    <a:pt x="2" y="2"/>
                  </a:cubicBezTo>
                  <a:cubicBezTo>
                    <a:pt x="2" y="3"/>
                    <a:pt x="2" y="2"/>
                    <a:pt x="2"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sv-SE">
                <a:solidFill>
                  <a:srgbClr val="000000"/>
                </a:solidFill>
                <a:latin typeface="Calibri"/>
              </a:endParaRPr>
            </a:p>
          </p:txBody>
        </p:sp>
      </p:grpSp>
      <p:grpSp>
        <p:nvGrpSpPr>
          <p:cNvPr id="32" name="Grupp 498"/>
          <p:cNvGrpSpPr/>
          <p:nvPr/>
        </p:nvGrpSpPr>
        <p:grpSpPr>
          <a:xfrm>
            <a:off x="1194225" y="1151149"/>
            <a:ext cx="378442" cy="1363850"/>
            <a:chOff x="2251075" y="869950"/>
            <a:chExt cx="328613" cy="1184275"/>
          </a:xfrm>
          <a:solidFill>
            <a:schemeClr val="accent6"/>
          </a:solidFill>
        </p:grpSpPr>
        <p:sp>
          <p:nvSpPr>
            <p:cNvPr id="42" name="Freeform 12"/>
            <p:cNvSpPr>
              <a:spLocks/>
            </p:cNvSpPr>
            <p:nvPr/>
          </p:nvSpPr>
          <p:spPr bwMode="auto">
            <a:xfrm>
              <a:off x="2373312" y="869950"/>
              <a:ext cx="198438" cy="168275"/>
            </a:xfrm>
            <a:custGeom>
              <a:avLst/>
              <a:gdLst/>
              <a:ahLst/>
              <a:cxnLst>
                <a:cxn ang="0">
                  <a:pos x="16" y="22"/>
                </a:cxn>
                <a:cxn ang="0">
                  <a:pos x="4" y="18"/>
                </a:cxn>
                <a:cxn ang="0">
                  <a:pos x="16" y="22"/>
                </a:cxn>
              </a:cxnLst>
              <a:rect l="0" t="0" r="r" b="b"/>
              <a:pathLst>
                <a:path w="26" h="22">
                  <a:moveTo>
                    <a:pt x="16" y="22"/>
                  </a:moveTo>
                  <a:cubicBezTo>
                    <a:pt x="20" y="12"/>
                    <a:pt x="4" y="8"/>
                    <a:pt x="4" y="18"/>
                  </a:cubicBezTo>
                  <a:cubicBezTo>
                    <a:pt x="0" y="0"/>
                    <a:pt x="26" y="10"/>
                    <a:pt x="16" y="2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43" name="Freeform 13"/>
            <p:cNvSpPr>
              <a:spLocks/>
            </p:cNvSpPr>
            <p:nvPr/>
          </p:nvSpPr>
          <p:spPr bwMode="auto">
            <a:xfrm>
              <a:off x="2389187" y="1000125"/>
              <a:ext cx="15875" cy="60325"/>
            </a:xfrm>
            <a:custGeom>
              <a:avLst/>
              <a:gdLst/>
              <a:ahLst/>
              <a:cxnLst>
                <a:cxn ang="0">
                  <a:pos x="0" y="3"/>
                </a:cxn>
                <a:cxn ang="0">
                  <a:pos x="1" y="5"/>
                </a:cxn>
                <a:cxn ang="0">
                  <a:pos x="0" y="3"/>
                </a:cxn>
              </a:cxnLst>
              <a:rect l="0" t="0" r="r" b="b"/>
              <a:pathLst>
                <a:path w="2" h="8">
                  <a:moveTo>
                    <a:pt x="0" y="3"/>
                  </a:moveTo>
                  <a:cubicBezTo>
                    <a:pt x="1" y="0"/>
                    <a:pt x="2" y="4"/>
                    <a:pt x="1" y="5"/>
                  </a:cubicBezTo>
                  <a:cubicBezTo>
                    <a:pt x="1" y="8"/>
                    <a:pt x="0" y="4"/>
                    <a:pt x="0" y="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44" name="Freeform 14"/>
            <p:cNvSpPr>
              <a:spLocks/>
            </p:cNvSpPr>
            <p:nvPr/>
          </p:nvSpPr>
          <p:spPr bwMode="auto">
            <a:xfrm>
              <a:off x="2405062" y="1000125"/>
              <a:ext cx="30163" cy="46038"/>
            </a:xfrm>
            <a:custGeom>
              <a:avLst/>
              <a:gdLst/>
              <a:ahLst/>
              <a:cxnLst>
                <a:cxn ang="0">
                  <a:pos x="4" y="3"/>
                </a:cxn>
                <a:cxn ang="0">
                  <a:pos x="4" y="3"/>
                </a:cxn>
              </a:cxnLst>
              <a:rect l="0" t="0" r="r" b="b"/>
              <a:pathLst>
                <a:path w="4" h="6">
                  <a:moveTo>
                    <a:pt x="4" y="3"/>
                  </a:moveTo>
                  <a:cubicBezTo>
                    <a:pt x="0" y="6"/>
                    <a:pt x="0" y="0"/>
                    <a:pt x="4" y="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45" name="Freeform 15"/>
            <p:cNvSpPr>
              <a:spLocks/>
            </p:cNvSpPr>
            <p:nvPr/>
          </p:nvSpPr>
          <p:spPr bwMode="auto">
            <a:xfrm>
              <a:off x="2449512" y="1008063"/>
              <a:ext cx="31750" cy="30163"/>
            </a:xfrm>
            <a:custGeom>
              <a:avLst/>
              <a:gdLst/>
              <a:ahLst/>
              <a:cxnLst>
                <a:cxn ang="0">
                  <a:pos x="3" y="1"/>
                </a:cxn>
                <a:cxn ang="0">
                  <a:pos x="2" y="2"/>
                </a:cxn>
                <a:cxn ang="0">
                  <a:pos x="4" y="3"/>
                </a:cxn>
                <a:cxn ang="0">
                  <a:pos x="0" y="3"/>
                </a:cxn>
                <a:cxn ang="0">
                  <a:pos x="3" y="1"/>
                </a:cxn>
              </a:cxnLst>
              <a:rect l="0" t="0" r="r" b="b"/>
              <a:pathLst>
                <a:path w="4" h="4">
                  <a:moveTo>
                    <a:pt x="3" y="1"/>
                  </a:moveTo>
                  <a:cubicBezTo>
                    <a:pt x="3" y="1"/>
                    <a:pt x="2" y="2"/>
                    <a:pt x="2" y="2"/>
                  </a:cubicBezTo>
                  <a:cubicBezTo>
                    <a:pt x="2" y="2"/>
                    <a:pt x="3" y="2"/>
                    <a:pt x="4" y="3"/>
                  </a:cubicBezTo>
                  <a:cubicBezTo>
                    <a:pt x="3" y="4"/>
                    <a:pt x="1" y="3"/>
                    <a:pt x="0" y="3"/>
                  </a:cubicBezTo>
                  <a:cubicBezTo>
                    <a:pt x="1" y="3"/>
                    <a:pt x="0" y="0"/>
                    <a:pt x="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46" name="Freeform 16"/>
            <p:cNvSpPr>
              <a:spLocks/>
            </p:cNvSpPr>
            <p:nvPr/>
          </p:nvSpPr>
          <p:spPr bwMode="auto">
            <a:xfrm>
              <a:off x="2473325" y="1038225"/>
              <a:ext cx="30163" cy="38100"/>
            </a:xfrm>
            <a:custGeom>
              <a:avLst/>
              <a:gdLst/>
              <a:ahLst/>
              <a:cxnLst>
                <a:cxn ang="0">
                  <a:pos x="3" y="0"/>
                </a:cxn>
                <a:cxn ang="0">
                  <a:pos x="3" y="0"/>
                </a:cxn>
              </a:cxnLst>
              <a:rect l="0" t="0" r="r" b="b"/>
              <a:pathLst>
                <a:path w="4" h="5">
                  <a:moveTo>
                    <a:pt x="3" y="0"/>
                  </a:moveTo>
                  <a:cubicBezTo>
                    <a:pt x="4" y="5"/>
                    <a:pt x="0" y="1"/>
                    <a:pt x="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47" name="Freeform 17"/>
            <p:cNvSpPr>
              <a:spLocks/>
            </p:cNvSpPr>
            <p:nvPr/>
          </p:nvSpPr>
          <p:spPr bwMode="auto">
            <a:xfrm>
              <a:off x="2405062" y="1054100"/>
              <a:ext cx="60325" cy="30163"/>
            </a:xfrm>
            <a:custGeom>
              <a:avLst/>
              <a:gdLst/>
              <a:ahLst/>
              <a:cxnLst>
                <a:cxn ang="0">
                  <a:pos x="8" y="2"/>
                </a:cxn>
                <a:cxn ang="0">
                  <a:pos x="0" y="2"/>
                </a:cxn>
                <a:cxn ang="0">
                  <a:pos x="8" y="2"/>
                </a:cxn>
              </a:cxnLst>
              <a:rect l="0" t="0" r="r" b="b"/>
              <a:pathLst>
                <a:path w="8" h="4">
                  <a:moveTo>
                    <a:pt x="8" y="2"/>
                  </a:moveTo>
                  <a:cubicBezTo>
                    <a:pt x="7" y="4"/>
                    <a:pt x="3" y="1"/>
                    <a:pt x="0" y="2"/>
                  </a:cubicBezTo>
                  <a:cubicBezTo>
                    <a:pt x="2" y="0"/>
                    <a:pt x="5" y="1"/>
                    <a:pt x="8"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48" name="Freeform 18"/>
            <p:cNvSpPr>
              <a:spLocks/>
            </p:cNvSpPr>
            <p:nvPr/>
          </p:nvSpPr>
          <p:spPr bwMode="auto">
            <a:xfrm>
              <a:off x="2397125" y="1068388"/>
              <a:ext cx="76200" cy="53975"/>
            </a:xfrm>
            <a:custGeom>
              <a:avLst/>
              <a:gdLst/>
              <a:ahLst/>
              <a:cxnLst>
                <a:cxn ang="0">
                  <a:pos x="0" y="1"/>
                </a:cxn>
                <a:cxn ang="0">
                  <a:pos x="4" y="5"/>
                </a:cxn>
                <a:cxn ang="0">
                  <a:pos x="10" y="3"/>
                </a:cxn>
                <a:cxn ang="0">
                  <a:pos x="5" y="7"/>
                </a:cxn>
                <a:cxn ang="0">
                  <a:pos x="0" y="1"/>
                </a:cxn>
              </a:cxnLst>
              <a:rect l="0" t="0" r="r" b="b"/>
              <a:pathLst>
                <a:path w="10" h="7">
                  <a:moveTo>
                    <a:pt x="0" y="1"/>
                  </a:moveTo>
                  <a:cubicBezTo>
                    <a:pt x="3" y="1"/>
                    <a:pt x="3" y="4"/>
                    <a:pt x="4" y="5"/>
                  </a:cubicBezTo>
                  <a:cubicBezTo>
                    <a:pt x="7" y="5"/>
                    <a:pt x="7" y="0"/>
                    <a:pt x="10" y="3"/>
                  </a:cubicBezTo>
                  <a:cubicBezTo>
                    <a:pt x="9" y="5"/>
                    <a:pt x="8" y="7"/>
                    <a:pt x="5" y="7"/>
                  </a:cubicBezTo>
                  <a:cubicBezTo>
                    <a:pt x="2" y="7"/>
                    <a:pt x="1" y="4"/>
                    <a:pt x="0"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49" name="Freeform 19"/>
            <p:cNvSpPr>
              <a:spLocks/>
            </p:cNvSpPr>
            <p:nvPr/>
          </p:nvSpPr>
          <p:spPr bwMode="auto">
            <a:xfrm>
              <a:off x="2435225" y="1092200"/>
              <a:ext cx="7938" cy="6350"/>
            </a:xfrm>
            <a:custGeom>
              <a:avLst/>
              <a:gdLst/>
              <a:ahLst/>
              <a:cxnLst>
                <a:cxn ang="0">
                  <a:pos x="0" y="0"/>
                </a:cxn>
                <a:cxn ang="0">
                  <a:pos x="0" y="0"/>
                </a:cxn>
              </a:cxnLst>
              <a:rect l="0" t="0" r="r" b="b"/>
              <a:pathLst>
                <a:path w="1" h="1">
                  <a:moveTo>
                    <a:pt x="0" y="0"/>
                  </a:moveTo>
                  <a:cubicBezTo>
                    <a:pt x="0" y="0"/>
                    <a:pt x="1" y="1"/>
                    <a:pt x="0"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0" name="Freeform 20"/>
            <p:cNvSpPr>
              <a:spLocks/>
            </p:cNvSpPr>
            <p:nvPr/>
          </p:nvSpPr>
          <p:spPr bwMode="auto">
            <a:xfrm>
              <a:off x="2251075" y="1098550"/>
              <a:ext cx="328613" cy="955675"/>
            </a:xfrm>
            <a:custGeom>
              <a:avLst/>
              <a:gdLst/>
              <a:ahLst/>
              <a:cxnLst>
                <a:cxn ang="0">
                  <a:pos x="37" y="25"/>
                </a:cxn>
                <a:cxn ang="0">
                  <a:pos x="37" y="26"/>
                </a:cxn>
                <a:cxn ang="0">
                  <a:pos x="35" y="27"/>
                </a:cxn>
                <a:cxn ang="0">
                  <a:pos x="34" y="33"/>
                </a:cxn>
                <a:cxn ang="0">
                  <a:pos x="33" y="26"/>
                </a:cxn>
                <a:cxn ang="0">
                  <a:pos x="31" y="46"/>
                </a:cxn>
                <a:cxn ang="0">
                  <a:pos x="23" y="53"/>
                </a:cxn>
                <a:cxn ang="0">
                  <a:pos x="28" y="51"/>
                </a:cxn>
                <a:cxn ang="0">
                  <a:pos x="33" y="53"/>
                </a:cxn>
                <a:cxn ang="0">
                  <a:pos x="25" y="85"/>
                </a:cxn>
                <a:cxn ang="0">
                  <a:pos x="35" y="105"/>
                </a:cxn>
                <a:cxn ang="0">
                  <a:pos x="34" y="121"/>
                </a:cxn>
                <a:cxn ang="0">
                  <a:pos x="23" y="100"/>
                </a:cxn>
                <a:cxn ang="0">
                  <a:pos x="22" y="125"/>
                </a:cxn>
                <a:cxn ang="0">
                  <a:pos x="15" y="89"/>
                </a:cxn>
                <a:cxn ang="0">
                  <a:pos x="4" y="53"/>
                </a:cxn>
                <a:cxn ang="0">
                  <a:pos x="10" y="49"/>
                </a:cxn>
                <a:cxn ang="0">
                  <a:pos x="14" y="51"/>
                </a:cxn>
                <a:cxn ang="0">
                  <a:pos x="5" y="45"/>
                </a:cxn>
                <a:cxn ang="0">
                  <a:pos x="6" y="17"/>
                </a:cxn>
                <a:cxn ang="0">
                  <a:pos x="0" y="13"/>
                </a:cxn>
                <a:cxn ang="0">
                  <a:pos x="17" y="1"/>
                </a:cxn>
                <a:cxn ang="0">
                  <a:pos x="22" y="17"/>
                </a:cxn>
                <a:cxn ang="0">
                  <a:pos x="30" y="4"/>
                </a:cxn>
                <a:cxn ang="0">
                  <a:pos x="39" y="27"/>
                </a:cxn>
                <a:cxn ang="0">
                  <a:pos x="37" y="25"/>
                </a:cxn>
              </a:cxnLst>
              <a:rect l="0" t="0" r="r" b="b"/>
              <a:pathLst>
                <a:path w="43" h="125">
                  <a:moveTo>
                    <a:pt x="37" y="25"/>
                  </a:moveTo>
                  <a:cubicBezTo>
                    <a:pt x="38" y="25"/>
                    <a:pt x="34" y="28"/>
                    <a:pt x="37" y="26"/>
                  </a:cubicBezTo>
                  <a:cubicBezTo>
                    <a:pt x="37" y="28"/>
                    <a:pt x="36" y="28"/>
                    <a:pt x="35" y="27"/>
                  </a:cubicBezTo>
                  <a:cubicBezTo>
                    <a:pt x="33" y="29"/>
                    <a:pt x="36" y="30"/>
                    <a:pt x="34" y="33"/>
                  </a:cubicBezTo>
                  <a:cubicBezTo>
                    <a:pt x="32" y="32"/>
                    <a:pt x="35" y="27"/>
                    <a:pt x="33" y="26"/>
                  </a:cubicBezTo>
                  <a:cubicBezTo>
                    <a:pt x="29" y="31"/>
                    <a:pt x="31" y="40"/>
                    <a:pt x="31" y="46"/>
                  </a:cubicBezTo>
                  <a:cubicBezTo>
                    <a:pt x="26" y="46"/>
                    <a:pt x="26" y="51"/>
                    <a:pt x="23" y="53"/>
                  </a:cubicBezTo>
                  <a:cubicBezTo>
                    <a:pt x="26" y="55"/>
                    <a:pt x="25" y="50"/>
                    <a:pt x="28" y="51"/>
                  </a:cubicBezTo>
                  <a:cubicBezTo>
                    <a:pt x="29" y="52"/>
                    <a:pt x="30" y="53"/>
                    <a:pt x="33" y="53"/>
                  </a:cubicBezTo>
                  <a:cubicBezTo>
                    <a:pt x="30" y="64"/>
                    <a:pt x="26" y="76"/>
                    <a:pt x="25" y="85"/>
                  </a:cubicBezTo>
                  <a:cubicBezTo>
                    <a:pt x="26" y="94"/>
                    <a:pt x="38" y="96"/>
                    <a:pt x="35" y="105"/>
                  </a:cubicBezTo>
                  <a:cubicBezTo>
                    <a:pt x="38" y="108"/>
                    <a:pt x="43" y="121"/>
                    <a:pt x="34" y="121"/>
                  </a:cubicBezTo>
                  <a:cubicBezTo>
                    <a:pt x="31" y="113"/>
                    <a:pt x="28" y="106"/>
                    <a:pt x="23" y="100"/>
                  </a:cubicBezTo>
                  <a:cubicBezTo>
                    <a:pt x="17" y="109"/>
                    <a:pt x="23" y="116"/>
                    <a:pt x="22" y="125"/>
                  </a:cubicBezTo>
                  <a:cubicBezTo>
                    <a:pt x="5" y="123"/>
                    <a:pt x="17" y="100"/>
                    <a:pt x="15" y="89"/>
                  </a:cubicBezTo>
                  <a:cubicBezTo>
                    <a:pt x="9" y="80"/>
                    <a:pt x="5" y="68"/>
                    <a:pt x="4" y="53"/>
                  </a:cubicBezTo>
                  <a:cubicBezTo>
                    <a:pt x="7" y="52"/>
                    <a:pt x="11" y="53"/>
                    <a:pt x="10" y="49"/>
                  </a:cubicBezTo>
                  <a:cubicBezTo>
                    <a:pt x="11" y="49"/>
                    <a:pt x="12" y="50"/>
                    <a:pt x="14" y="51"/>
                  </a:cubicBezTo>
                  <a:cubicBezTo>
                    <a:pt x="15" y="48"/>
                    <a:pt x="7" y="45"/>
                    <a:pt x="5" y="45"/>
                  </a:cubicBezTo>
                  <a:cubicBezTo>
                    <a:pt x="3" y="36"/>
                    <a:pt x="5" y="26"/>
                    <a:pt x="6" y="17"/>
                  </a:cubicBezTo>
                  <a:cubicBezTo>
                    <a:pt x="4" y="15"/>
                    <a:pt x="1" y="15"/>
                    <a:pt x="0" y="13"/>
                  </a:cubicBezTo>
                  <a:cubicBezTo>
                    <a:pt x="2" y="6"/>
                    <a:pt x="6" y="0"/>
                    <a:pt x="17" y="1"/>
                  </a:cubicBezTo>
                  <a:cubicBezTo>
                    <a:pt x="18" y="7"/>
                    <a:pt x="18" y="13"/>
                    <a:pt x="22" y="17"/>
                  </a:cubicBezTo>
                  <a:cubicBezTo>
                    <a:pt x="27" y="15"/>
                    <a:pt x="29" y="10"/>
                    <a:pt x="30" y="4"/>
                  </a:cubicBezTo>
                  <a:cubicBezTo>
                    <a:pt x="39" y="5"/>
                    <a:pt x="40" y="15"/>
                    <a:pt x="39" y="27"/>
                  </a:cubicBezTo>
                  <a:cubicBezTo>
                    <a:pt x="38" y="27"/>
                    <a:pt x="37" y="26"/>
                    <a:pt x="37" y="2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1" name="Freeform 21"/>
            <p:cNvSpPr>
              <a:spLocks/>
            </p:cNvSpPr>
            <p:nvPr/>
          </p:nvSpPr>
          <p:spPr bwMode="auto">
            <a:xfrm>
              <a:off x="2481262" y="1350963"/>
              <a:ext cx="38100" cy="76200"/>
            </a:xfrm>
            <a:custGeom>
              <a:avLst/>
              <a:gdLst/>
              <a:ahLst/>
              <a:cxnLst>
                <a:cxn ang="0">
                  <a:pos x="3" y="2"/>
                </a:cxn>
                <a:cxn ang="0">
                  <a:pos x="3" y="10"/>
                </a:cxn>
                <a:cxn ang="0">
                  <a:pos x="3" y="2"/>
                </a:cxn>
              </a:cxnLst>
              <a:rect l="0" t="0" r="r" b="b"/>
              <a:pathLst>
                <a:path w="5" h="10">
                  <a:moveTo>
                    <a:pt x="3" y="2"/>
                  </a:moveTo>
                  <a:cubicBezTo>
                    <a:pt x="5" y="0"/>
                    <a:pt x="3" y="8"/>
                    <a:pt x="3" y="10"/>
                  </a:cubicBezTo>
                  <a:cubicBezTo>
                    <a:pt x="0" y="8"/>
                    <a:pt x="4" y="5"/>
                    <a:pt x="3"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sp>
        <p:nvSpPr>
          <p:cNvPr id="2" name="Oval 1"/>
          <p:cNvSpPr/>
          <p:nvPr/>
        </p:nvSpPr>
        <p:spPr>
          <a:xfrm>
            <a:off x="883556" y="1871886"/>
            <a:ext cx="451040" cy="4510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sv-SE" sz="2100" b="1" dirty="0">
                <a:solidFill>
                  <a:schemeClr val="accent6"/>
                </a:solidFill>
              </a:rPr>
              <a:t>55</a:t>
            </a:r>
          </a:p>
        </p:txBody>
      </p:sp>
      <p:sp>
        <p:nvSpPr>
          <p:cNvPr id="54" name="Oval 53"/>
          <p:cNvSpPr/>
          <p:nvPr/>
        </p:nvSpPr>
        <p:spPr>
          <a:xfrm>
            <a:off x="2065157" y="1871887"/>
            <a:ext cx="451040" cy="4510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sv-SE" sz="2100" b="1" dirty="0">
                <a:solidFill>
                  <a:schemeClr val="accent4"/>
                </a:solidFill>
              </a:rPr>
              <a:t>45</a:t>
            </a:r>
          </a:p>
        </p:txBody>
      </p:sp>
      <p:sp>
        <p:nvSpPr>
          <p:cNvPr id="34" name="Rectangle 2">
            <a:extLst>
              <a:ext uri="{FF2B5EF4-FFF2-40B4-BE49-F238E27FC236}">
                <a16:creationId xmlns:a16="http://schemas.microsoft.com/office/drawing/2014/main" id="{1A0F68D2-D50C-47BF-94F3-619A77432C56}"/>
              </a:ext>
            </a:extLst>
          </p:cNvPr>
          <p:cNvSpPr/>
          <p:nvPr/>
        </p:nvSpPr>
        <p:spPr>
          <a:xfrm>
            <a:off x="6397052" y="4468864"/>
            <a:ext cx="2492290" cy="215444"/>
          </a:xfrm>
          <a:prstGeom prst="rect">
            <a:avLst/>
          </a:prstGeom>
        </p:spPr>
        <p:txBody>
          <a:bodyPr wrap="square">
            <a:spAutoFit/>
          </a:bodyPr>
          <a:lstStyle/>
          <a:p>
            <a:pPr algn="r">
              <a:defRPr/>
            </a:pPr>
            <a:r>
              <a:rPr lang="sv-SE" sz="800" dirty="0">
                <a:solidFill>
                  <a:prstClr val="white">
                    <a:lumMod val="50000"/>
                  </a:prstClr>
                </a:solidFill>
                <a:latin typeface="Calibri" charset="0"/>
                <a:ea typeface="Calibri" charset="0"/>
                <a:cs typeface="Calibri" charset="0"/>
              </a:rPr>
              <a:t>BAS: Totalt (n=1075)</a:t>
            </a:r>
            <a:endParaRPr lang="en-US" sz="800" dirty="0">
              <a:solidFill>
                <a:prstClr val="white">
                  <a:lumMod val="50000"/>
                </a:prstClr>
              </a:solidFill>
              <a:latin typeface="Calibri" charset="0"/>
              <a:ea typeface="Calibri" charset="0"/>
              <a:cs typeface="Calibri" charset="0"/>
            </a:endParaRPr>
          </a:p>
        </p:txBody>
      </p:sp>
    </p:spTree>
    <p:extLst>
      <p:ext uri="{BB962C8B-B14F-4D97-AF65-F5344CB8AC3E}">
        <p14:creationId xmlns:p14="http://schemas.microsoft.com/office/powerpoint/2010/main" val="221381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26692-FCED-AEA8-5A7B-D7DE9A78578F}"/>
              </a:ext>
            </a:extLst>
          </p:cNvPr>
          <p:cNvSpPr/>
          <p:nvPr/>
        </p:nvSpPr>
        <p:spPr>
          <a:xfrm>
            <a:off x="0" y="1"/>
            <a:ext cx="9144000" cy="4865688"/>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pic>
        <p:nvPicPr>
          <p:cNvPr id="5" name="Picture 4" descr="A person standing on a bus looking at her phone&#10;&#10;Description automatically generated">
            <a:extLst>
              <a:ext uri="{FF2B5EF4-FFF2-40B4-BE49-F238E27FC236}">
                <a16:creationId xmlns:a16="http://schemas.microsoft.com/office/drawing/2014/main" id="{132F65E5-F728-B054-E1E1-9CCA613383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29000" y="-5"/>
            <a:ext cx="5715000" cy="4870858"/>
          </a:xfrm>
          <a:prstGeom prst="rect">
            <a:avLst/>
          </a:prstGeom>
        </p:spPr>
      </p:pic>
      <p:sp>
        <p:nvSpPr>
          <p:cNvPr id="6" name="Rectangle 7">
            <a:extLst>
              <a:ext uri="{FF2B5EF4-FFF2-40B4-BE49-F238E27FC236}">
                <a16:creationId xmlns:a16="http://schemas.microsoft.com/office/drawing/2014/main" id="{C0D3C818-A267-52AF-8ABC-5559FAAEDF83}"/>
              </a:ext>
            </a:extLst>
          </p:cNvPr>
          <p:cNvSpPr/>
          <p:nvPr/>
        </p:nvSpPr>
        <p:spPr>
          <a:xfrm>
            <a:off x="3428999" y="-44604"/>
            <a:ext cx="5714999" cy="4919917"/>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1">
              <a:ln>
                <a:noFill/>
              </a:ln>
              <a:solidFill>
                <a:srgbClr val="FFFFFF"/>
              </a:solidFill>
              <a:effectLst/>
              <a:uLnTx/>
              <a:uFillTx/>
              <a:latin typeface="Calibri"/>
              <a:ea typeface="+mn-ea"/>
              <a:cs typeface="+mn-cs"/>
            </a:endParaRPr>
          </a:p>
        </p:txBody>
      </p:sp>
      <p:sp>
        <p:nvSpPr>
          <p:cNvPr id="2" name="shpTitle">
            <a:extLst>
              <a:ext uri="{FF2B5EF4-FFF2-40B4-BE49-F238E27FC236}">
                <a16:creationId xmlns:a16="http://schemas.microsoft.com/office/drawing/2014/main" id="{D74EEE92-1FDE-109F-151E-E632A21B244D}"/>
              </a:ext>
            </a:extLst>
          </p:cNvPr>
          <p:cNvSpPr txBox="1">
            <a:spLocks/>
          </p:cNvSpPr>
          <p:nvPr/>
        </p:nvSpPr>
        <p:spPr>
          <a:xfrm>
            <a:off x="-1" y="0"/>
            <a:ext cx="5076498" cy="4865688"/>
          </a:xfrm>
          <a:prstGeom prst="rect">
            <a:avLst/>
          </a:prstGeom>
          <a:noFill/>
        </p:spPr>
        <p:txBody>
          <a:bodyPr wrap="square" lIns="251999" tIns="0" rIns="251999" bIns="360000" anchor="ctr" anchorCtr="0">
            <a:noAutofit/>
          </a:bodyPr>
          <a:lstStyle>
            <a:lvl1pPr algn="ctr" defTabSz="342900" rtl="0" eaLnBrk="1" latinLnBrk="0" hangingPunct="1">
              <a:spcBef>
                <a:spcPct val="0"/>
              </a:spcBef>
              <a:buNone/>
              <a:defRPr sz="3300" b="0" i="0" kern="1200">
                <a:solidFill>
                  <a:schemeClr val="tx1"/>
                </a:solidFill>
                <a:latin typeface="Corbel"/>
                <a:ea typeface="+mj-ea"/>
                <a:cs typeface="Corbel"/>
              </a:defRPr>
            </a:lvl1pPr>
          </a:lstStyle>
          <a:p>
            <a:pPr marL="0" marR="0" lvl="0" indent="0" algn="l" defTabSz="342900" rtl="0" eaLnBrk="1" fontAlgn="auto" latinLnBrk="0" hangingPunct="1">
              <a:lnSpc>
                <a:spcPct val="110000"/>
              </a:lnSpc>
              <a:spcBef>
                <a:spcPct val="0"/>
              </a:spcBef>
              <a:spcAft>
                <a:spcPts val="0"/>
              </a:spcAft>
              <a:buClrTx/>
              <a:buSzTx/>
              <a:buFontTx/>
              <a:buNone/>
              <a:tabLst/>
              <a:defRPr/>
            </a:pPr>
            <a:r>
              <a:rPr kumimoji="0" lang="sv-SE" sz="4000" b="1" i="0" u="none" strike="noStrike" kern="1200" cap="none" spc="0" normalizeH="0" baseline="0" noProof="0" dirty="0">
                <a:ln>
                  <a:noFill/>
                </a:ln>
                <a:solidFill>
                  <a:srgbClr val="FFFFFF"/>
                </a:solidFill>
                <a:effectLst/>
                <a:highlight>
                  <a:srgbClr val="414A4F"/>
                </a:highlight>
                <a:uLnTx/>
                <a:uFillTx/>
                <a:latin typeface="Calibri" panose="020F0502020204030204" pitchFamily="34" charset="0"/>
                <a:ea typeface="+mj-ea"/>
                <a:cs typeface="Calibri" panose="020F0502020204030204" pitchFamily="34" charset="0"/>
              </a:rPr>
              <a:t>OM NOVUS UNDERSÖKNINGAR</a:t>
            </a:r>
          </a:p>
        </p:txBody>
      </p:sp>
    </p:spTree>
    <p:extLst>
      <p:ext uri="{BB962C8B-B14F-4D97-AF65-F5344CB8AC3E}">
        <p14:creationId xmlns:p14="http://schemas.microsoft.com/office/powerpoint/2010/main" val="225833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01F7C9-BD3F-6799-4BBB-A87B978449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1"/>
            <a:ext cx="9144000" cy="4879140"/>
          </a:xfrm>
          <a:prstGeom prst="rect">
            <a:avLst/>
          </a:prstGeom>
        </p:spPr>
      </p:pic>
      <p:sp>
        <p:nvSpPr>
          <p:cNvPr id="19" name="Rectangle 18">
            <a:extLst>
              <a:ext uri="{FF2B5EF4-FFF2-40B4-BE49-F238E27FC236}">
                <a16:creationId xmlns:a16="http://schemas.microsoft.com/office/drawing/2014/main" id="{565E5B98-6BD3-424D-9AF5-7D85686EE9BC}"/>
              </a:ext>
            </a:extLst>
          </p:cNvPr>
          <p:cNvSpPr/>
          <p:nvPr/>
        </p:nvSpPr>
        <p:spPr>
          <a:xfrm>
            <a:off x="-2" y="-1"/>
            <a:ext cx="9144000" cy="4879139"/>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Rubrik 1">
            <a:extLst>
              <a:ext uri="{FF2B5EF4-FFF2-40B4-BE49-F238E27FC236}">
                <a16:creationId xmlns:a16="http://schemas.microsoft.com/office/drawing/2014/main" id="{A1624037-9D3B-5A49-9AFF-9D1854DCDB4D}"/>
              </a:ext>
            </a:extLst>
          </p:cNvPr>
          <p:cNvSpPr txBox="1">
            <a:spLocks/>
          </p:cNvSpPr>
          <p:nvPr/>
        </p:nvSpPr>
        <p:spPr>
          <a:xfrm>
            <a:off x="-1" y="-14746"/>
            <a:ext cx="6599904" cy="809736"/>
          </a:xfrm>
          <a:prstGeom prst="rect">
            <a:avLst/>
          </a:prstGeom>
        </p:spPr>
        <p:txBody>
          <a:bodyPr lIns="251999" tIns="4572000" rIns="251999"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177800" algn="l"/>
              </a:tabLst>
              <a:defRPr/>
            </a:pPr>
            <a:endParaRPr kumimoji="0" lang="sv-SE" sz="2700" b="1"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20" name="Platshållare för text 1">
            <a:extLst>
              <a:ext uri="{FF2B5EF4-FFF2-40B4-BE49-F238E27FC236}">
                <a16:creationId xmlns:a16="http://schemas.microsoft.com/office/drawing/2014/main" id="{196592AD-776E-5547-BEF3-DAE31BC3C0CF}"/>
              </a:ext>
            </a:extLst>
          </p:cNvPr>
          <p:cNvSpPr txBox="1">
            <a:spLocks/>
          </p:cNvSpPr>
          <p:nvPr/>
        </p:nvSpPr>
        <p:spPr>
          <a:xfrm>
            <a:off x="250826" y="1080655"/>
            <a:ext cx="6579466" cy="3172690"/>
          </a:xfrm>
          <a:prstGeom prst="rect">
            <a:avLst/>
          </a:prstGeom>
          <a:solidFill>
            <a:schemeClr val="bg1"/>
          </a:solidFill>
        </p:spPr>
        <p:txBody>
          <a:bodyPr lIns="144000" tIns="108000" rIns="144000" numCol="4" spcCol="14400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600"/>
              </a:spcBef>
              <a:spcAft>
                <a:spcPts val="0"/>
              </a:spcAft>
              <a:buClr>
                <a:srgbClr val="FF9900"/>
              </a:buClr>
              <a:buSzTx/>
              <a:buFontTx/>
              <a:buNone/>
              <a:tabLst/>
              <a:defRPr/>
            </a:pPr>
            <a:endParaRPr kumimoji="0" lang="en-US" sz="1050" b="0" i="0" u="none" strike="noStrike" kern="1200" cap="none" spc="0" normalizeH="0" baseline="0" noProof="1">
              <a:ln>
                <a:noFill/>
              </a:ln>
              <a:solidFill>
                <a:srgbClr val="000000"/>
              </a:solidFill>
              <a:effectLst/>
              <a:uLnTx/>
              <a:uFillTx/>
              <a:latin typeface="Calibri"/>
              <a:ea typeface="+mn-ea"/>
            </a:endParaRPr>
          </a:p>
        </p:txBody>
      </p:sp>
      <p:sp>
        <p:nvSpPr>
          <p:cNvPr id="2" name="shpTitle">
            <a:extLst>
              <a:ext uri="{FF2B5EF4-FFF2-40B4-BE49-F238E27FC236}">
                <a16:creationId xmlns:a16="http://schemas.microsoft.com/office/drawing/2014/main" id="{57FD70CF-F951-9369-39B1-AB8C8A8FB375}"/>
              </a:ext>
            </a:extLst>
          </p:cNvPr>
          <p:cNvSpPr txBox="1">
            <a:spLocks/>
          </p:cNvSpPr>
          <p:nvPr/>
        </p:nvSpPr>
        <p:spPr>
          <a:xfrm>
            <a:off x="0" y="1"/>
            <a:ext cx="5405120" cy="888524"/>
          </a:xfrm>
          <a:prstGeom prst="rect">
            <a:avLst/>
          </a:prstGeom>
          <a:noFill/>
        </p:spPr>
        <p:txBody>
          <a:bodyPr wrap="square" lIns="251999" tIns="432000" rIns="251999"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r>
              <a:rPr kumimoji="0" lang="sv-SE" sz="2800" b="1" i="0" u="none" strike="noStrike" kern="1200" cap="none" spc="0" normalizeH="0" baseline="0" noProof="0" dirty="0">
                <a:ln>
                  <a:noFill/>
                </a:ln>
                <a:solidFill>
                  <a:srgbClr val="FFFFFF"/>
                </a:solidFill>
                <a:effectLst/>
                <a:highlight>
                  <a:srgbClr val="414A4F"/>
                </a:highlight>
                <a:uLnTx/>
                <a:uFillTx/>
                <a:latin typeface="Calibri" charset="0"/>
                <a:ea typeface="Calibri" charset="0"/>
                <a:cs typeface="Calibri" charset="0"/>
              </a:rPr>
              <a:t>BEGREPPSFÖRKLARING</a:t>
            </a:r>
            <a:endParaRPr kumimoji="0" lang="sv-SE" sz="2800" b="1" i="0" u="none" strike="noStrike" kern="1200" cap="none" spc="0" normalizeH="0" baseline="0" noProof="0" dirty="0">
              <a:ln>
                <a:noFill/>
              </a:ln>
              <a:solidFill>
                <a:srgbClr val="FFFFFF"/>
              </a:solidFill>
              <a:effectLst/>
              <a:highlight>
                <a:srgbClr val="414A4F"/>
              </a:highlight>
              <a:uLnTx/>
              <a:uFillTx/>
              <a:latin typeface="Calibri Regular" charset="0"/>
              <a:ea typeface="+mj-ea"/>
            </a:endParaRPr>
          </a:p>
        </p:txBody>
      </p:sp>
      <p:sp>
        <p:nvSpPr>
          <p:cNvPr id="4" name="textruta 3">
            <a:extLst>
              <a:ext uri="{FF2B5EF4-FFF2-40B4-BE49-F238E27FC236}">
                <a16:creationId xmlns:a16="http://schemas.microsoft.com/office/drawing/2014/main" id="{DF14FBEE-F929-A8EE-9AD3-CB86A96246F9}"/>
              </a:ext>
            </a:extLst>
          </p:cNvPr>
          <p:cNvSpPr txBox="1"/>
          <p:nvPr/>
        </p:nvSpPr>
        <p:spPr>
          <a:xfrm>
            <a:off x="250824" y="1080655"/>
            <a:ext cx="4460324" cy="790776"/>
          </a:xfrm>
          <a:prstGeom prst="rect">
            <a:avLst/>
          </a:prstGeom>
          <a:noFill/>
        </p:spPr>
        <p:txBody>
          <a:bodyPr wrap="square" lIns="144000" tIns="144000" spcCol="144000">
            <a:spAutoFit/>
          </a:bodyPr>
          <a:lstStyle/>
          <a:p>
            <a:pPr marL="0" marR="0" lvl="0" indent="0" algn="l" defTabSz="342900" rtl="0" eaLnBrk="1" fontAlgn="auto" latinLnBrk="0" hangingPunct="1">
              <a:lnSpc>
                <a:spcPct val="110000"/>
              </a:lnSpc>
              <a:spcBef>
                <a:spcPct val="20000"/>
              </a:spcBef>
              <a:spcAft>
                <a:spcPts val="0"/>
              </a:spcAft>
              <a:buClrTx/>
              <a:buSzTx/>
              <a:buFont typeface="Arial"/>
              <a:buNone/>
              <a:tabLst/>
              <a:defRPr/>
            </a:pPr>
            <a:r>
              <a:rPr kumimoji="0" lang="sv-SE" sz="1200" b="1" i="0" u="none" strike="noStrike" kern="1200" cap="none" spc="0" normalizeH="0" baseline="0" noProof="1">
                <a:ln>
                  <a:noFill/>
                </a:ln>
                <a:solidFill>
                  <a:srgbClr val="303030"/>
                </a:solidFill>
                <a:effectLst/>
                <a:uLnTx/>
                <a:uFillTx/>
                <a:latin typeface="Calibri"/>
                <a:ea typeface="+mn-ea"/>
                <a:cs typeface="+mn-cs"/>
              </a:rPr>
              <a:t>I Novus rapporter redovisar vi ofta skillnader mellan olika värden, något vi kallar för statistiskt säkerställda skillnader, statistiska signifikanser eller att något ”inte är inom felmarginalen”.</a:t>
            </a:r>
          </a:p>
        </p:txBody>
      </p:sp>
      <p:sp>
        <p:nvSpPr>
          <p:cNvPr id="8" name="textruta 7">
            <a:extLst>
              <a:ext uri="{FF2B5EF4-FFF2-40B4-BE49-F238E27FC236}">
                <a16:creationId xmlns:a16="http://schemas.microsoft.com/office/drawing/2014/main" id="{1A952696-3BE2-2C9B-CCEC-3C680C149CA0}"/>
              </a:ext>
            </a:extLst>
          </p:cNvPr>
          <p:cNvSpPr txBox="1"/>
          <p:nvPr/>
        </p:nvSpPr>
        <p:spPr>
          <a:xfrm>
            <a:off x="250824" y="2021299"/>
            <a:ext cx="6579467" cy="1968818"/>
          </a:xfrm>
          <a:prstGeom prst="rect">
            <a:avLst/>
          </a:prstGeom>
          <a:noFill/>
        </p:spPr>
        <p:txBody>
          <a:bodyPr wrap="square" lIns="144000" rIns="144000" numCol="3" spcCol="288000">
            <a:noAutofit/>
          </a:bodyPr>
          <a:lstStyle/>
          <a:p>
            <a:pPr marL="0" marR="0" lvl="0" indent="0" algn="l" defTabSz="342900" rtl="0" eaLnBrk="1" fontAlgn="auto" latinLnBrk="0" hangingPunct="1">
              <a:lnSpc>
                <a:spcPct val="110000"/>
              </a:lnSpc>
              <a:spcBef>
                <a:spcPts val="600"/>
              </a:spcBef>
              <a:spcAft>
                <a:spcPts val="0"/>
              </a:spcAft>
              <a:buClr>
                <a:srgbClr val="FF9900"/>
              </a:buClr>
              <a:buSzTx/>
              <a:buFontTx/>
              <a:buNone/>
              <a:tabLst/>
              <a:defRPr/>
            </a:pPr>
            <a:r>
              <a:rPr kumimoji="0" lang="sv-SE" sz="1100" b="1" i="0" u="none" strike="noStrike" kern="1200" cap="none" spc="0" normalizeH="0" baseline="0" noProof="0">
                <a:ln>
                  <a:noFill/>
                </a:ln>
                <a:solidFill>
                  <a:srgbClr val="303030"/>
                </a:solidFill>
                <a:effectLst/>
                <a:uLnTx/>
                <a:uFillTx/>
                <a:latin typeface="Calibri"/>
                <a:ea typeface="+mn-ea"/>
                <a:cs typeface="+mn-cs"/>
              </a:rPr>
              <a:t>Konfidensgrad</a:t>
            </a:r>
          </a:p>
          <a:p>
            <a:pPr marL="0" marR="0" lvl="0" indent="0" algn="l" defTabSz="342900" rtl="0" eaLnBrk="1" fontAlgn="auto" latinLnBrk="0" hangingPunct="1">
              <a:lnSpc>
                <a:spcPct val="110000"/>
              </a:lnSpc>
              <a:spcBef>
                <a:spcPts val="0"/>
              </a:spcBef>
              <a:spcAft>
                <a:spcPts val="0"/>
              </a:spcAft>
              <a:buClr>
                <a:srgbClr val="FF9900"/>
              </a:buClr>
              <a:buSzTx/>
              <a:buFontTx/>
              <a:buNone/>
              <a:tabLst/>
              <a:defRPr/>
            </a:pPr>
            <a:r>
              <a:rPr kumimoji="0" lang="sv-SE" sz="1050" b="0" i="0" u="none" strike="noStrike" kern="1200" cap="none" spc="0" normalizeH="0" baseline="0" noProof="0">
                <a:ln>
                  <a:noFill/>
                </a:ln>
                <a:solidFill>
                  <a:srgbClr val="303030"/>
                </a:solidFill>
                <a:effectLst/>
                <a:uLnTx/>
                <a:uFillTx/>
                <a:latin typeface="Calibri"/>
                <a:ea typeface="+mn-ea"/>
                <a:cs typeface="+mn-cs"/>
              </a:rPr>
              <a:t>Novus standard är 95% konfidensgrad, vilket innebär att det sanna värdet för populationen med 95% sannolikhet ligger inom det intervall som ges av stickprovets värde +/- felmarginalen. Att använda 95% konfidensgrad motsvarar en signifikansnivå på 5%.</a:t>
            </a:r>
          </a:p>
          <a:p>
            <a:pPr marL="0" marR="0" lvl="0" indent="0" algn="l" defTabSz="342900" rtl="0" eaLnBrk="1" fontAlgn="auto" latinLnBrk="0" hangingPunct="1">
              <a:lnSpc>
                <a:spcPct val="110000"/>
              </a:lnSpc>
              <a:spcBef>
                <a:spcPts val="0"/>
              </a:spcBef>
              <a:spcAft>
                <a:spcPts val="0"/>
              </a:spcAft>
              <a:buClr>
                <a:srgbClr val="FF9900"/>
              </a:buClr>
              <a:buSzTx/>
              <a:buFontTx/>
              <a:buNone/>
              <a:tabLst/>
              <a:defRPr/>
            </a:pPr>
            <a:endParaRPr kumimoji="0" lang="sv-SE" sz="1200" b="1" i="0" u="none" strike="noStrike" kern="1200" cap="none" spc="0" normalizeH="0" baseline="0" noProof="0">
              <a:ln>
                <a:noFill/>
              </a:ln>
              <a:solidFill>
                <a:srgbClr val="303030"/>
              </a:solidFill>
              <a:effectLst/>
              <a:uLnTx/>
              <a:uFillTx/>
              <a:latin typeface="Calibri"/>
              <a:ea typeface="+mn-ea"/>
              <a:cs typeface="+mn-cs"/>
            </a:endParaRPr>
          </a:p>
          <a:p>
            <a:pPr marL="0" marR="0" lvl="0" indent="0" algn="l" defTabSz="342900" rtl="0" eaLnBrk="1" fontAlgn="auto" latinLnBrk="0" hangingPunct="1">
              <a:lnSpc>
                <a:spcPct val="110000"/>
              </a:lnSpc>
              <a:spcBef>
                <a:spcPts val="600"/>
              </a:spcBef>
              <a:spcAft>
                <a:spcPts val="0"/>
              </a:spcAft>
              <a:buClr>
                <a:srgbClr val="FF9900"/>
              </a:buClr>
              <a:buSzTx/>
              <a:buFontTx/>
              <a:buNone/>
              <a:tabLst/>
              <a:defRPr/>
            </a:pPr>
            <a:endParaRPr kumimoji="0" lang="sv-SE" sz="1100" b="1" i="0" u="none" strike="noStrike" kern="1200" cap="none" spc="0" normalizeH="0" baseline="0" noProof="0">
              <a:ln>
                <a:noFill/>
              </a:ln>
              <a:solidFill>
                <a:srgbClr val="303030"/>
              </a:solidFill>
              <a:effectLst/>
              <a:uLnTx/>
              <a:uFillTx/>
              <a:latin typeface="Calibri"/>
              <a:ea typeface="+mn-ea"/>
              <a:cs typeface="+mn-cs"/>
            </a:endParaRPr>
          </a:p>
          <a:p>
            <a:pPr marL="0" marR="0" lvl="0" indent="0" algn="l" defTabSz="342900" rtl="0" eaLnBrk="1" fontAlgn="auto" latinLnBrk="0" hangingPunct="1">
              <a:lnSpc>
                <a:spcPct val="110000"/>
              </a:lnSpc>
              <a:spcBef>
                <a:spcPts val="600"/>
              </a:spcBef>
              <a:spcAft>
                <a:spcPts val="0"/>
              </a:spcAft>
              <a:buClr>
                <a:srgbClr val="FF9900"/>
              </a:buClr>
              <a:buSzTx/>
              <a:buFontTx/>
              <a:buNone/>
              <a:tabLst/>
              <a:defRPr/>
            </a:pPr>
            <a:r>
              <a:rPr kumimoji="0" lang="sv-SE" sz="1100" b="1" i="0" u="none" strike="noStrike" kern="1200" cap="none" spc="0" normalizeH="0" baseline="0" noProof="0">
                <a:ln>
                  <a:noFill/>
                </a:ln>
                <a:solidFill>
                  <a:srgbClr val="303030"/>
                </a:solidFill>
                <a:effectLst/>
                <a:uLnTx/>
                <a:uFillTx/>
                <a:latin typeface="Calibri"/>
                <a:ea typeface="+mn-ea"/>
                <a:cs typeface="+mn-cs"/>
              </a:rPr>
              <a:t>Vad är en felmarginal? </a:t>
            </a:r>
          </a:p>
          <a:p>
            <a:pPr marL="0" marR="0" lvl="0" indent="0" algn="l" defTabSz="342900" rtl="0" eaLnBrk="1" fontAlgn="auto" latinLnBrk="0" hangingPunct="1">
              <a:lnSpc>
                <a:spcPct val="110000"/>
              </a:lnSpc>
              <a:spcBef>
                <a:spcPts val="0"/>
              </a:spcBef>
              <a:spcAft>
                <a:spcPts val="0"/>
              </a:spcAft>
              <a:buClr>
                <a:srgbClr val="FF9900"/>
              </a:buClr>
              <a:buSzTx/>
              <a:buFontTx/>
              <a:buNone/>
              <a:tabLst/>
              <a:defRPr/>
            </a:pPr>
            <a:r>
              <a:rPr kumimoji="0" lang="sv-SE" sz="1050" b="0" i="0" u="none" strike="noStrike" kern="1200" cap="none" spc="0" normalizeH="0" baseline="0" noProof="0">
                <a:ln>
                  <a:noFill/>
                </a:ln>
                <a:solidFill>
                  <a:srgbClr val="303030"/>
                </a:solidFill>
                <a:effectLst/>
                <a:uLnTx/>
                <a:uFillTx/>
                <a:latin typeface="Calibri"/>
                <a:ea typeface="+mn-ea"/>
                <a:cs typeface="+mn-cs"/>
              </a:rPr>
              <a:t>Felmarginalen är ett mått på osäkerheten i en skattning av en parameter. Exempelvis blir felmarginalen vid ett stickprov på 1000 individer, på 5% signifikansnivå, för följande utfall: </a:t>
            </a:r>
          </a:p>
          <a:p>
            <a:pPr marL="0" marR="0" lvl="1" indent="0" algn="l" defTabSz="342900" rtl="0" eaLnBrk="1" fontAlgn="auto" latinLnBrk="0" hangingPunct="1">
              <a:lnSpc>
                <a:spcPct val="110000"/>
              </a:lnSpc>
              <a:spcBef>
                <a:spcPts val="0"/>
              </a:spcBef>
              <a:spcAft>
                <a:spcPts val="0"/>
              </a:spcAft>
              <a:buClrTx/>
              <a:buSzTx/>
              <a:buFontTx/>
              <a:buNone/>
              <a:tabLst/>
              <a:defRPr/>
            </a:pPr>
            <a:r>
              <a:rPr kumimoji="0" lang="sv-SE" sz="1050" b="0" i="0" u="none" strike="noStrike" kern="1200" cap="none" spc="0" normalizeH="0" baseline="0" noProof="0">
                <a:ln>
                  <a:noFill/>
                </a:ln>
                <a:solidFill>
                  <a:srgbClr val="303030"/>
                </a:solidFill>
                <a:effectLst/>
                <a:uLnTx/>
                <a:uFillTx/>
                <a:latin typeface="Calibri"/>
                <a:ea typeface="+mn-ea"/>
                <a:cs typeface="+mn-cs"/>
              </a:rPr>
              <a:t>20/80: </a:t>
            </a:r>
            <a:r>
              <a:rPr kumimoji="0" lang="sv-SE" sz="1050" b="1" i="0" u="none" strike="noStrike" kern="1200" cap="none" spc="0" normalizeH="0" baseline="0" noProof="0">
                <a:ln>
                  <a:noFill/>
                </a:ln>
                <a:solidFill>
                  <a:srgbClr val="303030"/>
                </a:solidFill>
                <a:effectLst/>
                <a:uLnTx/>
                <a:uFillTx/>
                <a:latin typeface="Calibri"/>
                <a:ea typeface="+mn-ea"/>
                <a:cs typeface="+mn-cs"/>
              </a:rPr>
              <a:t>+/- 2,5%</a:t>
            </a:r>
          </a:p>
          <a:p>
            <a:pPr marL="0" marR="0" lvl="1" indent="0" algn="l" defTabSz="342900" rtl="0" eaLnBrk="1" fontAlgn="auto" latinLnBrk="0" hangingPunct="1">
              <a:lnSpc>
                <a:spcPct val="110000"/>
              </a:lnSpc>
              <a:spcBef>
                <a:spcPts val="0"/>
              </a:spcBef>
              <a:spcAft>
                <a:spcPts val="0"/>
              </a:spcAft>
              <a:buClrTx/>
              <a:buSzTx/>
              <a:buFontTx/>
              <a:buNone/>
              <a:tabLst/>
              <a:defRPr/>
            </a:pPr>
            <a:r>
              <a:rPr kumimoji="0" lang="sv-SE" sz="1050" b="0" i="0" u="none" strike="noStrike" kern="1200" cap="none" spc="0" normalizeH="0" baseline="0" noProof="0">
                <a:ln>
                  <a:noFill/>
                </a:ln>
                <a:solidFill>
                  <a:srgbClr val="303030"/>
                </a:solidFill>
                <a:effectLst/>
                <a:uLnTx/>
                <a:uFillTx/>
                <a:latin typeface="Calibri"/>
                <a:ea typeface="+mn-ea"/>
                <a:cs typeface="+mn-cs"/>
              </a:rPr>
              <a:t>50/50: </a:t>
            </a:r>
            <a:r>
              <a:rPr kumimoji="0" lang="sv-SE" sz="1050" b="1" i="0" u="none" strike="noStrike" kern="1200" cap="none" spc="0" normalizeH="0" baseline="0" noProof="0">
                <a:ln>
                  <a:noFill/>
                </a:ln>
                <a:solidFill>
                  <a:srgbClr val="303030"/>
                </a:solidFill>
                <a:effectLst/>
                <a:uLnTx/>
                <a:uFillTx/>
                <a:latin typeface="Calibri"/>
                <a:ea typeface="+mn-ea"/>
                <a:cs typeface="+mn-cs"/>
              </a:rPr>
              <a:t>+/- 3,1%</a:t>
            </a:r>
          </a:p>
          <a:p>
            <a:pPr marL="0" marR="0" lvl="0" indent="0" algn="l" defTabSz="342900" rtl="0" eaLnBrk="1" fontAlgn="auto" latinLnBrk="0" hangingPunct="1">
              <a:lnSpc>
                <a:spcPct val="110000"/>
              </a:lnSpc>
              <a:spcBef>
                <a:spcPts val="600"/>
              </a:spcBef>
              <a:spcAft>
                <a:spcPts val="0"/>
              </a:spcAft>
              <a:buClr>
                <a:srgbClr val="FF9900"/>
              </a:buClr>
              <a:buSzTx/>
              <a:buFontTx/>
              <a:buNone/>
              <a:tabLst/>
              <a:defRPr/>
            </a:pPr>
            <a:endParaRPr kumimoji="0" lang="sv-SE" sz="1200" b="1" i="0" u="none" strike="noStrike" kern="1200" cap="none" spc="0" normalizeH="0" baseline="0" noProof="0">
              <a:ln>
                <a:noFill/>
              </a:ln>
              <a:solidFill>
                <a:srgbClr val="303030"/>
              </a:solidFill>
              <a:effectLst/>
              <a:uLnTx/>
              <a:uFillTx/>
              <a:latin typeface="Calibri" charset="0"/>
              <a:ea typeface="Calibri" charset="0"/>
              <a:cs typeface="Calibri" charset="0"/>
            </a:endParaRPr>
          </a:p>
          <a:p>
            <a:pPr marL="0" marR="0" lvl="0" indent="0" algn="l" defTabSz="342900" rtl="0" eaLnBrk="1" fontAlgn="auto" latinLnBrk="0" hangingPunct="1">
              <a:lnSpc>
                <a:spcPct val="110000"/>
              </a:lnSpc>
              <a:spcBef>
                <a:spcPts val="600"/>
              </a:spcBef>
              <a:spcAft>
                <a:spcPts val="0"/>
              </a:spcAft>
              <a:buClr>
                <a:srgbClr val="FF9900"/>
              </a:buClr>
              <a:buSzTx/>
              <a:buFontTx/>
              <a:buNone/>
              <a:tabLst/>
              <a:defRPr/>
            </a:pPr>
            <a:endParaRPr kumimoji="0" lang="sv-SE" sz="1100" b="1" i="0" u="none" strike="noStrike" kern="1200" cap="none" spc="0" normalizeH="0" baseline="0" noProof="0">
              <a:ln>
                <a:noFill/>
              </a:ln>
              <a:solidFill>
                <a:srgbClr val="303030"/>
              </a:solidFill>
              <a:effectLst/>
              <a:uLnTx/>
              <a:uFillTx/>
              <a:latin typeface="Calibri" charset="0"/>
              <a:ea typeface="Calibri" charset="0"/>
              <a:cs typeface="Calibri" charset="0"/>
            </a:endParaRPr>
          </a:p>
          <a:p>
            <a:pPr marL="0" marR="0" lvl="0" indent="0" algn="l" defTabSz="342900" rtl="0" eaLnBrk="1" fontAlgn="auto" latinLnBrk="0" hangingPunct="1">
              <a:lnSpc>
                <a:spcPct val="110000"/>
              </a:lnSpc>
              <a:spcBef>
                <a:spcPts val="600"/>
              </a:spcBef>
              <a:spcAft>
                <a:spcPts val="0"/>
              </a:spcAft>
              <a:buClr>
                <a:srgbClr val="FF9900"/>
              </a:buClr>
              <a:buSzTx/>
              <a:buFontTx/>
              <a:buNone/>
              <a:tabLst/>
              <a:defRPr/>
            </a:pPr>
            <a:r>
              <a:rPr kumimoji="0" lang="sv-SE" sz="1100" b="1" i="0" u="none" strike="noStrike" kern="1200" cap="none" spc="0" normalizeH="0" baseline="0" noProof="0">
                <a:ln>
                  <a:noFill/>
                </a:ln>
                <a:solidFill>
                  <a:srgbClr val="303030"/>
                </a:solidFill>
                <a:effectLst/>
                <a:uLnTx/>
                <a:uFillTx/>
                <a:latin typeface="Calibri" charset="0"/>
                <a:ea typeface="Calibri" charset="0"/>
                <a:cs typeface="Calibri" charset="0"/>
              </a:rPr>
              <a:t>Är det statistiskt säkerställt?</a:t>
            </a:r>
            <a:endParaRPr kumimoji="0" lang="sv-SE" sz="1100" b="0" i="0" u="none" strike="noStrike" kern="1200" cap="none" spc="0" normalizeH="0" baseline="0" noProof="0">
              <a:ln>
                <a:noFill/>
              </a:ln>
              <a:solidFill>
                <a:srgbClr val="303030"/>
              </a:solidFill>
              <a:effectLst/>
              <a:uLnTx/>
              <a:uFillTx/>
              <a:latin typeface="Calibri"/>
              <a:ea typeface="+mn-ea"/>
              <a:cs typeface="+mn-cs"/>
            </a:endParaRPr>
          </a:p>
          <a:p>
            <a:pPr marL="0" marR="0" lvl="0" indent="0" algn="l" defTabSz="342900" rtl="0" eaLnBrk="1" fontAlgn="auto" latinLnBrk="0" hangingPunct="1">
              <a:lnSpc>
                <a:spcPct val="110000"/>
              </a:lnSpc>
              <a:spcBef>
                <a:spcPts val="0"/>
              </a:spcBef>
              <a:spcAft>
                <a:spcPts val="0"/>
              </a:spcAft>
              <a:buClr>
                <a:srgbClr val="FF9900"/>
              </a:buClr>
              <a:buSzTx/>
              <a:buFontTx/>
              <a:buNone/>
              <a:tabLst/>
              <a:defRPr/>
            </a:pPr>
            <a:r>
              <a:rPr kumimoji="0" lang="sv-SE" sz="1050" b="0" i="0" u="none" strike="noStrike" kern="1200" cap="none" spc="0" normalizeH="0" baseline="0" noProof="0">
                <a:ln>
                  <a:noFill/>
                </a:ln>
                <a:solidFill>
                  <a:srgbClr val="303030"/>
                </a:solidFill>
                <a:effectLst/>
                <a:uLnTx/>
                <a:uFillTx/>
                <a:latin typeface="Calibri"/>
                <a:ea typeface="+mn-ea"/>
                <a:cs typeface="+mn-cs"/>
              </a:rPr>
              <a:t>Om en skillnad är större än felmarginalen är skillnaden statistiskt säkerställd. En statistiskt säkerställd skillnad mellan två olika värden innebär att det är en skillnad som troligen inte enbart kan förklaras av slumpen. Det som är säkerställt är således att det finns en skillnad, inte själva storleken.</a:t>
            </a:r>
            <a:endParaRPr kumimoji="0" lang="en-US" sz="1050" b="0" i="0" u="none" strike="noStrike" kern="1200" cap="none" spc="0" normalizeH="0" baseline="0" noProof="1">
              <a:ln>
                <a:noFill/>
              </a:ln>
              <a:solidFill>
                <a:srgbClr val="303030"/>
              </a:solidFill>
              <a:effectLst/>
              <a:uLnTx/>
              <a:uFillTx/>
              <a:latin typeface="Calibri"/>
              <a:ea typeface="+mn-ea"/>
              <a:cs typeface="+mn-cs"/>
            </a:endParaRPr>
          </a:p>
        </p:txBody>
      </p:sp>
    </p:spTree>
    <p:extLst>
      <p:ext uri="{BB962C8B-B14F-4D97-AF65-F5344CB8AC3E}">
        <p14:creationId xmlns:p14="http://schemas.microsoft.com/office/powerpoint/2010/main" val="188167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51223" y="1051614"/>
            <a:ext cx="2807890" cy="1304236"/>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r>
              <a:rPr lang="sv-SE" sz="1050" b="1">
                <a:solidFill>
                  <a:schemeClr val="tx1"/>
                </a:solidFill>
                <a:cs typeface="Arial" panose="020B0604020202020204" pitchFamily="34" charset="0"/>
              </a:rPr>
              <a:t>BAKGRUND</a:t>
            </a:r>
            <a:endParaRPr lang="sv-SE" sz="1200" b="1">
              <a:solidFill>
                <a:schemeClr val="tx1"/>
              </a:solidFill>
              <a:cs typeface="Arial" panose="020B0604020202020204" pitchFamily="34" charset="0"/>
            </a:endParaRPr>
          </a:p>
          <a:p>
            <a:pPr marL="0" lvl="1"/>
            <a:r>
              <a:rPr lang="sv-SE" sz="1050">
                <a:solidFill>
                  <a:schemeClr val="tx1"/>
                </a:solidFill>
              </a:rPr>
              <a:t>Undersökningen har genomförts av Novus på uppdrag av </a:t>
            </a:r>
            <a:r>
              <a:rPr lang="sv-SE" sz="1050" err="1">
                <a:solidFill>
                  <a:schemeClr val="tx1"/>
                </a:solidFill>
              </a:rPr>
              <a:t>xxxxx</a:t>
            </a:r>
            <a:r>
              <a:rPr lang="sv-SE" sz="1050">
                <a:solidFill>
                  <a:schemeClr val="tx1"/>
                </a:solidFill>
              </a:rPr>
              <a:t>. Syftet med undersökningen är att undersöka målgruppens inställning till </a:t>
            </a:r>
            <a:r>
              <a:rPr lang="sv-SE" sz="1050" err="1">
                <a:solidFill>
                  <a:schemeClr val="tx1"/>
                </a:solidFill>
              </a:rPr>
              <a:t>xxxxx</a:t>
            </a:r>
            <a:endParaRPr lang="sv-SE" sz="1050">
              <a:solidFill>
                <a:schemeClr val="tx1"/>
              </a:solidFill>
            </a:endParaRPr>
          </a:p>
          <a:p>
            <a:pPr marL="0" lvl="1"/>
            <a:r>
              <a:rPr lang="sv-SE" sz="1050" err="1">
                <a:solidFill>
                  <a:schemeClr val="tx1"/>
                </a:solidFill>
              </a:rPr>
              <a:t>xxxxx</a:t>
            </a:r>
            <a:r>
              <a:rPr lang="sv-SE" sz="1050">
                <a:solidFill>
                  <a:schemeClr val="tx1"/>
                </a:solidFill>
              </a:rPr>
              <a:t>.</a:t>
            </a:r>
          </a:p>
        </p:txBody>
      </p:sp>
      <p:sp>
        <p:nvSpPr>
          <p:cNvPr id="43" name="Rectangle 42"/>
          <p:cNvSpPr/>
          <p:nvPr/>
        </p:nvSpPr>
        <p:spPr>
          <a:xfrm>
            <a:off x="251222" y="2483343"/>
            <a:ext cx="2807891" cy="2212482"/>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r>
              <a:rPr lang="sv-SE" sz="1050" b="1" dirty="0">
                <a:solidFill>
                  <a:schemeClr val="tx1"/>
                </a:solidFill>
                <a:cs typeface="Arial" panose="020B0604020202020204" pitchFamily="34" charset="0"/>
              </a:rPr>
              <a:t>RESULTAT</a:t>
            </a:r>
          </a:p>
          <a:p>
            <a:pPr marL="0" lvl="1"/>
            <a:r>
              <a:rPr lang="sv-SE" sz="1050" dirty="0">
                <a:solidFill>
                  <a:schemeClr val="tx1"/>
                </a:solidFill>
              </a:rPr>
              <a:t>Resultaten levereras i en diagramrapport. Markerade signifikanta skillnader i rapporten (kön, ålder, utbildning och region) är i jämförelse mot totalen. </a:t>
            </a:r>
            <a:r>
              <a:rPr lang="sv-SE" sz="1050" i="1" dirty="0">
                <a:solidFill>
                  <a:schemeClr val="tx1"/>
                </a:solidFill>
              </a:rPr>
              <a:t>En signifikant skillnad innebär att ett värde i en undergrupp, t.ex. kön, avviker från totalvärdet i så stor utsträckning att det inte kan ses som slumpmässigt.</a:t>
            </a:r>
          </a:p>
          <a:p>
            <a:pPr marL="0" lvl="1"/>
            <a:endParaRPr lang="sv-SE" sz="1050" dirty="0">
              <a:solidFill>
                <a:schemeClr val="tx1"/>
              </a:solidFill>
            </a:endParaRPr>
          </a:p>
          <a:p>
            <a:pPr marL="0" lvl="1"/>
            <a:r>
              <a:rPr lang="sv-SE" sz="1050" dirty="0">
                <a:solidFill>
                  <a:schemeClr val="tx1"/>
                </a:solidFill>
              </a:rPr>
              <a:t>Resultatet är </a:t>
            </a:r>
            <a:r>
              <a:rPr lang="sv-SE" sz="1050" dirty="0" err="1">
                <a:solidFill>
                  <a:schemeClr val="tx1"/>
                </a:solidFill>
              </a:rPr>
              <a:t>efterstratifierat</a:t>
            </a:r>
            <a:r>
              <a:rPr lang="sv-SE" sz="1050" dirty="0">
                <a:solidFill>
                  <a:schemeClr val="tx1"/>
                </a:solidFill>
              </a:rPr>
              <a:t>, dvs. i efterhand viktat mot kända populationstal i syfte att korrigera eventuella skevheter i stickprovet jämfört med målpopulationen</a:t>
            </a:r>
            <a:r>
              <a:rPr lang="sv-SE" sz="1050" i="1" dirty="0">
                <a:solidFill>
                  <a:schemeClr val="tx1"/>
                </a:solidFill>
              </a:rPr>
              <a:t>.</a:t>
            </a:r>
          </a:p>
        </p:txBody>
      </p:sp>
      <p:sp>
        <p:nvSpPr>
          <p:cNvPr id="42" name="Rectangle 41"/>
          <p:cNvSpPr/>
          <p:nvPr/>
        </p:nvSpPr>
        <p:spPr>
          <a:xfrm>
            <a:off x="3167063" y="1051614"/>
            <a:ext cx="2807890" cy="3644212"/>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pPr marL="0" lvl="1"/>
            <a:r>
              <a:rPr lang="sv-SE" sz="1050" b="1">
                <a:solidFill>
                  <a:schemeClr val="tx1"/>
                </a:solidFill>
              </a:rPr>
              <a:t>GENOMFÖRANDE</a:t>
            </a:r>
          </a:p>
          <a:p>
            <a:pPr marL="0" lvl="1"/>
            <a:endParaRPr lang="sv-SE" sz="1013" b="1">
              <a:solidFill>
                <a:schemeClr val="tx1"/>
              </a:solidFill>
              <a:cs typeface="Arial" panose="020B0604020202020204" pitchFamily="34" charset="0"/>
            </a:endParaRPr>
          </a:p>
          <a:p>
            <a:pPr marL="0" lvl="1"/>
            <a:endParaRPr lang="sv-SE" sz="1050">
              <a:solidFill>
                <a:schemeClr val="tx1"/>
              </a:solidFill>
            </a:endParaRPr>
          </a:p>
          <a:p>
            <a:pPr marL="0" lvl="1"/>
            <a:endParaRPr lang="sv-SE" sz="1050">
              <a:solidFill>
                <a:schemeClr val="tx1"/>
              </a:solidFill>
            </a:endParaRPr>
          </a:p>
          <a:p>
            <a:pPr marL="0" lvl="1"/>
            <a:endParaRPr lang="sv-SE" sz="1050">
              <a:solidFill>
                <a:schemeClr val="tx1"/>
              </a:solidFill>
            </a:endParaRPr>
          </a:p>
          <a:p>
            <a:pPr marL="0" lvl="1"/>
            <a:endParaRPr lang="sv-SE" sz="1050">
              <a:solidFill>
                <a:schemeClr val="tx1"/>
              </a:solidFill>
            </a:endParaRPr>
          </a:p>
          <a:p>
            <a:pPr marL="0" lvl="1"/>
            <a:endParaRPr lang="sv-SE" sz="1050">
              <a:solidFill>
                <a:schemeClr val="tx1"/>
              </a:solidFill>
            </a:endParaRPr>
          </a:p>
          <a:p>
            <a:pPr marL="0" lvl="1"/>
            <a:endParaRPr lang="sv-SE" sz="1050">
              <a:solidFill>
                <a:schemeClr val="tx1"/>
              </a:solidFill>
            </a:endParaRPr>
          </a:p>
          <a:p>
            <a:pPr marL="0" lvl="1"/>
            <a:endParaRPr lang="sv-SE" sz="1050">
              <a:solidFill>
                <a:schemeClr val="tx1"/>
              </a:solidFill>
            </a:endParaRPr>
          </a:p>
          <a:p>
            <a:pPr marL="0" lvl="1"/>
            <a:endParaRPr lang="sv-SE" sz="1000">
              <a:solidFill>
                <a:schemeClr val="tx1"/>
              </a:solidFill>
            </a:endParaRPr>
          </a:p>
          <a:p>
            <a:pPr marL="0" lvl="1"/>
            <a:r>
              <a:rPr lang="sv-SE" sz="1050">
                <a:solidFill>
                  <a:schemeClr val="tx1"/>
                </a:solidFill>
              </a:rPr>
              <a:t>Svarsfrekvensen är andelen av de sökta personerna som besvarat undersökningen. I denna undersökning var svarsfrekvensen XX%. </a:t>
            </a:r>
          </a:p>
          <a:p>
            <a:pPr marL="0" lvl="1"/>
            <a:endParaRPr lang="sv-SE" sz="1050">
              <a:solidFill>
                <a:schemeClr val="tx1"/>
              </a:solidFill>
            </a:endParaRPr>
          </a:p>
          <a:p>
            <a:pPr marL="0" lvl="1"/>
            <a:r>
              <a:rPr lang="sv-SE" sz="1050">
                <a:solidFill>
                  <a:schemeClr val="tx1"/>
                </a:solidFill>
              </a:rPr>
              <a:t>Undersökningen är genomförd via telefonintervjuer, som har genomförts av en nära samarbetspartner till </a:t>
            </a:r>
            <a:r>
              <a:rPr lang="sv-SE" sz="1050" err="1">
                <a:solidFill>
                  <a:schemeClr val="tx1"/>
                </a:solidFill>
              </a:rPr>
              <a:t>Novus</a:t>
            </a:r>
            <a:r>
              <a:rPr lang="sv-SE" sz="1050">
                <a:solidFill>
                  <a:schemeClr val="tx1"/>
                </a:solidFill>
              </a:rPr>
              <a:t>. Ett arbete som vi tar fullt ansvar för. Urvalet har köpts in av </a:t>
            </a:r>
            <a:r>
              <a:rPr lang="sv-SE" sz="1050" err="1">
                <a:solidFill>
                  <a:schemeClr val="tx1"/>
                </a:solidFill>
              </a:rPr>
              <a:t>Novus</a:t>
            </a:r>
            <a:r>
              <a:rPr lang="sv-SE" sz="1050">
                <a:solidFill>
                  <a:schemeClr val="tx1"/>
                </a:solidFill>
              </a:rPr>
              <a:t> samarbetspartner/Kund XX tillhandahöll urvalet. Antal kontaktförsök var XX.    </a:t>
            </a:r>
          </a:p>
          <a:p>
            <a:pPr marL="0" lvl="1"/>
            <a:endParaRPr lang="sv-SE" sz="1050">
              <a:solidFill>
                <a:schemeClr val="tx1"/>
              </a:solidFill>
            </a:endParaRPr>
          </a:p>
        </p:txBody>
      </p:sp>
      <p:sp>
        <p:nvSpPr>
          <p:cNvPr id="174" name="Rectangle 173"/>
          <p:cNvSpPr/>
          <p:nvPr/>
        </p:nvSpPr>
        <p:spPr>
          <a:xfrm>
            <a:off x="3251968" y="1300687"/>
            <a:ext cx="1273178" cy="105516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vert="horz" lIns="72000" rtlCol="0" anchor="t" anchorCtr="0"/>
          <a:lstStyle/>
          <a:p>
            <a:pPr marL="0" lvl="1"/>
            <a:r>
              <a:rPr lang="sv-SE" sz="1050" b="1">
                <a:solidFill>
                  <a:schemeClr val="bg1"/>
                </a:solidFill>
              </a:rPr>
              <a:t>Antal genomförda intervjuer:</a:t>
            </a:r>
          </a:p>
          <a:p>
            <a:pPr marL="0" lvl="1"/>
            <a:r>
              <a:rPr lang="sv-SE" sz="1100" b="1">
                <a:solidFill>
                  <a:schemeClr val="bg1"/>
                </a:solidFill>
              </a:rPr>
              <a:t>X XXXX</a:t>
            </a:r>
          </a:p>
          <a:p>
            <a:pPr marL="0" lvl="1"/>
            <a:endParaRPr lang="sv-SE" sz="1100" b="1">
              <a:solidFill>
                <a:schemeClr val="bg1"/>
              </a:solidFill>
            </a:endParaRPr>
          </a:p>
          <a:p>
            <a:pPr marL="0" lvl="1"/>
            <a:r>
              <a:rPr lang="sv-SE" sz="850">
                <a:solidFill>
                  <a:schemeClr val="bg1"/>
                </a:solidFill>
              </a:rPr>
              <a:t>Fältperiod XX - XX </a:t>
            </a:r>
          </a:p>
          <a:p>
            <a:pPr marL="0" lvl="1"/>
            <a:r>
              <a:rPr lang="sv-SE" sz="850">
                <a:solidFill>
                  <a:schemeClr val="bg1"/>
                </a:solidFill>
              </a:rPr>
              <a:t>månad 202X</a:t>
            </a:r>
          </a:p>
        </p:txBody>
      </p:sp>
      <p:sp>
        <p:nvSpPr>
          <p:cNvPr id="176" name="Rectangle 175"/>
          <p:cNvSpPr/>
          <p:nvPr/>
        </p:nvSpPr>
        <p:spPr>
          <a:xfrm>
            <a:off x="4639733" y="1300688"/>
            <a:ext cx="1249135" cy="105516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horz" lIns="72000" rIns="0" rtlCol="0" anchor="t" anchorCtr="0"/>
          <a:lstStyle/>
          <a:p>
            <a:pPr marL="0" lvl="1"/>
            <a:r>
              <a:rPr lang="sv-SE" sz="1050" b="1">
                <a:solidFill>
                  <a:schemeClr val="bg1"/>
                </a:solidFill>
              </a:rPr>
              <a:t>Svarsfrekvens bland de sökta personerna:</a:t>
            </a:r>
          </a:p>
          <a:p>
            <a:pPr marL="0" lvl="1"/>
            <a:r>
              <a:rPr lang="sv-SE" sz="1100" b="1">
                <a:solidFill>
                  <a:schemeClr val="bg1"/>
                </a:solidFill>
              </a:rPr>
              <a:t>XX%</a:t>
            </a:r>
          </a:p>
        </p:txBody>
      </p:sp>
      <p:sp>
        <p:nvSpPr>
          <p:cNvPr id="8" name="Rectangle 7"/>
          <p:cNvSpPr/>
          <p:nvPr/>
        </p:nvSpPr>
        <p:spPr>
          <a:xfrm>
            <a:off x="7419992" y="3595113"/>
            <a:ext cx="1229676" cy="1008535"/>
          </a:xfrm>
          <a:prstGeom prst="rect">
            <a:avLst/>
          </a:prstGeom>
        </p:spPr>
        <p:txBody>
          <a:bodyPr wrap="square">
            <a:noAutofit/>
          </a:bodyPr>
          <a:lstStyle/>
          <a:p>
            <a:r>
              <a:rPr lang="sv-SE" sz="6600" b="1">
                <a:solidFill>
                  <a:schemeClr val="bg1"/>
                </a:solidFill>
              </a:rPr>
              <a:t>+/-</a:t>
            </a:r>
          </a:p>
        </p:txBody>
      </p:sp>
      <p:sp>
        <p:nvSpPr>
          <p:cNvPr id="41" name="Rectangle 40"/>
          <p:cNvSpPr/>
          <p:nvPr/>
        </p:nvSpPr>
        <p:spPr>
          <a:xfrm>
            <a:off x="6084887" y="1051615"/>
            <a:ext cx="2807890" cy="1304235"/>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pPr marL="0" lvl="1"/>
            <a:r>
              <a:rPr lang="sv-SE" sz="1050" b="1" dirty="0">
                <a:solidFill>
                  <a:schemeClr val="tx1"/>
                </a:solidFill>
              </a:rPr>
              <a:t>MÅLGRUPP</a:t>
            </a:r>
            <a:endParaRPr lang="sv-SE" sz="1050" b="1" dirty="0">
              <a:solidFill>
                <a:schemeClr val="tx1"/>
              </a:solidFill>
              <a:cs typeface="Arial" panose="020B0604020202020204" pitchFamily="34" charset="0"/>
            </a:endParaRPr>
          </a:p>
          <a:p>
            <a:pPr marL="0" lvl="1"/>
            <a:r>
              <a:rPr lang="sv-SE" sz="1050" dirty="0">
                <a:solidFill>
                  <a:schemeClr val="tx1"/>
                </a:solidFill>
              </a:rPr>
              <a:t>Yrkesverksamma allmänheten</a:t>
            </a:r>
          </a:p>
        </p:txBody>
      </p:sp>
      <p:sp>
        <p:nvSpPr>
          <p:cNvPr id="143" name="Rectangle 142"/>
          <p:cNvSpPr/>
          <p:nvPr/>
        </p:nvSpPr>
        <p:spPr>
          <a:xfrm>
            <a:off x="8034830" y="1481870"/>
            <a:ext cx="750593" cy="7505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nchorCtr="0"/>
          <a:lstStyle/>
          <a:p>
            <a:pPr marL="0" lvl="1"/>
            <a:r>
              <a:rPr lang="sv-SE" sz="1100" b="1" dirty="0">
                <a:solidFill>
                  <a:schemeClr val="bg1"/>
                </a:solidFill>
              </a:rPr>
              <a:t>Ålder:</a:t>
            </a:r>
          </a:p>
          <a:p>
            <a:pPr marL="0" lvl="1"/>
            <a:r>
              <a:rPr lang="sv-SE" sz="1100" b="1" dirty="0">
                <a:solidFill>
                  <a:schemeClr val="bg1"/>
                </a:solidFill>
              </a:rPr>
              <a:t>18-64 år</a:t>
            </a:r>
            <a:endParaRPr lang="sv-SE" sz="1100" dirty="0">
              <a:solidFill>
                <a:schemeClr val="bg1"/>
              </a:solidFill>
            </a:endParaRPr>
          </a:p>
        </p:txBody>
      </p:sp>
      <p:sp>
        <p:nvSpPr>
          <p:cNvPr id="46" name="Freeform 9"/>
          <p:cNvSpPr>
            <a:spLocks noEditPoints="1"/>
          </p:cNvSpPr>
          <p:nvPr/>
        </p:nvSpPr>
        <p:spPr bwMode="auto">
          <a:xfrm>
            <a:off x="6161706" y="1469532"/>
            <a:ext cx="307790" cy="742688"/>
          </a:xfrm>
          <a:custGeom>
            <a:avLst/>
            <a:gdLst/>
            <a:ahLst/>
            <a:cxnLst>
              <a:cxn ang="0">
                <a:pos x="29" y="28"/>
              </a:cxn>
              <a:cxn ang="0">
                <a:pos x="35" y="35"/>
              </a:cxn>
              <a:cxn ang="0">
                <a:pos x="47" y="26"/>
              </a:cxn>
              <a:cxn ang="0">
                <a:pos x="57" y="54"/>
              </a:cxn>
              <a:cxn ang="0">
                <a:pos x="51" y="52"/>
              </a:cxn>
              <a:cxn ang="0">
                <a:pos x="46" y="69"/>
              </a:cxn>
              <a:cxn ang="0">
                <a:pos x="51" y="63"/>
              </a:cxn>
              <a:cxn ang="0">
                <a:pos x="49" y="145"/>
              </a:cxn>
              <a:cxn ang="0">
                <a:pos x="42" y="147"/>
              </a:cxn>
              <a:cxn ang="0">
                <a:pos x="43" y="95"/>
              </a:cxn>
              <a:cxn ang="0">
                <a:pos x="36" y="95"/>
              </a:cxn>
              <a:cxn ang="0">
                <a:pos x="25" y="147"/>
              </a:cxn>
              <a:cxn ang="0">
                <a:pos x="25" y="64"/>
              </a:cxn>
              <a:cxn ang="0">
                <a:pos x="34" y="23"/>
              </a:cxn>
              <a:cxn ang="0">
                <a:pos x="29" y="10"/>
              </a:cxn>
              <a:cxn ang="0">
                <a:pos x="34" y="2"/>
              </a:cxn>
              <a:cxn ang="0">
                <a:pos x="50" y="12"/>
              </a:cxn>
              <a:cxn ang="0">
                <a:pos x="45" y="12"/>
              </a:cxn>
              <a:cxn ang="0">
                <a:pos x="40" y="25"/>
              </a:cxn>
              <a:cxn ang="0">
                <a:pos x="29" y="28"/>
              </a:cxn>
              <a:cxn ang="0">
                <a:pos x="22" y="61"/>
              </a:cxn>
              <a:cxn ang="0">
                <a:pos x="27" y="57"/>
              </a:cxn>
              <a:cxn ang="0">
                <a:pos x="26" y="45"/>
              </a:cxn>
              <a:cxn ang="0">
                <a:pos x="12" y="50"/>
              </a:cxn>
              <a:cxn ang="0">
                <a:pos x="22" y="61"/>
              </a:cxn>
              <a:cxn ang="0">
                <a:pos x="43" y="14"/>
              </a:cxn>
              <a:cxn ang="0">
                <a:pos x="37" y="13"/>
              </a:cxn>
              <a:cxn ang="0">
                <a:pos x="34" y="15"/>
              </a:cxn>
              <a:cxn ang="0">
                <a:pos x="36" y="19"/>
              </a:cxn>
              <a:cxn ang="0">
                <a:pos x="38" y="16"/>
              </a:cxn>
              <a:cxn ang="0">
                <a:pos x="40" y="19"/>
              </a:cxn>
              <a:cxn ang="0">
                <a:pos x="37" y="22"/>
              </a:cxn>
              <a:cxn ang="0">
                <a:pos x="43" y="14"/>
              </a:cxn>
            </a:cxnLst>
            <a:rect l="0" t="0" r="r" b="b"/>
            <a:pathLst>
              <a:path w="61" h="147">
                <a:moveTo>
                  <a:pt x="29" y="28"/>
                </a:moveTo>
                <a:cubicBezTo>
                  <a:pt x="29" y="32"/>
                  <a:pt x="32" y="33"/>
                  <a:pt x="35" y="35"/>
                </a:cubicBezTo>
                <a:cubicBezTo>
                  <a:pt x="41" y="33"/>
                  <a:pt x="43" y="28"/>
                  <a:pt x="47" y="26"/>
                </a:cubicBezTo>
                <a:cubicBezTo>
                  <a:pt x="57" y="27"/>
                  <a:pt x="61" y="45"/>
                  <a:pt x="57" y="54"/>
                </a:cubicBezTo>
                <a:cubicBezTo>
                  <a:pt x="53" y="55"/>
                  <a:pt x="55" y="51"/>
                  <a:pt x="51" y="52"/>
                </a:cubicBezTo>
                <a:cubicBezTo>
                  <a:pt x="49" y="57"/>
                  <a:pt x="48" y="63"/>
                  <a:pt x="46" y="69"/>
                </a:cubicBezTo>
                <a:cubicBezTo>
                  <a:pt x="51" y="71"/>
                  <a:pt x="51" y="67"/>
                  <a:pt x="51" y="63"/>
                </a:cubicBezTo>
                <a:cubicBezTo>
                  <a:pt x="61" y="86"/>
                  <a:pt x="51" y="119"/>
                  <a:pt x="49" y="145"/>
                </a:cubicBezTo>
                <a:cubicBezTo>
                  <a:pt x="47" y="146"/>
                  <a:pt x="45" y="147"/>
                  <a:pt x="42" y="147"/>
                </a:cubicBezTo>
                <a:cubicBezTo>
                  <a:pt x="46" y="131"/>
                  <a:pt x="47" y="112"/>
                  <a:pt x="43" y="95"/>
                </a:cubicBezTo>
                <a:cubicBezTo>
                  <a:pt x="41" y="95"/>
                  <a:pt x="38" y="95"/>
                  <a:pt x="36" y="95"/>
                </a:cubicBezTo>
                <a:cubicBezTo>
                  <a:pt x="26" y="108"/>
                  <a:pt x="41" y="141"/>
                  <a:pt x="25" y="147"/>
                </a:cubicBezTo>
                <a:cubicBezTo>
                  <a:pt x="27" y="123"/>
                  <a:pt x="21" y="96"/>
                  <a:pt x="25" y="64"/>
                </a:cubicBezTo>
                <a:cubicBezTo>
                  <a:pt x="0" y="55"/>
                  <a:pt x="14" y="25"/>
                  <a:pt x="34" y="23"/>
                </a:cubicBezTo>
                <a:cubicBezTo>
                  <a:pt x="35" y="20"/>
                  <a:pt x="30" y="14"/>
                  <a:pt x="29" y="10"/>
                </a:cubicBezTo>
                <a:cubicBezTo>
                  <a:pt x="29" y="6"/>
                  <a:pt x="32" y="4"/>
                  <a:pt x="34" y="2"/>
                </a:cubicBezTo>
                <a:cubicBezTo>
                  <a:pt x="44" y="0"/>
                  <a:pt x="50" y="7"/>
                  <a:pt x="50" y="12"/>
                </a:cubicBezTo>
                <a:cubicBezTo>
                  <a:pt x="49" y="13"/>
                  <a:pt x="47" y="13"/>
                  <a:pt x="45" y="12"/>
                </a:cubicBezTo>
                <a:cubicBezTo>
                  <a:pt x="45" y="18"/>
                  <a:pt x="42" y="21"/>
                  <a:pt x="40" y="25"/>
                </a:cubicBezTo>
                <a:cubicBezTo>
                  <a:pt x="31" y="26"/>
                  <a:pt x="35" y="26"/>
                  <a:pt x="29" y="28"/>
                </a:cubicBezTo>
                <a:close/>
                <a:moveTo>
                  <a:pt x="22" y="61"/>
                </a:moveTo>
                <a:cubicBezTo>
                  <a:pt x="21" y="56"/>
                  <a:pt x="26" y="61"/>
                  <a:pt x="27" y="57"/>
                </a:cubicBezTo>
                <a:cubicBezTo>
                  <a:pt x="28" y="52"/>
                  <a:pt x="26" y="50"/>
                  <a:pt x="26" y="45"/>
                </a:cubicBezTo>
                <a:cubicBezTo>
                  <a:pt x="22" y="50"/>
                  <a:pt x="17" y="50"/>
                  <a:pt x="12" y="50"/>
                </a:cubicBezTo>
                <a:cubicBezTo>
                  <a:pt x="16" y="53"/>
                  <a:pt x="17" y="58"/>
                  <a:pt x="22" y="61"/>
                </a:cubicBezTo>
                <a:close/>
                <a:moveTo>
                  <a:pt x="43" y="14"/>
                </a:moveTo>
                <a:cubicBezTo>
                  <a:pt x="39" y="16"/>
                  <a:pt x="41" y="13"/>
                  <a:pt x="37" y="13"/>
                </a:cubicBezTo>
                <a:cubicBezTo>
                  <a:pt x="36" y="14"/>
                  <a:pt x="36" y="15"/>
                  <a:pt x="34" y="15"/>
                </a:cubicBezTo>
                <a:cubicBezTo>
                  <a:pt x="34" y="17"/>
                  <a:pt x="34" y="19"/>
                  <a:pt x="36" y="19"/>
                </a:cubicBezTo>
                <a:cubicBezTo>
                  <a:pt x="36" y="18"/>
                  <a:pt x="37" y="17"/>
                  <a:pt x="38" y="16"/>
                </a:cubicBezTo>
                <a:cubicBezTo>
                  <a:pt x="38" y="18"/>
                  <a:pt x="40" y="18"/>
                  <a:pt x="40" y="19"/>
                </a:cubicBezTo>
                <a:cubicBezTo>
                  <a:pt x="40" y="22"/>
                  <a:pt x="37" y="20"/>
                  <a:pt x="37" y="22"/>
                </a:cubicBezTo>
                <a:cubicBezTo>
                  <a:pt x="42" y="23"/>
                  <a:pt x="42" y="18"/>
                  <a:pt x="43" y="14"/>
                </a:cubicBezTo>
                <a:close/>
              </a:path>
            </a:pathLst>
          </a:custGeom>
          <a:solidFill>
            <a:schemeClr val="accent6"/>
          </a:solid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nvGrpSpPr>
          <p:cNvPr id="47" name="Grupp 579"/>
          <p:cNvGrpSpPr/>
          <p:nvPr/>
        </p:nvGrpSpPr>
        <p:grpSpPr>
          <a:xfrm>
            <a:off x="7110623" y="1449497"/>
            <a:ext cx="238464" cy="775266"/>
            <a:chOff x="1106487" y="869950"/>
            <a:chExt cx="366713" cy="1192213"/>
          </a:xfrm>
          <a:solidFill>
            <a:schemeClr val="accent6"/>
          </a:solidFill>
        </p:grpSpPr>
        <p:sp>
          <p:nvSpPr>
            <p:cNvPr id="48" name="Freeform 88"/>
            <p:cNvSpPr>
              <a:spLocks/>
            </p:cNvSpPr>
            <p:nvPr/>
          </p:nvSpPr>
          <p:spPr bwMode="auto">
            <a:xfrm>
              <a:off x="1274762" y="984250"/>
              <a:ext cx="22225" cy="15875"/>
            </a:xfrm>
            <a:custGeom>
              <a:avLst/>
              <a:gdLst/>
              <a:ahLst/>
              <a:cxnLst>
                <a:cxn ang="0">
                  <a:pos x="3" y="0"/>
                </a:cxn>
                <a:cxn ang="0">
                  <a:pos x="0" y="0"/>
                </a:cxn>
                <a:cxn ang="0">
                  <a:pos x="3" y="0"/>
                </a:cxn>
              </a:cxnLst>
              <a:rect l="0" t="0" r="r" b="b"/>
              <a:pathLst>
                <a:path w="3" h="2">
                  <a:moveTo>
                    <a:pt x="3" y="0"/>
                  </a:moveTo>
                  <a:cubicBezTo>
                    <a:pt x="3" y="1"/>
                    <a:pt x="0" y="2"/>
                    <a:pt x="0" y="0"/>
                  </a:cubicBezTo>
                  <a:cubicBezTo>
                    <a:pt x="2" y="0"/>
                    <a:pt x="1" y="0"/>
                    <a:pt x="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49" name="Freeform 89"/>
            <p:cNvSpPr>
              <a:spLocks/>
            </p:cNvSpPr>
            <p:nvPr/>
          </p:nvSpPr>
          <p:spPr bwMode="auto">
            <a:xfrm>
              <a:off x="1266825" y="992188"/>
              <a:ext cx="46038" cy="30163"/>
            </a:xfrm>
            <a:custGeom>
              <a:avLst/>
              <a:gdLst/>
              <a:ahLst/>
              <a:cxnLst>
                <a:cxn ang="0">
                  <a:pos x="3" y="2"/>
                </a:cxn>
                <a:cxn ang="0">
                  <a:pos x="3" y="2"/>
                </a:cxn>
                <a:cxn ang="0">
                  <a:pos x="0" y="0"/>
                </a:cxn>
                <a:cxn ang="0">
                  <a:pos x="5" y="0"/>
                </a:cxn>
                <a:cxn ang="0">
                  <a:pos x="1" y="2"/>
                </a:cxn>
                <a:cxn ang="0">
                  <a:pos x="3" y="2"/>
                </a:cxn>
              </a:cxnLst>
              <a:rect l="0" t="0" r="r" b="b"/>
              <a:pathLst>
                <a:path w="6" h="4">
                  <a:moveTo>
                    <a:pt x="3" y="2"/>
                  </a:moveTo>
                  <a:cubicBezTo>
                    <a:pt x="3" y="2"/>
                    <a:pt x="3" y="2"/>
                    <a:pt x="3" y="2"/>
                  </a:cubicBezTo>
                  <a:cubicBezTo>
                    <a:pt x="2" y="1"/>
                    <a:pt x="0" y="3"/>
                    <a:pt x="0" y="0"/>
                  </a:cubicBezTo>
                  <a:cubicBezTo>
                    <a:pt x="1" y="0"/>
                    <a:pt x="4" y="1"/>
                    <a:pt x="5" y="0"/>
                  </a:cubicBezTo>
                  <a:cubicBezTo>
                    <a:pt x="6" y="1"/>
                    <a:pt x="3" y="4"/>
                    <a:pt x="1" y="2"/>
                  </a:cubicBezTo>
                  <a:cubicBezTo>
                    <a:pt x="1" y="1"/>
                    <a:pt x="3" y="2"/>
                    <a:pt x="3"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0" name="Freeform 90"/>
            <p:cNvSpPr>
              <a:spLocks noEditPoints="1"/>
            </p:cNvSpPr>
            <p:nvPr/>
          </p:nvSpPr>
          <p:spPr bwMode="auto">
            <a:xfrm>
              <a:off x="1106487" y="869950"/>
              <a:ext cx="366713" cy="1192213"/>
            </a:xfrm>
            <a:custGeom>
              <a:avLst/>
              <a:gdLst/>
              <a:ahLst/>
              <a:cxnLst>
                <a:cxn ang="0">
                  <a:pos x="28" y="9"/>
                </a:cxn>
                <a:cxn ang="0">
                  <a:pos x="17" y="10"/>
                </a:cxn>
                <a:cxn ang="0">
                  <a:pos x="19" y="18"/>
                </a:cxn>
                <a:cxn ang="0">
                  <a:pos x="28" y="17"/>
                </a:cxn>
                <a:cxn ang="0">
                  <a:pos x="28" y="19"/>
                </a:cxn>
                <a:cxn ang="0">
                  <a:pos x="33" y="25"/>
                </a:cxn>
                <a:cxn ang="0">
                  <a:pos x="47" y="66"/>
                </a:cxn>
                <a:cxn ang="0">
                  <a:pos x="45" y="75"/>
                </a:cxn>
                <a:cxn ang="0">
                  <a:pos x="44" y="76"/>
                </a:cxn>
                <a:cxn ang="0">
                  <a:pos x="41" y="82"/>
                </a:cxn>
                <a:cxn ang="0">
                  <a:pos x="42" y="98"/>
                </a:cxn>
                <a:cxn ang="0">
                  <a:pos x="40" y="120"/>
                </a:cxn>
                <a:cxn ang="0">
                  <a:pos x="38" y="136"/>
                </a:cxn>
                <a:cxn ang="0">
                  <a:pos x="37" y="139"/>
                </a:cxn>
                <a:cxn ang="0">
                  <a:pos x="35" y="146"/>
                </a:cxn>
                <a:cxn ang="0">
                  <a:pos x="28" y="145"/>
                </a:cxn>
                <a:cxn ang="0">
                  <a:pos x="17" y="153"/>
                </a:cxn>
                <a:cxn ang="0">
                  <a:pos x="18" y="152"/>
                </a:cxn>
                <a:cxn ang="0">
                  <a:pos x="18" y="143"/>
                </a:cxn>
                <a:cxn ang="0">
                  <a:pos x="18" y="140"/>
                </a:cxn>
                <a:cxn ang="0">
                  <a:pos x="14" y="123"/>
                </a:cxn>
                <a:cxn ang="0">
                  <a:pos x="9" y="80"/>
                </a:cxn>
                <a:cxn ang="0">
                  <a:pos x="6" y="78"/>
                </a:cxn>
                <a:cxn ang="0">
                  <a:pos x="5" y="78"/>
                </a:cxn>
                <a:cxn ang="0">
                  <a:pos x="3" y="75"/>
                </a:cxn>
                <a:cxn ang="0">
                  <a:pos x="0" y="53"/>
                </a:cxn>
                <a:cxn ang="0">
                  <a:pos x="1" y="49"/>
                </a:cxn>
                <a:cxn ang="0">
                  <a:pos x="3" y="35"/>
                </a:cxn>
                <a:cxn ang="0">
                  <a:pos x="13" y="25"/>
                </a:cxn>
                <a:cxn ang="0">
                  <a:pos x="18" y="19"/>
                </a:cxn>
                <a:cxn ang="0">
                  <a:pos x="20" y="0"/>
                </a:cxn>
                <a:cxn ang="0">
                  <a:pos x="30" y="12"/>
                </a:cxn>
                <a:cxn ang="0">
                  <a:pos x="28" y="22"/>
                </a:cxn>
                <a:cxn ang="0">
                  <a:pos x="18" y="21"/>
                </a:cxn>
                <a:cxn ang="0">
                  <a:pos x="30" y="25"/>
                </a:cxn>
                <a:cxn ang="0">
                  <a:pos x="27" y="72"/>
                </a:cxn>
                <a:cxn ang="0">
                  <a:pos x="27" y="69"/>
                </a:cxn>
                <a:cxn ang="0">
                  <a:pos x="22" y="73"/>
                </a:cxn>
                <a:cxn ang="0">
                  <a:pos x="22" y="72"/>
                </a:cxn>
                <a:cxn ang="0">
                  <a:pos x="26" y="72"/>
                </a:cxn>
                <a:cxn ang="0">
                  <a:pos x="33" y="77"/>
                </a:cxn>
                <a:cxn ang="0">
                  <a:pos x="38" y="78"/>
                </a:cxn>
                <a:cxn ang="0">
                  <a:pos x="37" y="74"/>
                </a:cxn>
                <a:cxn ang="0">
                  <a:pos x="12" y="78"/>
                </a:cxn>
                <a:cxn ang="0">
                  <a:pos x="15" y="75"/>
                </a:cxn>
                <a:cxn ang="0">
                  <a:pos x="12" y="78"/>
                </a:cxn>
                <a:cxn ang="0">
                  <a:pos x="41" y="80"/>
                </a:cxn>
                <a:cxn ang="0">
                  <a:pos x="25" y="93"/>
                </a:cxn>
                <a:cxn ang="0">
                  <a:pos x="25" y="123"/>
                </a:cxn>
                <a:cxn ang="0">
                  <a:pos x="28" y="129"/>
                </a:cxn>
                <a:cxn ang="0">
                  <a:pos x="29" y="102"/>
                </a:cxn>
                <a:cxn ang="0">
                  <a:pos x="25" y="92"/>
                </a:cxn>
                <a:cxn ang="0">
                  <a:pos x="19" y="151"/>
                </a:cxn>
                <a:cxn ang="0">
                  <a:pos x="23" y="150"/>
                </a:cxn>
              </a:cxnLst>
              <a:rect l="0" t="0" r="r" b="b"/>
              <a:pathLst>
                <a:path w="48" h="156">
                  <a:moveTo>
                    <a:pt x="30" y="12"/>
                  </a:moveTo>
                  <a:cubicBezTo>
                    <a:pt x="28" y="13"/>
                    <a:pt x="29" y="9"/>
                    <a:pt x="28" y="9"/>
                  </a:cubicBezTo>
                  <a:cubicBezTo>
                    <a:pt x="27" y="9"/>
                    <a:pt x="27" y="6"/>
                    <a:pt x="25" y="6"/>
                  </a:cubicBezTo>
                  <a:cubicBezTo>
                    <a:pt x="21" y="5"/>
                    <a:pt x="19" y="8"/>
                    <a:pt x="17" y="10"/>
                  </a:cubicBezTo>
                  <a:cubicBezTo>
                    <a:pt x="17" y="14"/>
                    <a:pt x="17" y="17"/>
                    <a:pt x="19" y="19"/>
                  </a:cubicBezTo>
                  <a:cubicBezTo>
                    <a:pt x="19" y="19"/>
                    <a:pt x="19" y="18"/>
                    <a:pt x="19" y="18"/>
                  </a:cubicBezTo>
                  <a:cubicBezTo>
                    <a:pt x="20" y="18"/>
                    <a:pt x="22" y="20"/>
                    <a:pt x="22" y="21"/>
                  </a:cubicBezTo>
                  <a:cubicBezTo>
                    <a:pt x="26" y="21"/>
                    <a:pt x="27" y="17"/>
                    <a:pt x="28" y="17"/>
                  </a:cubicBezTo>
                  <a:cubicBezTo>
                    <a:pt x="28" y="15"/>
                    <a:pt x="28" y="15"/>
                    <a:pt x="29" y="13"/>
                  </a:cubicBezTo>
                  <a:cubicBezTo>
                    <a:pt x="29" y="15"/>
                    <a:pt x="29" y="17"/>
                    <a:pt x="28" y="19"/>
                  </a:cubicBezTo>
                  <a:cubicBezTo>
                    <a:pt x="30" y="20"/>
                    <a:pt x="32" y="22"/>
                    <a:pt x="34" y="23"/>
                  </a:cubicBezTo>
                  <a:cubicBezTo>
                    <a:pt x="34" y="24"/>
                    <a:pt x="33" y="24"/>
                    <a:pt x="33" y="25"/>
                  </a:cubicBezTo>
                  <a:cubicBezTo>
                    <a:pt x="37" y="26"/>
                    <a:pt x="40" y="28"/>
                    <a:pt x="42" y="31"/>
                  </a:cubicBezTo>
                  <a:cubicBezTo>
                    <a:pt x="45" y="42"/>
                    <a:pt x="48" y="54"/>
                    <a:pt x="47" y="66"/>
                  </a:cubicBezTo>
                  <a:cubicBezTo>
                    <a:pt x="46" y="68"/>
                    <a:pt x="45" y="72"/>
                    <a:pt x="46" y="74"/>
                  </a:cubicBezTo>
                  <a:cubicBezTo>
                    <a:pt x="46" y="75"/>
                    <a:pt x="45" y="73"/>
                    <a:pt x="45" y="75"/>
                  </a:cubicBezTo>
                  <a:cubicBezTo>
                    <a:pt x="46" y="75"/>
                    <a:pt x="44" y="75"/>
                    <a:pt x="45" y="77"/>
                  </a:cubicBezTo>
                  <a:cubicBezTo>
                    <a:pt x="45" y="77"/>
                    <a:pt x="45" y="76"/>
                    <a:pt x="44" y="76"/>
                  </a:cubicBezTo>
                  <a:cubicBezTo>
                    <a:pt x="45" y="77"/>
                    <a:pt x="40" y="79"/>
                    <a:pt x="42" y="82"/>
                  </a:cubicBezTo>
                  <a:cubicBezTo>
                    <a:pt x="42" y="82"/>
                    <a:pt x="41" y="82"/>
                    <a:pt x="41" y="82"/>
                  </a:cubicBezTo>
                  <a:cubicBezTo>
                    <a:pt x="42" y="85"/>
                    <a:pt x="41" y="90"/>
                    <a:pt x="42" y="95"/>
                  </a:cubicBezTo>
                  <a:cubicBezTo>
                    <a:pt x="42" y="96"/>
                    <a:pt x="42" y="97"/>
                    <a:pt x="42" y="98"/>
                  </a:cubicBezTo>
                  <a:cubicBezTo>
                    <a:pt x="42" y="102"/>
                    <a:pt x="40" y="105"/>
                    <a:pt x="42" y="109"/>
                  </a:cubicBezTo>
                  <a:cubicBezTo>
                    <a:pt x="40" y="112"/>
                    <a:pt x="41" y="116"/>
                    <a:pt x="40" y="120"/>
                  </a:cubicBezTo>
                  <a:cubicBezTo>
                    <a:pt x="39" y="124"/>
                    <a:pt x="37" y="127"/>
                    <a:pt x="36" y="131"/>
                  </a:cubicBezTo>
                  <a:cubicBezTo>
                    <a:pt x="37" y="133"/>
                    <a:pt x="38" y="134"/>
                    <a:pt x="38" y="136"/>
                  </a:cubicBezTo>
                  <a:cubicBezTo>
                    <a:pt x="38" y="138"/>
                    <a:pt x="37" y="137"/>
                    <a:pt x="36" y="138"/>
                  </a:cubicBezTo>
                  <a:cubicBezTo>
                    <a:pt x="36" y="140"/>
                    <a:pt x="36" y="139"/>
                    <a:pt x="37" y="139"/>
                  </a:cubicBezTo>
                  <a:cubicBezTo>
                    <a:pt x="37" y="140"/>
                    <a:pt x="36" y="140"/>
                    <a:pt x="35" y="140"/>
                  </a:cubicBezTo>
                  <a:cubicBezTo>
                    <a:pt x="35" y="142"/>
                    <a:pt x="36" y="145"/>
                    <a:pt x="35" y="146"/>
                  </a:cubicBezTo>
                  <a:cubicBezTo>
                    <a:pt x="36" y="147"/>
                    <a:pt x="37" y="150"/>
                    <a:pt x="36" y="152"/>
                  </a:cubicBezTo>
                  <a:cubicBezTo>
                    <a:pt x="31" y="153"/>
                    <a:pt x="27" y="151"/>
                    <a:pt x="28" y="145"/>
                  </a:cubicBezTo>
                  <a:cubicBezTo>
                    <a:pt x="27" y="148"/>
                    <a:pt x="26" y="151"/>
                    <a:pt x="26" y="153"/>
                  </a:cubicBezTo>
                  <a:cubicBezTo>
                    <a:pt x="25" y="155"/>
                    <a:pt x="19" y="156"/>
                    <a:pt x="17" y="153"/>
                  </a:cubicBezTo>
                  <a:cubicBezTo>
                    <a:pt x="17" y="152"/>
                    <a:pt x="19" y="153"/>
                    <a:pt x="19" y="152"/>
                  </a:cubicBezTo>
                  <a:cubicBezTo>
                    <a:pt x="19" y="152"/>
                    <a:pt x="18" y="152"/>
                    <a:pt x="18" y="152"/>
                  </a:cubicBezTo>
                  <a:cubicBezTo>
                    <a:pt x="17" y="150"/>
                    <a:pt x="21" y="148"/>
                    <a:pt x="20" y="143"/>
                  </a:cubicBezTo>
                  <a:cubicBezTo>
                    <a:pt x="20" y="142"/>
                    <a:pt x="19" y="144"/>
                    <a:pt x="18" y="143"/>
                  </a:cubicBezTo>
                  <a:cubicBezTo>
                    <a:pt x="18" y="143"/>
                    <a:pt x="17" y="142"/>
                    <a:pt x="17" y="142"/>
                  </a:cubicBezTo>
                  <a:cubicBezTo>
                    <a:pt x="17" y="141"/>
                    <a:pt x="17" y="140"/>
                    <a:pt x="18" y="140"/>
                  </a:cubicBezTo>
                  <a:cubicBezTo>
                    <a:pt x="18" y="139"/>
                    <a:pt x="16" y="138"/>
                    <a:pt x="16" y="136"/>
                  </a:cubicBezTo>
                  <a:cubicBezTo>
                    <a:pt x="16" y="132"/>
                    <a:pt x="14" y="127"/>
                    <a:pt x="14" y="123"/>
                  </a:cubicBezTo>
                  <a:cubicBezTo>
                    <a:pt x="12" y="115"/>
                    <a:pt x="13" y="104"/>
                    <a:pt x="11" y="96"/>
                  </a:cubicBezTo>
                  <a:cubicBezTo>
                    <a:pt x="10" y="90"/>
                    <a:pt x="6" y="85"/>
                    <a:pt x="9" y="80"/>
                  </a:cubicBezTo>
                  <a:cubicBezTo>
                    <a:pt x="9" y="79"/>
                    <a:pt x="9" y="77"/>
                    <a:pt x="9" y="75"/>
                  </a:cubicBezTo>
                  <a:cubicBezTo>
                    <a:pt x="8" y="75"/>
                    <a:pt x="7" y="77"/>
                    <a:pt x="6" y="78"/>
                  </a:cubicBezTo>
                  <a:cubicBezTo>
                    <a:pt x="6" y="78"/>
                    <a:pt x="5" y="77"/>
                    <a:pt x="5" y="77"/>
                  </a:cubicBezTo>
                  <a:cubicBezTo>
                    <a:pt x="5" y="77"/>
                    <a:pt x="5" y="78"/>
                    <a:pt x="5" y="78"/>
                  </a:cubicBezTo>
                  <a:cubicBezTo>
                    <a:pt x="4" y="78"/>
                    <a:pt x="5" y="76"/>
                    <a:pt x="4" y="75"/>
                  </a:cubicBezTo>
                  <a:cubicBezTo>
                    <a:pt x="4" y="74"/>
                    <a:pt x="4" y="75"/>
                    <a:pt x="3" y="75"/>
                  </a:cubicBezTo>
                  <a:cubicBezTo>
                    <a:pt x="3" y="74"/>
                    <a:pt x="3" y="73"/>
                    <a:pt x="3" y="72"/>
                  </a:cubicBezTo>
                  <a:cubicBezTo>
                    <a:pt x="0" y="67"/>
                    <a:pt x="0" y="60"/>
                    <a:pt x="0" y="53"/>
                  </a:cubicBezTo>
                  <a:cubicBezTo>
                    <a:pt x="0" y="52"/>
                    <a:pt x="1" y="52"/>
                    <a:pt x="1" y="52"/>
                  </a:cubicBezTo>
                  <a:cubicBezTo>
                    <a:pt x="1" y="51"/>
                    <a:pt x="0" y="50"/>
                    <a:pt x="1" y="49"/>
                  </a:cubicBezTo>
                  <a:cubicBezTo>
                    <a:pt x="1" y="48"/>
                    <a:pt x="1" y="48"/>
                    <a:pt x="1" y="46"/>
                  </a:cubicBezTo>
                  <a:cubicBezTo>
                    <a:pt x="1" y="43"/>
                    <a:pt x="2" y="38"/>
                    <a:pt x="3" y="35"/>
                  </a:cubicBezTo>
                  <a:cubicBezTo>
                    <a:pt x="4" y="34"/>
                    <a:pt x="3" y="33"/>
                    <a:pt x="4" y="32"/>
                  </a:cubicBezTo>
                  <a:cubicBezTo>
                    <a:pt x="6" y="29"/>
                    <a:pt x="9" y="28"/>
                    <a:pt x="13" y="25"/>
                  </a:cubicBezTo>
                  <a:cubicBezTo>
                    <a:pt x="13" y="25"/>
                    <a:pt x="12" y="25"/>
                    <a:pt x="12" y="25"/>
                  </a:cubicBezTo>
                  <a:cubicBezTo>
                    <a:pt x="14" y="23"/>
                    <a:pt x="15" y="20"/>
                    <a:pt x="18" y="19"/>
                  </a:cubicBezTo>
                  <a:cubicBezTo>
                    <a:pt x="17" y="16"/>
                    <a:pt x="17" y="13"/>
                    <a:pt x="15" y="12"/>
                  </a:cubicBezTo>
                  <a:cubicBezTo>
                    <a:pt x="14" y="6"/>
                    <a:pt x="16" y="1"/>
                    <a:pt x="20" y="0"/>
                  </a:cubicBezTo>
                  <a:cubicBezTo>
                    <a:pt x="27" y="0"/>
                    <a:pt x="31" y="3"/>
                    <a:pt x="30" y="10"/>
                  </a:cubicBezTo>
                  <a:cubicBezTo>
                    <a:pt x="30" y="11"/>
                    <a:pt x="29" y="11"/>
                    <a:pt x="30" y="12"/>
                  </a:cubicBezTo>
                  <a:close/>
                  <a:moveTo>
                    <a:pt x="27" y="22"/>
                  </a:moveTo>
                  <a:cubicBezTo>
                    <a:pt x="27" y="22"/>
                    <a:pt x="28" y="22"/>
                    <a:pt x="28" y="22"/>
                  </a:cubicBezTo>
                  <a:cubicBezTo>
                    <a:pt x="26" y="21"/>
                    <a:pt x="26" y="24"/>
                    <a:pt x="24" y="24"/>
                  </a:cubicBezTo>
                  <a:cubicBezTo>
                    <a:pt x="22" y="24"/>
                    <a:pt x="20" y="22"/>
                    <a:pt x="18" y="21"/>
                  </a:cubicBezTo>
                  <a:cubicBezTo>
                    <a:pt x="17" y="27"/>
                    <a:pt x="21" y="31"/>
                    <a:pt x="24" y="34"/>
                  </a:cubicBezTo>
                  <a:cubicBezTo>
                    <a:pt x="28" y="32"/>
                    <a:pt x="29" y="28"/>
                    <a:pt x="30" y="25"/>
                  </a:cubicBezTo>
                  <a:cubicBezTo>
                    <a:pt x="28" y="24"/>
                    <a:pt x="28" y="22"/>
                    <a:pt x="27" y="22"/>
                  </a:cubicBezTo>
                  <a:close/>
                  <a:moveTo>
                    <a:pt x="27" y="72"/>
                  </a:moveTo>
                  <a:cubicBezTo>
                    <a:pt x="26" y="72"/>
                    <a:pt x="26" y="70"/>
                    <a:pt x="25" y="70"/>
                  </a:cubicBezTo>
                  <a:cubicBezTo>
                    <a:pt x="26" y="70"/>
                    <a:pt x="27" y="70"/>
                    <a:pt x="27" y="69"/>
                  </a:cubicBezTo>
                  <a:cubicBezTo>
                    <a:pt x="25" y="69"/>
                    <a:pt x="23" y="69"/>
                    <a:pt x="22" y="70"/>
                  </a:cubicBezTo>
                  <a:cubicBezTo>
                    <a:pt x="22" y="71"/>
                    <a:pt x="22" y="71"/>
                    <a:pt x="22" y="73"/>
                  </a:cubicBezTo>
                  <a:cubicBezTo>
                    <a:pt x="22" y="73"/>
                    <a:pt x="23" y="74"/>
                    <a:pt x="24" y="73"/>
                  </a:cubicBezTo>
                  <a:cubicBezTo>
                    <a:pt x="23" y="73"/>
                    <a:pt x="22" y="72"/>
                    <a:pt x="22" y="72"/>
                  </a:cubicBezTo>
                  <a:cubicBezTo>
                    <a:pt x="23" y="73"/>
                    <a:pt x="24" y="73"/>
                    <a:pt x="25" y="73"/>
                  </a:cubicBezTo>
                  <a:cubicBezTo>
                    <a:pt x="26" y="72"/>
                    <a:pt x="26" y="72"/>
                    <a:pt x="26" y="72"/>
                  </a:cubicBezTo>
                  <a:cubicBezTo>
                    <a:pt x="26" y="72"/>
                    <a:pt x="26" y="72"/>
                    <a:pt x="27" y="72"/>
                  </a:cubicBezTo>
                  <a:close/>
                  <a:moveTo>
                    <a:pt x="33" y="77"/>
                  </a:moveTo>
                  <a:cubicBezTo>
                    <a:pt x="34" y="78"/>
                    <a:pt x="36" y="77"/>
                    <a:pt x="37" y="76"/>
                  </a:cubicBezTo>
                  <a:cubicBezTo>
                    <a:pt x="37" y="77"/>
                    <a:pt x="37" y="78"/>
                    <a:pt x="38" y="78"/>
                  </a:cubicBezTo>
                  <a:cubicBezTo>
                    <a:pt x="38" y="77"/>
                    <a:pt x="38" y="76"/>
                    <a:pt x="38" y="75"/>
                  </a:cubicBezTo>
                  <a:cubicBezTo>
                    <a:pt x="37" y="75"/>
                    <a:pt x="37" y="74"/>
                    <a:pt x="37" y="74"/>
                  </a:cubicBezTo>
                  <a:cubicBezTo>
                    <a:pt x="36" y="76"/>
                    <a:pt x="34" y="75"/>
                    <a:pt x="33" y="77"/>
                  </a:cubicBezTo>
                  <a:close/>
                  <a:moveTo>
                    <a:pt x="12" y="78"/>
                  </a:moveTo>
                  <a:cubicBezTo>
                    <a:pt x="12" y="77"/>
                    <a:pt x="13" y="77"/>
                    <a:pt x="14" y="76"/>
                  </a:cubicBezTo>
                  <a:cubicBezTo>
                    <a:pt x="14" y="76"/>
                    <a:pt x="15" y="76"/>
                    <a:pt x="15" y="75"/>
                  </a:cubicBezTo>
                  <a:cubicBezTo>
                    <a:pt x="13" y="76"/>
                    <a:pt x="13" y="75"/>
                    <a:pt x="11" y="75"/>
                  </a:cubicBezTo>
                  <a:cubicBezTo>
                    <a:pt x="12" y="76"/>
                    <a:pt x="11" y="78"/>
                    <a:pt x="12" y="78"/>
                  </a:cubicBezTo>
                  <a:close/>
                  <a:moveTo>
                    <a:pt x="40" y="75"/>
                  </a:moveTo>
                  <a:cubicBezTo>
                    <a:pt x="40" y="77"/>
                    <a:pt x="39" y="79"/>
                    <a:pt x="41" y="80"/>
                  </a:cubicBezTo>
                  <a:cubicBezTo>
                    <a:pt x="42" y="78"/>
                    <a:pt x="42" y="76"/>
                    <a:pt x="40" y="75"/>
                  </a:cubicBezTo>
                  <a:close/>
                  <a:moveTo>
                    <a:pt x="25" y="93"/>
                  </a:moveTo>
                  <a:cubicBezTo>
                    <a:pt x="25" y="101"/>
                    <a:pt x="23" y="108"/>
                    <a:pt x="24" y="114"/>
                  </a:cubicBezTo>
                  <a:cubicBezTo>
                    <a:pt x="24" y="117"/>
                    <a:pt x="25" y="120"/>
                    <a:pt x="25" y="123"/>
                  </a:cubicBezTo>
                  <a:cubicBezTo>
                    <a:pt x="26" y="126"/>
                    <a:pt x="25" y="130"/>
                    <a:pt x="26" y="133"/>
                  </a:cubicBezTo>
                  <a:cubicBezTo>
                    <a:pt x="26" y="131"/>
                    <a:pt x="28" y="131"/>
                    <a:pt x="28" y="129"/>
                  </a:cubicBezTo>
                  <a:cubicBezTo>
                    <a:pt x="27" y="124"/>
                    <a:pt x="30" y="118"/>
                    <a:pt x="30" y="113"/>
                  </a:cubicBezTo>
                  <a:cubicBezTo>
                    <a:pt x="28" y="111"/>
                    <a:pt x="30" y="106"/>
                    <a:pt x="29" y="102"/>
                  </a:cubicBezTo>
                  <a:cubicBezTo>
                    <a:pt x="29" y="101"/>
                    <a:pt x="28" y="100"/>
                    <a:pt x="27" y="98"/>
                  </a:cubicBezTo>
                  <a:cubicBezTo>
                    <a:pt x="26" y="96"/>
                    <a:pt x="26" y="92"/>
                    <a:pt x="25" y="92"/>
                  </a:cubicBezTo>
                  <a:cubicBezTo>
                    <a:pt x="25" y="93"/>
                    <a:pt x="25" y="93"/>
                    <a:pt x="25" y="93"/>
                  </a:cubicBezTo>
                  <a:close/>
                  <a:moveTo>
                    <a:pt x="19" y="151"/>
                  </a:moveTo>
                  <a:cubicBezTo>
                    <a:pt x="20" y="151"/>
                    <a:pt x="23" y="151"/>
                    <a:pt x="21" y="150"/>
                  </a:cubicBezTo>
                  <a:cubicBezTo>
                    <a:pt x="22" y="150"/>
                    <a:pt x="23" y="151"/>
                    <a:pt x="23" y="150"/>
                  </a:cubicBezTo>
                  <a:cubicBezTo>
                    <a:pt x="22" y="149"/>
                    <a:pt x="19" y="150"/>
                    <a:pt x="19" y="15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1" name="Freeform 91"/>
            <p:cNvSpPr>
              <a:spLocks/>
            </p:cNvSpPr>
            <p:nvPr/>
          </p:nvSpPr>
          <p:spPr bwMode="auto">
            <a:xfrm>
              <a:off x="1290637" y="931863"/>
              <a:ext cx="30163" cy="30163"/>
            </a:xfrm>
            <a:custGeom>
              <a:avLst/>
              <a:gdLst/>
              <a:ahLst/>
              <a:cxnLst>
                <a:cxn ang="0">
                  <a:pos x="3" y="4"/>
                </a:cxn>
                <a:cxn ang="0">
                  <a:pos x="0" y="4"/>
                </a:cxn>
                <a:cxn ang="0">
                  <a:pos x="0" y="2"/>
                </a:cxn>
                <a:cxn ang="0">
                  <a:pos x="4" y="3"/>
                </a:cxn>
                <a:cxn ang="0">
                  <a:pos x="3" y="4"/>
                </a:cxn>
              </a:cxnLst>
              <a:rect l="0" t="0" r="r" b="b"/>
              <a:pathLst>
                <a:path w="4" h="4">
                  <a:moveTo>
                    <a:pt x="3" y="4"/>
                  </a:moveTo>
                  <a:cubicBezTo>
                    <a:pt x="2" y="4"/>
                    <a:pt x="2" y="3"/>
                    <a:pt x="0" y="4"/>
                  </a:cubicBezTo>
                  <a:cubicBezTo>
                    <a:pt x="0" y="3"/>
                    <a:pt x="0" y="3"/>
                    <a:pt x="0" y="2"/>
                  </a:cubicBezTo>
                  <a:cubicBezTo>
                    <a:pt x="1" y="1"/>
                    <a:pt x="4" y="0"/>
                    <a:pt x="4" y="3"/>
                  </a:cubicBezTo>
                  <a:cubicBezTo>
                    <a:pt x="3" y="3"/>
                    <a:pt x="4" y="2"/>
                    <a:pt x="3"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2" name="Freeform 92"/>
            <p:cNvSpPr>
              <a:spLocks/>
            </p:cNvSpPr>
            <p:nvPr/>
          </p:nvSpPr>
          <p:spPr bwMode="auto">
            <a:xfrm>
              <a:off x="1236662" y="938213"/>
              <a:ext cx="46038" cy="23813"/>
            </a:xfrm>
            <a:custGeom>
              <a:avLst/>
              <a:gdLst/>
              <a:ahLst/>
              <a:cxnLst>
                <a:cxn ang="0">
                  <a:pos x="5" y="3"/>
                </a:cxn>
                <a:cxn ang="0">
                  <a:pos x="2" y="3"/>
                </a:cxn>
                <a:cxn ang="0">
                  <a:pos x="1" y="2"/>
                </a:cxn>
                <a:cxn ang="0">
                  <a:pos x="5" y="3"/>
                </a:cxn>
              </a:cxnLst>
              <a:rect l="0" t="0" r="r" b="b"/>
              <a:pathLst>
                <a:path w="6" h="3">
                  <a:moveTo>
                    <a:pt x="5" y="3"/>
                  </a:moveTo>
                  <a:cubicBezTo>
                    <a:pt x="4" y="3"/>
                    <a:pt x="3" y="3"/>
                    <a:pt x="2" y="3"/>
                  </a:cubicBezTo>
                  <a:cubicBezTo>
                    <a:pt x="2" y="1"/>
                    <a:pt x="2" y="2"/>
                    <a:pt x="1" y="2"/>
                  </a:cubicBezTo>
                  <a:cubicBezTo>
                    <a:pt x="0" y="0"/>
                    <a:pt x="6" y="0"/>
                    <a:pt x="5" y="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grpSp>
        <p:nvGrpSpPr>
          <p:cNvPr id="53" name="Grupp 640"/>
          <p:cNvGrpSpPr/>
          <p:nvPr/>
        </p:nvGrpSpPr>
        <p:grpSpPr>
          <a:xfrm>
            <a:off x="7406596" y="1500784"/>
            <a:ext cx="232112" cy="734302"/>
            <a:chOff x="3854450" y="3482975"/>
            <a:chExt cx="427038" cy="1350963"/>
          </a:xfrm>
          <a:solidFill>
            <a:schemeClr val="accent4"/>
          </a:solidFill>
        </p:grpSpPr>
        <p:sp>
          <p:nvSpPr>
            <p:cNvPr id="54" name="Freeform 167"/>
            <p:cNvSpPr>
              <a:spLocks noEditPoints="1"/>
            </p:cNvSpPr>
            <p:nvPr/>
          </p:nvSpPr>
          <p:spPr bwMode="auto">
            <a:xfrm>
              <a:off x="3854450" y="3482975"/>
              <a:ext cx="427038" cy="1350963"/>
            </a:xfrm>
            <a:custGeom>
              <a:avLst/>
              <a:gdLst/>
              <a:ahLst/>
              <a:cxnLst>
                <a:cxn ang="0">
                  <a:pos x="24" y="26"/>
                </a:cxn>
                <a:cxn ang="0">
                  <a:pos x="23" y="25"/>
                </a:cxn>
                <a:cxn ang="0">
                  <a:pos x="39" y="33"/>
                </a:cxn>
                <a:cxn ang="0">
                  <a:pos x="43" y="38"/>
                </a:cxn>
                <a:cxn ang="0">
                  <a:pos x="50" y="46"/>
                </a:cxn>
                <a:cxn ang="0">
                  <a:pos x="55" y="57"/>
                </a:cxn>
                <a:cxn ang="0">
                  <a:pos x="51" y="66"/>
                </a:cxn>
                <a:cxn ang="0">
                  <a:pos x="38" y="76"/>
                </a:cxn>
                <a:cxn ang="0">
                  <a:pos x="35" y="76"/>
                </a:cxn>
                <a:cxn ang="0">
                  <a:pos x="38" y="134"/>
                </a:cxn>
                <a:cxn ang="0">
                  <a:pos x="32" y="144"/>
                </a:cxn>
                <a:cxn ang="0">
                  <a:pos x="33" y="153"/>
                </a:cxn>
                <a:cxn ang="0">
                  <a:pos x="34" y="163"/>
                </a:cxn>
                <a:cxn ang="0">
                  <a:pos x="22" y="172"/>
                </a:cxn>
                <a:cxn ang="0">
                  <a:pos x="25" y="165"/>
                </a:cxn>
                <a:cxn ang="0">
                  <a:pos x="25" y="145"/>
                </a:cxn>
                <a:cxn ang="0">
                  <a:pos x="23" y="147"/>
                </a:cxn>
                <a:cxn ang="0">
                  <a:pos x="23" y="155"/>
                </a:cxn>
                <a:cxn ang="0">
                  <a:pos x="21" y="157"/>
                </a:cxn>
                <a:cxn ang="0">
                  <a:pos x="16" y="160"/>
                </a:cxn>
                <a:cxn ang="0">
                  <a:pos x="4" y="159"/>
                </a:cxn>
                <a:cxn ang="0">
                  <a:pos x="13" y="156"/>
                </a:cxn>
                <a:cxn ang="0">
                  <a:pos x="17" y="144"/>
                </a:cxn>
                <a:cxn ang="0">
                  <a:pos x="14" y="143"/>
                </a:cxn>
                <a:cxn ang="0">
                  <a:pos x="5" y="138"/>
                </a:cxn>
                <a:cxn ang="0">
                  <a:pos x="1" y="137"/>
                </a:cxn>
                <a:cxn ang="0">
                  <a:pos x="4" y="96"/>
                </a:cxn>
                <a:cxn ang="0">
                  <a:pos x="5" y="90"/>
                </a:cxn>
                <a:cxn ang="0">
                  <a:pos x="4" y="75"/>
                </a:cxn>
                <a:cxn ang="0">
                  <a:pos x="1" y="65"/>
                </a:cxn>
                <a:cxn ang="0">
                  <a:pos x="2" y="36"/>
                </a:cxn>
                <a:cxn ang="0">
                  <a:pos x="12" y="36"/>
                </a:cxn>
                <a:cxn ang="0">
                  <a:pos x="19" y="39"/>
                </a:cxn>
                <a:cxn ang="0">
                  <a:pos x="21" y="31"/>
                </a:cxn>
                <a:cxn ang="0">
                  <a:pos x="21" y="24"/>
                </a:cxn>
                <a:cxn ang="0">
                  <a:pos x="20" y="19"/>
                </a:cxn>
                <a:cxn ang="0">
                  <a:pos x="19" y="23"/>
                </a:cxn>
                <a:cxn ang="0">
                  <a:pos x="17" y="29"/>
                </a:cxn>
                <a:cxn ang="0">
                  <a:pos x="17" y="26"/>
                </a:cxn>
                <a:cxn ang="0">
                  <a:pos x="17" y="24"/>
                </a:cxn>
                <a:cxn ang="0">
                  <a:pos x="16" y="22"/>
                </a:cxn>
                <a:cxn ang="0">
                  <a:pos x="16" y="16"/>
                </a:cxn>
                <a:cxn ang="0">
                  <a:pos x="18" y="14"/>
                </a:cxn>
                <a:cxn ang="0">
                  <a:pos x="18" y="11"/>
                </a:cxn>
                <a:cxn ang="0">
                  <a:pos x="9" y="20"/>
                </a:cxn>
                <a:cxn ang="0">
                  <a:pos x="7" y="12"/>
                </a:cxn>
                <a:cxn ang="0">
                  <a:pos x="9" y="5"/>
                </a:cxn>
                <a:cxn ang="0">
                  <a:pos x="14" y="1"/>
                </a:cxn>
                <a:cxn ang="0">
                  <a:pos x="30" y="10"/>
                </a:cxn>
                <a:cxn ang="0">
                  <a:pos x="37" y="53"/>
                </a:cxn>
                <a:cxn ang="0">
                  <a:pos x="35" y="70"/>
                </a:cxn>
                <a:cxn ang="0">
                  <a:pos x="41" y="69"/>
                </a:cxn>
                <a:cxn ang="0">
                  <a:pos x="47" y="65"/>
                </a:cxn>
                <a:cxn ang="0">
                  <a:pos x="46" y="58"/>
                </a:cxn>
              </a:cxnLst>
              <a:rect l="0" t="0" r="r" b="b"/>
              <a:pathLst>
                <a:path w="56" h="177">
                  <a:moveTo>
                    <a:pt x="26" y="25"/>
                  </a:moveTo>
                  <a:cubicBezTo>
                    <a:pt x="25" y="25"/>
                    <a:pt x="25" y="26"/>
                    <a:pt x="24" y="26"/>
                  </a:cubicBezTo>
                  <a:cubicBezTo>
                    <a:pt x="23" y="24"/>
                    <a:pt x="25" y="21"/>
                    <a:pt x="24" y="19"/>
                  </a:cubicBezTo>
                  <a:cubicBezTo>
                    <a:pt x="22" y="20"/>
                    <a:pt x="23" y="24"/>
                    <a:pt x="23" y="25"/>
                  </a:cubicBezTo>
                  <a:cubicBezTo>
                    <a:pt x="24" y="26"/>
                    <a:pt x="24" y="28"/>
                    <a:pt x="25" y="29"/>
                  </a:cubicBezTo>
                  <a:cubicBezTo>
                    <a:pt x="30" y="30"/>
                    <a:pt x="35" y="31"/>
                    <a:pt x="39" y="33"/>
                  </a:cubicBezTo>
                  <a:cubicBezTo>
                    <a:pt x="40" y="34"/>
                    <a:pt x="40" y="34"/>
                    <a:pt x="40" y="35"/>
                  </a:cubicBezTo>
                  <a:cubicBezTo>
                    <a:pt x="41" y="36"/>
                    <a:pt x="42" y="38"/>
                    <a:pt x="43" y="38"/>
                  </a:cubicBezTo>
                  <a:cubicBezTo>
                    <a:pt x="43" y="39"/>
                    <a:pt x="43" y="39"/>
                    <a:pt x="44" y="40"/>
                  </a:cubicBezTo>
                  <a:cubicBezTo>
                    <a:pt x="46" y="42"/>
                    <a:pt x="48" y="44"/>
                    <a:pt x="50" y="46"/>
                  </a:cubicBezTo>
                  <a:cubicBezTo>
                    <a:pt x="52" y="48"/>
                    <a:pt x="55" y="51"/>
                    <a:pt x="56" y="54"/>
                  </a:cubicBezTo>
                  <a:cubicBezTo>
                    <a:pt x="56" y="55"/>
                    <a:pt x="56" y="56"/>
                    <a:pt x="55" y="57"/>
                  </a:cubicBezTo>
                  <a:cubicBezTo>
                    <a:pt x="55" y="59"/>
                    <a:pt x="55" y="62"/>
                    <a:pt x="55" y="65"/>
                  </a:cubicBezTo>
                  <a:cubicBezTo>
                    <a:pt x="54" y="66"/>
                    <a:pt x="52" y="65"/>
                    <a:pt x="51" y="66"/>
                  </a:cubicBezTo>
                  <a:cubicBezTo>
                    <a:pt x="48" y="68"/>
                    <a:pt x="46" y="71"/>
                    <a:pt x="44" y="73"/>
                  </a:cubicBezTo>
                  <a:cubicBezTo>
                    <a:pt x="43" y="75"/>
                    <a:pt x="41" y="76"/>
                    <a:pt x="38" y="76"/>
                  </a:cubicBezTo>
                  <a:cubicBezTo>
                    <a:pt x="38" y="76"/>
                    <a:pt x="37" y="75"/>
                    <a:pt x="37" y="75"/>
                  </a:cubicBezTo>
                  <a:cubicBezTo>
                    <a:pt x="36" y="75"/>
                    <a:pt x="36" y="76"/>
                    <a:pt x="35" y="76"/>
                  </a:cubicBezTo>
                  <a:cubicBezTo>
                    <a:pt x="36" y="77"/>
                    <a:pt x="36" y="78"/>
                    <a:pt x="36" y="79"/>
                  </a:cubicBezTo>
                  <a:cubicBezTo>
                    <a:pt x="36" y="97"/>
                    <a:pt x="36" y="117"/>
                    <a:pt x="38" y="134"/>
                  </a:cubicBezTo>
                  <a:cubicBezTo>
                    <a:pt x="36" y="136"/>
                    <a:pt x="37" y="139"/>
                    <a:pt x="37" y="142"/>
                  </a:cubicBezTo>
                  <a:cubicBezTo>
                    <a:pt x="36" y="143"/>
                    <a:pt x="34" y="144"/>
                    <a:pt x="32" y="144"/>
                  </a:cubicBezTo>
                  <a:cubicBezTo>
                    <a:pt x="31" y="148"/>
                    <a:pt x="32" y="152"/>
                    <a:pt x="33" y="155"/>
                  </a:cubicBezTo>
                  <a:cubicBezTo>
                    <a:pt x="34" y="155"/>
                    <a:pt x="33" y="154"/>
                    <a:pt x="33" y="153"/>
                  </a:cubicBezTo>
                  <a:cubicBezTo>
                    <a:pt x="35" y="155"/>
                    <a:pt x="35" y="159"/>
                    <a:pt x="34" y="162"/>
                  </a:cubicBezTo>
                  <a:cubicBezTo>
                    <a:pt x="33" y="163"/>
                    <a:pt x="34" y="163"/>
                    <a:pt x="34" y="163"/>
                  </a:cubicBezTo>
                  <a:cubicBezTo>
                    <a:pt x="33" y="165"/>
                    <a:pt x="33" y="167"/>
                    <a:pt x="33" y="169"/>
                  </a:cubicBezTo>
                  <a:cubicBezTo>
                    <a:pt x="31" y="172"/>
                    <a:pt x="25" y="177"/>
                    <a:pt x="22" y="172"/>
                  </a:cubicBezTo>
                  <a:cubicBezTo>
                    <a:pt x="23" y="169"/>
                    <a:pt x="23" y="165"/>
                    <a:pt x="25" y="164"/>
                  </a:cubicBezTo>
                  <a:cubicBezTo>
                    <a:pt x="25" y="164"/>
                    <a:pt x="25" y="164"/>
                    <a:pt x="25" y="165"/>
                  </a:cubicBezTo>
                  <a:cubicBezTo>
                    <a:pt x="27" y="164"/>
                    <a:pt x="26" y="162"/>
                    <a:pt x="26" y="162"/>
                  </a:cubicBezTo>
                  <a:cubicBezTo>
                    <a:pt x="25" y="157"/>
                    <a:pt x="28" y="149"/>
                    <a:pt x="25" y="145"/>
                  </a:cubicBezTo>
                  <a:cubicBezTo>
                    <a:pt x="24" y="145"/>
                    <a:pt x="24" y="145"/>
                    <a:pt x="23" y="145"/>
                  </a:cubicBezTo>
                  <a:cubicBezTo>
                    <a:pt x="23" y="145"/>
                    <a:pt x="23" y="146"/>
                    <a:pt x="23" y="147"/>
                  </a:cubicBezTo>
                  <a:cubicBezTo>
                    <a:pt x="25" y="148"/>
                    <a:pt x="26" y="150"/>
                    <a:pt x="25" y="153"/>
                  </a:cubicBezTo>
                  <a:cubicBezTo>
                    <a:pt x="25" y="154"/>
                    <a:pt x="23" y="154"/>
                    <a:pt x="23" y="155"/>
                  </a:cubicBezTo>
                  <a:cubicBezTo>
                    <a:pt x="23" y="156"/>
                    <a:pt x="24" y="157"/>
                    <a:pt x="23" y="158"/>
                  </a:cubicBezTo>
                  <a:cubicBezTo>
                    <a:pt x="22" y="158"/>
                    <a:pt x="21" y="157"/>
                    <a:pt x="21" y="157"/>
                  </a:cubicBezTo>
                  <a:cubicBezTo>
                    <a:pt x="21" y="156"/>
                    <a:pt x="21" y="156"/>
                    <a:pt x="21" y="155"/>
                  </a:cubicBezTo>
                  <a:cubicBezTo>
                    <a:pt x="19" y="156"/>
                    <a:pt x="17" y="157"/>
                    <a:pt x="16" y="160"/>
                  </a:cubicBezTo>
                  <a:cubicBezTo>
                    <a:pt x="13" y="162"/>
                    <a:pt x="9" y="162"/>
                    <a:pt x="5" y="161"/>
                  </a:cubicBezTo>
                  <a:cubicBezTo>
                    <a:pt x="5" y="160"/>
                    <a:pt x="4" y="160"/>
                    <a:pt x="4" y="159"/>
                  </a:cubicBezTo>
                  <a:cubicBezTo>
                    <a:pt x="7" y="158"/>
                    <a:pt x="9" y="156"/>
                    <a:pt x="11" y="155"/>
                  </a:cubicBezTo>
                  <a:cubicBezTo>
                    <a:pt x="12" y="155"/>
                    <a:pt x="12" y="156"/>
                    <a:pt x="13" y="156"/>
                  </a:cubicBezTo>
                  <a:cubicBezTo>
                    <a:pt x="13" y="155"/>
                    <a:pt x="13" y="155"/>
                    <a:pt x="13" y="154"/>
                  </a:cubicBezTo>
                  <a:cubicBezTo>
                    <a:pt x="15" y="152"/>
                    <a:pt x="17" y="149"/>
                    <a:pt x="17" y="144"/>
                  </a:cubicBezTo>
                  <a:cubicBezTo>
                    <a:pt x="16" y="143"/>
                    <a:pt x="15" y="142"/>
                    <a:pt x="14" y="141"/>
                  </a:cubicBezTo>
                  <a:cubicBezTo>
                    <a:pt x="13" y="141"/>
                    <a:pt x="14" y="142"/>
                    <a:pt x="14" y="143"/>
                  </a:cubicBezTo>
                  <a:cubicBezTo>
                    <a:pt x="11" y="145"/>
                    <a:pt x="7" y="142"/>
                    <a:pt x="5" y="141"/>
                  </a:cubicBezTo>
                  <a:cubicBezTo>
                    <a:pt x="5" y="140"/>
                    <a:pt x="5" y="139"/>
                    <a:pt x="5" y="138"/>
                  </a:cubicBezTo>
                  <a:cubicBezTo>
                    <a:pt x="4" y="138"/>
                    <a:pt x="2" y="138"/>
                    <a:pt x="1" y="137"/>
                  </a:cubicBezTo>
                  <a:cubicBezTo>
                    <a:pt x="1" y="137"/>
                    <a:pt x="1" y="137"/>
                    <a:pt x="1" y="137"/>
                  </a:cubicBezTo>
                  <a:cubicBezTo>
                    <a:pt x="2" y="124"/>
                    <a:pt x="4" y="112"/>
                    <a:pt x="5" y="98"/>
                  </a:cubicBezTo>
                  <a:cubicBezTo>
                    <a:pt x="4" y="98"/>
                    <a:pt x="4" y="97"/>
                    <a:pt x="4" y="96"/>
                  </a:cubicBezTo>
                  <a:cubicBezTo>
                    <a:pt x="4" y="95"/>
                    <a:pt x="4" y="93"/>
                    <a:pt x="4" y="92"/>
                  </a:cubicBezTo>
                  <a:cubicBezTo>
                    <a:pt x="4" y="91"/>
                    <a:pt x="4" y="91"/>
                    <a:pt x="5" y="90"/>
                  </a:cubicBezTo>
                  <a:cubicBezTo>
                    <a:pt x="5" y="88"/>
                    <a:pt x="5" y="86"/>
                    <a:pt x="5" y="84"/>
                  </a:cubicBezTo>
                  <a:cubicBezTo>
                    <a:pt x="3" y="82"/>
                    <a:pt x="3" y="79"/>
                    <a:pt x="4" y="75"/>
                  </a:cubicBezTo>
                  <a:cubicBezTo>
                    <a:pt x="3" y="75"/>
                    <a:pt x="2" y="75"/>
                    <a:pt x="1" y="75"/>
                  </a:cubicBezTo>
                  <a:cubicBezTo>
                    <a:pt x="1" y="71"/>
                    <a:pt x="0" y="68"/>
                    <a:pt x="1" y="65"/>
                  </a:cubicBezTo>
                  <a:cubicBezTo>
                    <a:pt x="0" y="59"/>
                    <a:pt x="1" y="53"/>
                    <a:pt x="1" y="47"/>
                  </a:cubicBezTo>
                  <a:cubicBezTo>
                    <a:pt x="1" y="43"/>
                    <a:pt x="1" y="39"/>
                    <a:pt x="2" y="36"/>
                  </a:cubicBezTo>
                  <a:cubicBezTo>
                    <a:pt x="5" y="34"/>
                    <a:pt x="9" y="32"/>
                    <a:pt x="13" y="31"/>
                  </a:cubicBezTo>
                  <a:cubicBezTo>
                    <a:pt x="14" y="33"/>
                    <a:pt x="12" y="34"/>
                    <a:pt x="12" y="36"/>
                  </a:cubicBezTo>
                  <a:cubicBezTo>
                    <a:pt x="13" y="39"/>
                    <a:pt x="13" y="43"/>
                    <a:pt x="15" y="45"/>
                  </a:cubicBezTo>
                  <a:cubicBezTo>
                    <a:pt x="17" y="43"/>
                    <a:pt x="18" y="41"/>
                    <a:pt x="19" y="39"/>
                  </a:cubicBezTo>
                  <a:cubicBezTo>
                    <a:pt x="20" y="37"/>
                    <a:pt x="21" y="35"/>
                    <a:pt x="21" y="33"/>
                  </a:cubicBezTo>
                  <a:cubicBezTo>
                    <a:pt x="21" y="32"/>
                    <a:pt x="21" y="32"/>
                    <a:pt x="21" y="31"/>
                  </a:cubicBezTo>
                  <a:cubicBezTo>
                    <a:pt x="20" y="31"/>
                    <a:pt x="20" y="32"/>
                    <a:pt x="19" y="32"/>
                  </a:cubicBezTo>
                  <a:cubicBezTo>
                    <a:pt x="19" y="28"/>
                    <a:pt x="22" y="28"/>
                    <a:pt x="21" y="24"/>
                  </a:cubicBezTo>
                  <a:cubicBezTo>
                    <a:pt x="21" y="24"/>
                    <a:pt x="21" y="25"/>
                    <a:pt x="21" y="24"/>
                  </a:cubicBezTo>
                  <a:cubicBezTo>
                    <a:pt x="21" y="22"/>
                    <a:pt x="20" y="21"/>
                    <a:pt x="20" y="19"/>
                  </a:cubicBezTo>
                  <a:cubicBezTo>
                    <a:pt x="19" y="18"/>
                    <a:pt x="18" y="18"/>
                    <a:pt x="17" y="19"/>
                  </a:cubicBezTo>
                  <a:cubicBezTo>
                    <a:pt x="18" y="20"/>
                    <a:pt x="18" y="22"/>
                    <a:pt x="19" y="23"/>
                  </a:cubicBezTo>
                  <a:cubicBezTo>
                    <a:pt x="19" y="24"/>
                    <a:pt x="19" y="26"/>
                    <a:pt x="20" y="27"/>
                  </a:cubicBezTo>
                  <a:cubicBezTo>
                    <a:pt x="20" y="28"/>
                    <a:pt x="19" y="30"/>
                    <a:pt x="17" y="29"/>
                  </a:cubicBezTo>
                  <a:cubicBezTo>
                    <a:pt x="17" y="28"/>
                    <a:pt x="18" y="27"/>
                    <a:pt x="16" y="27"/>
                  </a:cubicBezTo>
                  <a:cubicBezTo>
                    <a:pt x="17" y="27"/>
                    <a:pt x="17" y="26"/>
                    <a:pt x="17" y="26"/>
                  </a:cubicBezTo>
                  <a:cubicBezTo>
                    <a:pt x="17" y="25"/>
                    <a:pt x="16" y="25"/>
                    <a:pt x="15" y="25"/>
                  </a:cubicBezTo>
                  <a:cubicBezTo>
                    <a:pt x="16" y="24"/>
                    <a:pt x="17" y="24"/>
                    <a:pt x="17" y="24"/>
                  </a:cubicBezTo>
                  <a:cubicBezTo>
                    <a:pt x="17" y="23"/>
                    <a:pt x="16" y="23"/>
                    <a:pt x="16" y="23"/>
                  </a:cubicBezTo>
                  <a:cubicBezTo>
                    <a:pt x="15" y="23"/>
                    <a:pt x="16" y="22"/>
                    <a:pt x="16" y="22"/>
                  </a:cubicBezTo>
                  <a:cubicBezTo>
                    <a:pt x="16" y="21"/>
                    <a:pt x="15" y="22"/>
                    <a:pt x="15" y="21"/>
                  </a:cubicBezTo>
                  <a:cubicBezTo>
                    <a:pt x="15" y="20"/>
                    <a:pt x="15" y="17"/>
                    <a:pt x="16" y="16"/>
                  </a:cubicBezTo>
                  <a:cubicBezTo>
                    <a:pt x="17" y="16"/>
                    <a:pt x="19" y="17"/>
                    <a:pt x="20" y="16"/>
                  </a:cubicBezTo>
                  <a:cubicBezTo>
                    <a:pt x="20" y="14"/>
                    <a:pt x="18" y="15"/>
                    <a:pt x="18" y="14"/>
                  </a:cubicBezTo>
                  <a:cubicBezTo>
                    <a:pt x="17" y="14"/>
                    <a:pt x="18" y="14"/>
                    <a:pt x="18" y="14"/>
                  </a:cubicBezTo>
                  <a:cubicBezTo>
                    <a:pt x="18" y="13"/>
                    <a:pt x="18" y="12"/>
                    <a:pt x="18" y="11"/>
                  </a:cubicBezTo>
                  <a:cubicBezTo>
                    <a:pt x="18" y="9"/>
                    <a:pt x="14" y="10"/>
                    <a:pt x="12" y="10"/>
                  </a:cubicBezTo>
                  <a:cubicBezTo>
                    <a:pt x="9" y="11"/>
                    <a:pt x="11" y="17"/>
                    <a:pt x="9" y="20"/>
                  </a:cubicBezTo>
                  <a:cubicBezTo>
                    <a:pt x="8" y="18"/>
                    <a:pt x="8" y="16"/>
                    <a:pt x="7" y="15"/>
                  </a:cubicBezTo>
                  <a:cubicBezTo>
                    <a:pt x="8" y="14"/>
                    <a:pt x="8" y="13"/>
                    <a:pt x="7" y="12"/>
                  </a:cubicBezTo>
                  <a:cubicBezTo>
                    <a:pt x="7" y="12"/>
                    <a:pt x="7" y="12"/>
                    <a:pt x="7" y="11"/>
                  </a:cubicBezTo>
                  <a:cubicBezTo>
                    <a:pt x="6" y="9"/>
                    <a:pt x="7" y="7"/>
                    <a:pt x="9" y="5"/>
                  </a:cubicBezTo>
                  <a:cubicBezTo>
                    <a:pt x="9" y="5"/>
                    <a:pt x="10" y="5"/>
                    <a:pt x="10" y="5"/>
                  </a:cubicBezTo>
                  <a:cubicBezTo>
                    <a:pt x="12" y="3"/>
                    <a:pt x="12" y="2"/>
                    <a:pt x="14" y="1"/>
                  </a:cubicBezTo>
                  <a:cubicBezTo>
                    <a:pt x="17" y="1"/>
                    <a:pt x="20" y="0"/>
                    <a:pt x="23" y="2"/>
                  </a:cubicBezTo>
                  <a:cubicBezTo>
                    <a:pt x="25" y="5"/>
                    <a:pt x="28" y="6"/>
                    <a:pt x="30" y="10"/>
                  </a:cubicBezTo>
                  <a:cubicBezTo>
                    <a:pt x="30" y="16"/>
                    <a:pt x="27" y="20"/>
                    <a:pt x="26" y="25"/>
                  </a:cubicBezTo>
                  <a:close/>
                  <a:moveTo>
                    <a:pt x="37" y="53"/>
                  </a:moveTo>
                  <a:cubicBezTo>
                    <a:pt x="34" y="56"/>
                    <a:pt x="34" y="63"/>
                    <a:pt x="34" y="69"/>
                  </a:cubicBezTo>
                  <a:cubicBezTo>
                    <a:pt x="34" y="69"/>
                    <a:pt x="35" y="69"/>
                    <a:pt x="35" y="70"/>
                  </a:cubicBezTo>
                  <a:cubicBezTo>
                    <a:pt x="36" y="70"/>
                    <a:pt x="37" y="71"/>
                    <a:pt x="38" y="71"/>
                  </a:cubicBezTo>
                  <a:cubicBezTo>
                    <a:pt x="39" y="71"/>
                    <a:pt x="40" y="69"/>
                    <a:pt x="41" y="69"/>
                  </a:cubicBezTo>
                  <a:cubicBezTo>
                    <a:pt x="42" y="71"/>
                    <a:pt x="42" y="72"/>
                    <a:pt x="43" y="72"/>
                  </a:cubicBezTo>
                  <a:cubicBezTo>
                    <a:pt x="44" y="69"/>
                    <a:pt x="45" y="67"/>
                    <a:pt x="47" y="65"/>
                  </a:cubicBezTo>
                  <a:cubicBezTo>
                    <a:pt x="46" y="65"/>
                    <a:pt x="45" y="65"/>
                    <a:pt x="44" y="65"/>
                  </a:cubicBezTo>
                  <a:cubicBezTo>
                    <a:pt x="44" y="62"/>
                    <a:pt x="45" y="60"/>
                    <a:pt x="46" y="58"/>
                  </a:cubicBezTo>
                  <a:cubicBezTo>
                    <a:pt x="43" y="56"/>
                    <a:pt x="41" y="53"/>
                    <a:pt x="37" y="5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5" name="Freeform 168"/>
            <p:cNvSpPr>
              <a:spLocks/>
            </p:cNvSpPr>
            <p:nvPr/>
          </p:nvSpPr>
          <p:spPr bwMode="auto">
            <a:xfrm>
              <a:off x="3938587" y="3605213"/>
              <a:ext cx="22225" cy="14288"/>
            </a:xfrm>
            <a:custGeom>
              <a:avLst/>
              <a:gdLst/>
              <a:ahLst/>
              <a:cxnLst>
                <a:cxn ang="0">
                  <a:pos x="3" y="1"/>
                </a:cxn>
                <a:cxn ang="0">
                  <a:pos x="2" y="2"/>
                </a:cxn>
                <a:cxn ang="0">
                  <a:pos x="0" y="2"/>
                </a:cxn>
                <a:cxn ang="0">
                  <a:pos x="3" y="1"/>
                </a:cxn>
              </a:cxnLst>
              <a:rect l="0" t="0" r="r" b="b"/>
              <a:pathLst>
                <a:path w="3" h="2">
                  <a:moveTo>
                    <a:pt x="3" y="1"/>
                  </a:moveTo>
                  <a:cubicBezTo>
                    <a:pt x="3" y="2"/>
                    <a:pt x="3" y="2"/>
                    <a:pt x="2" y="2"/>
                  </a:cubicBezTo>
                  <a:cubicBezTo>
                    <a:pt x="1" y="2"/>
                    <a:pt x="1" y="1"/>
                    <a:pt x="0" y="2"/>
                  </a:cubicBezTo>
                  <a:cubicBezTo>
                    <a:pt x="0" y="0"/>
                    <a:pt x="2" y="0"/>
                    <a:pt x="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6" name="Freeform 169"/>
            <p:cNvSpPr>
              <a:spLocks/>
            </p:cNvSpPr>
            <p:nvPr/>
          </p:nvSpPr>
          <p:spPr bwMode="auto">
            <a:xfrm>
              <a:off x="3938587" y="3643313"/>
              <a:ext cx="22225" cy="30163"/>
            </a:xfrm>
            <a:custGeom>
              <a:avLst/>
              <a:gdLst/>
              <a:ahLst/>
              <a:cxnLst>
                <a:cxn ang="0">
                  <a:pos x="1" y="0"/>
                </a:cxn>
                <a:cxn ang="0">
                  <a:pos x="1" y="3"/>
                </a:cxn>
                <a:cxn ang="0">
                  <a:pos x="2" y="2"/>
                </a:cxn>
                <a:cxn ang="0">
                  <a:pos x="3" y="4"/>
                </a:cxn>
                <a:cxn ang="0">
                  <a:pos x="2" y="3"/>
                </a:cxn>
                <a:cxn ang="0">
                  <a:pos x="1" y="4"/>
                </a:cxn>
                <a:cxn ang="0">
                  <a:pos x="0" y="2"/>
                </a:cxn>
                <a:cxn ang="0">
                  <a:pos x="1" y="0"/>
                </a:cxn>
              </a:cxnLst>
              <a:rect l="0" t="0" r="r" b="b"/>
              <a:pathLst>
                <a:path w="3" h="4">
                  <a:moveTo>
                    <a:pt x="1" y="0"/>
                  </a:moveTo>
                  <a:cubicBezTo>
                    <a:pt x="2" y="1"/>
                    <a:pt x="0" y="2"/>
                    <a:pt x="1" y="3"/>
                  </a:cubicBezTo>
                  <a:cubicBezTo>
                    <a:pt x="2" y="3"/>
                    <a:pt x="2" y="2"/>
                    <a:pt x="2" y="2"/>
                  </a:cubicBezTo>
                  <a:cubicBezTo>
                    <a:pt x="2" y="3"/>
                    <a:pt x="3" y="3"/>
                    <a:pt x="3" y="4"/>
                  </a:cubicBezTo>
                  <a:cubicBezTo>
                    <a:pt x="3" y="4"/>
                    <a:pt x="2" y="3"/>
                    <a:pt x="2" y="3"/>
                  </a:cubicBezTo>
                  <a:cubicBezTo>
                    <a:pt x="1" y="3"/>
                    <a:pt x="2" y="4"/>
                    <a:pt x="1" y="4"/>
                  </a:cubicBezTo>
                  <a:cubicBezTo>
                    <a:pt x="1" y="3"/>
                    <a:pt x="1" y="3"/>
                    <a:pt x="0" y="2"/>
                  </a:cubicBezTo>
                  <a:cubicBezTo>
                    <a:pt x="1" y="2"/>
                    <a:pt x="1" y="1"/>
                    <a:pt x="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grpSp>
        <p:nvGrpSpPr>
          <p:cNvPr id="57" name="Grupp 753"/>
          <p:cNvGrpSpPr/>
          <p:nvPr/>
        </p:nvGrpSpPr>
        <p:grpSpPr>
          <a:xfrm>
            <a:off x="7660544" y="1474227"/>
            <a:ext cx="288728" cy="741302"/>
            <a:chOff x="2366963" y="3436938"/>
            <a:chExt cx="517525" cy="1328738"/>
          </a:xfrm>
          <a:solidFill>
            <a:schemeClr val="accent6"/>
          </a:solidFill>
        </p:grpSpPr>
        <p:sp>
          <p:nvSpPr>
            <p:cNvPr id="58" name="Freeform 266"/>
            <p:cNvSpPr>
              <a:spLocks/>
            </p:cNvSpPr>
            <p:nvPr/>
          </p:nvSpPr>
          <p:spPr bwMode="auto">
            <a:xfrm>
              <a:off x="2655888" y="3543300"/>
              <a:ext cx="7938" cy="23813"/>
            </a:xfrm>
            <a:custGeom>
              <a:avLst/>
              <a:gdLst/>
              <a:ahLst/>
              <a:cxnLst>
                <a:cxn ang="0">
                  <a:pos x="1" y="0"/>
                </a:cxn>
                <a:cxn ang="0">
                  <a:pos x="1" y="2"/>
                </a:cxn>
                <a:cxn ang="0">
                  <a:pos x="0" y="2"/>
                </a:cxn>
                <a:cxn ang="0">
                  <a:pos x="0" y="1"/>
                </a:cxn>
                <a:cxn ang="0">
                  <a:pos x="1" y="1"/>
                </a:cxn>
                <a:cxn ang="0">
                  <a:pos x="1" y="0"/>
                </a:cxn>
              </a:cxnLst>
              <a:rect l="0" t="0" r="r" b="b"/>
              <a:pathLst>
                <a:path w="1" h="3">
                  <a:moveTo>
                    <a:pt x="1" y="0"/>
                  </a:moveTo>
                  <a:cubicBezTo>
                    <a:pt x="1" y="1"/>
                    <a:pt x="1" y="2"/>
                    <a:pt x="1" y="2"/>
                  </a:cubicBezTo>
                  <a:cubicBezTo>
                    <a:pt x="0" y="3"/>
                    <a:pt x="0" y="2"/>
                    <a:pt x="0" y="2"/>
                  </a:cubicBezTo>
                  <a:cubicBezTo>
                    <a:pt x="0" y="2"/>
                    <a:pt x="0" y="2"/>
                    <a:pt x="0" y="1"/>
                  </a:cubicBezTo>
                  <a:cubicBezTo>
                    <a:pt x="0" y="1"/>
                    <a:pt x="0" y="1"/>
                    <a:pt x="1" y="1"/>
                  </a:cubicBezTo>
                  <a:cubicBezTo>
                    <a:pt x="1" y="1"/>
                    <a:pt x="1" y="0"/>
                    <a:pt x="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9" name="Freeform 267"/>
            <p:cNvSpPr>
              <a:spLocks/>
            </p:cNvSpPr>
            <p:nvPr/>
          </p:nvSpPr>
          <p:spPr bwMode="auto">
            <a:xfrm>
              <a:off x="2595563" y="3551238"/>
              <a:ext cx="14288" cy="15875"/>
            </a:xfrm>
            <a:custGeom>
              <a:avLst/>
              <a:gdLst/>
              <a:ahLst/>
              <a:cxnLst>
                <a:cxn ang="0">
                  <a:pos x="1" y="2"/>
                </a:cxn>
                <a:cxn ang="0">
                  <a:pos x="1" y="1"/>
                </a:cxn>
                <a:cxn ang="0">
                  <a:pos x="1" y="2"/>
                </a:cxn>
              </a:cxnLst>
              <a:rect l="0" t="0" r="r" b="b"/>
              <a:pathLst>
                <a:path w="2" h="2">
                  <a:moveTo>
                    <a:pt x="1" y="2"/>
                  </a:moveTo>
                  <a:cubicBezTo>
                    <a:pt x="1" y="1"/>
                    <a:pt x="1" y="1"/>
                    <a:pt x="1" y="1"/>
                  </a:cubicBezTo>
                  <a:cubicBezTo>
                    <a:pt x="0" y="0"/>
                    <a:pt x="2" y="1"/>
                    <a:pt x="1"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0" name="Freeform 268"/>
            <p:cNvSpPr>
              <a:spLocks/>
            </p:cNvSpPr>
            <p:nvPr/>
          </p:nvSpPr>
          <p:spPr bwMode="auto">
            <a:xfrm>
              <a:off x="2609850" y="3567113"/>
              <a:ext cx="23813" cy="30163"/>
            </a:xfrm>
            <a:custGeom>
              <a:avLst/>
              <a:gdLst/>
              <a:ahLst/>
              <a:cxnLst>
                <a:cxn ang="0">
                  <a:pos x="3" y="4"/>
                </a:cxn>
                <a:cxn ang="0">
                  <a:pos x="1" y="3"/>
                </a:cxn>
                <a:cxn ang="0">
                  <a:pos x="0" y="1"/>
                </a:cxn>
                <a:cxn ang="0">
                  <a:pos x="1" y="3"/>
                </a:cxn>
                <a:cxn ang="0">
                  <a:pos x="3" y="4"/>
                </a:cxn>
              </a:cxnLst>
              <a:rect l="0" t="0" r="r" b="b"/>
              <a:pathLst>
                <a:path w="3" h="4">
                  <a:moveTo>
                    <a:pt x="3" y="4"/>
                  </a:moveTo>
                  <a:cubicBezTo>
                    <a:pt x="3" y="4"/>
                    <a:pt x="2" y="4"/>
                    <a:pt x="1" y="3"/>
                  </a:cubicBezTo>
                  <a:cubicBezTo>
                    <a:pt x="0" y="2"/>
                    <a:pt x="0" y="1"/>
                    <a:pt x="0" y="1"/>
                  </a:cubicBezTo>
                  <a:cubicBezTo>
                    <a:pt x="0" y="0"/>
                    <a:pt x="1" y="2"/>
                    <a:pt x="1" y="3"/>
                  </a:cubicBezTo>
                  <a:cubicBezTo>
                    <a:pt x="2" y="3"/>
                    <a:pt x="3" y="4"/>
                    <a:pt x="3"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1" name="Freeform 269"/>
            <p:cNvSpPr>
              <a:spLocks/>
            </p:cNvSpPr>
            <p:nvPr/>
          </p:nvSpPr>
          <p:spPr bwMode="auto">
            <a:xfrm>
              <a:off x="2571750" y="3551238"/>
              <a:ext cx="7938" cy="15875"/>
            </a:xfrm>
            <a:custGeom>
              <a:avLst/>
              <a:gdLst/>
              <a:ahLst/>
              <a:cxnLst>
                <a:cxn ang="0">
                  <a:pos x="1" y="1"/>
                </a:cxn>
                <a:cxn ang="0">
                  <a:pos x="0" y="2"/>
                </a:cxn>
                <a:cxn ang="0">
                  <a:pos x="1" y="1"/>
                </a:cxn>
              </a:cxnLst>
              <a:rect l="0" t="0" r="r" b="b"/>
              <a:pathLst>
                <a:path w="1" h="2">
                  <a:moveTo>
                    <a:pt x="1" y="1"/>
                  </a:moveTo>
                  <a:cubicBezTo>
                    <a:pt x="0" y="1"/>
                    <a:pt x="0" y="1"/>
                    <a:pt x="0" y="2"/>
                  </a:cubicBezTo>
                  <a:cubicBezTo>
                    <a:pt x="0" y="1"/>
                    <a:pt x="0" y="0"/>
                    <a:pt x="1"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2" name="Freeform 270"/>
            <p:cNvSpPr>
              <a:spLocks/>
            </p:cNvSpPr>
            <p:nvPr/>
          </p:nvSpPr>
          <p:spPr bwMode="auto">
            <a:xfrm>
              <a:off x="2565400" y="3567113"/>
              <a:ext cx="44450" cy="38100"/>
            </a:xfrm>
            <a:custGeom>
              <a:avLst/>
              <a:gdLst/>
              <a:ahLst/>
              <a:cxnLst>
                <a:cxn ang="0">
                  <a:pos x="5" y="0"/>
                </a:cxn>
                <a:cxn ang="0">
                  <a:pos x="4" y="3"/>
                </a:cxn>
                <a:cxn ang="0">
                  <a:pos x="6" y="3"/>
                </a:cxn>
                <a:cxn ang="0">
                  <a:pos x="2" y="4"/>
                </a:cxn>
                <a:cxn ang="0">
                  <a:pos x="1" y="4"/>
                </a:cxn>
                <a:cxn ang="0">
                  <a:pos x="3" y="3"/>
                </a:cxn>
                <a:cxn ang="0">
                  <a:pos x="1" y="1"/>
                </a:cxn>
                <a:cxn ang="0">
                  <a:pos x="5" y="0"/>
                </a:cxn>
              </a:cxnLst>
              <a:rect l="0" t="0" r="r" b="b"/>
              <a:pathLst>
                <a:path w="6" h="5">
                  <a:moveTo>
                    <a:pt x="5" y="0"/>
                  </a:moveTo>
                  <a:cubicBezTo>
                    <a:pt x="5" y="1"/>
                    <a:pt x="4" y="2"/>
                    <a:pt x="4" y="3"/>
                  </a:cubicBezTo>
                  <a:cubicBezTo>
                    <a:pt x="4" y="3"/>
                    <a:pt x="6" y="3"/>
                    <a:pt x="6" y="3"/>
                  </a:cubicBezTo>
                  <a:cubicBezTo>
                    <a:pt x="5" y="4"/>
                    <a:pt x="4" y="5"/>
                    <a:pt x="2" y="4"/>
                  </a:cubicBezTo>
                  <a:cubicBezTo>
                    <a:pt x="2" y="4"/>
                    <a:pt x="1" y="4"/>
                    <a:pt x="1" y="4"/>
                  </a:cubicBezTo>
                  <a:cubicBezTo>
                    <a:pt x="0" y="3"/>
                    <a:pt x="2" y="3"/>
                    <a:pt x="3" y="3"/>
                  </a:cubicBezTo>
                  <a:cubicBezTo>
                    <a:pt x="2" y="2"/>
                    <a:pt x="2" y="2"/>
                    <a:pt x="1" y="1"/>
                  </a:cubicBezTo>
                  <a:cubicBezTo>
                    <a:pt x="2" y="2"/>
                    <a:pt x="4" y="1"/>
                    <a:pt x="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3" name="Freeform 271"/>
            <p:cNvSpPr>
              <a:spLocks/>
            </p:cNvSpPr>
            <p:nvPr/>
          </p:nvSpPr>
          <p:spPr bwMode="auto">
            <a:xfrm>
              <a:off x="2579688" y="3597275"/>
              <a:ext cx="23813" cy="14288"/>
            </a:xfrm>
            <a:custGeom>
              <a:avLst/>
              <a:gdLst/>
              <a:ahLst/>
              <a:cxnLst>
                <a:cxn ang="0">
                  <a:pos x="3" y="1"/>
                </a:cxn>
                <a:cxn ang="0">
                  <a:pos x="0" y="2"/>
                </a:cxn>
                <a:cxn ang="0">
                  <a:pos x="0" y="2"/>
                </a:cxn>
                <a:cxn ang="0">
                  <a:pos x="0" y="1"/>
                </a:cxn>
                <a:cxn ang="0">
                  <a:pos x="0" y="1"/>
                </a:cxn>
                <a:cxn ang="0">
                  <a:pos x="3" y="1"/>
                </a:cxn>
              </a:cxnLst>
              <a:rect l="0" t="0" r="r" b="b"/>
              <a:pathLst>
                <a:path w="3" h="2">
                  <a:moveTo>
                    <a:pt x="3" y="1"/>
                  </a:moveTo>
                  <a:cubicBezTo>
                    <a:pt x="3" y="2"/>
                    <a:pt x="1" y="2"/>
                    <a:pt x="0" y="2"/>
                  </a:cubicBezTo>
                  <a:cubicBezTo>
                    <a:pt x="0" y="2"/>
                    <a:pt x="0" y="2"/>
                    <a:pt x="0" y="2"/>
                  </a:cubicBezTo>
                  <a:cubicBezTo>
                    <a:pt x="0" y="2"/>
                    <a:pt x="0" y="2"/>
                    <a:pt x="0" y="1"/>
                  </a:cubicBezTo>
                  <a:cubicBezTo>
                    <a:pt x="0" y="1"/>
                    <a:pt x="0" y="1"/>
                    <a:pt x="0" y="1"/>
                  </a:cubicBezTo>
                  <a:cubicBezTo>
                    <a:pt x="0" y="0"/>
                    <a:pt x="2" y="1"/>
                    <a:pt x="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4" name="Freeform 272"/>
            <p:cNvSpPr>
              <a:spLocks noEditPoints="1"/>
            </p:cNvSpPr>
            <p:nvPr/>
          </p:nvSpPr>
          <p:spPr bwMode="auto">
            <a:xfrm>
              <a:off x="2511425" y="3436938"/>
              <a:ext cx="168275" cy="152400"/>
            </a:xfrm>
            <a:custGeom>
              <a:avLst/>
              <a:gdLst/>
              <a:ahLst/>
              <a:cxnLst>
                <a:cxn ang="0">
                  <a:pos x="20" y="11"/>
                </a:cxn>
                <a:cxn ang="0">
                  <a:pos x="20" y="9"/>
                </a:cxn>
                <a:cxn ang="0">
                  <a:pos x="19" y="4"/>
                </a:cxn>
                <a:cxn ang="0">
                  <a:pos x="19" y="5"/>
                </a:cxn>
                <a:cxn ang="0">
                  <a:pos x="11" y="9"/>
                </a:cxn>
                <a:cxn ang="0">
                  <a:pos x="4" y="7"/>
                </a:cxn>
                <a:cxn ang="0">
                  <a:pos x="7" y="8"/>
                </a:cxn>
                <a:cxn ang="0">
                  <a:pos x="11" y="7"/>
                </a:cxn>
                <a:cxn ang="0">
                  <a:pos x="14" y="6"/>
                </a:cxn>
                <a:cxn ang="0">
                  <a:pos x="17" y="5"/>
                </a:cxn>
                <a:cxn ang="0">
                  <a:pos x="15" y="3"/>
                </a:cxn>
                <a:cxn ang="0">
                  <a:pos x="16" y="1"/>
                </a:cxn>
                <a:cxn ang="0">
                  <a:pos x="9" y="0"/>
                </a:cxn>
                <a:cxn ang="0">
                  <a:pos x="3" y="4"/>
                </a:cxn>
                <a:cxn ang="0">
                  <a:pos x="1" y="6"/>
                </a:cxn>
                <a:cxn ang="0">
                  <a:pos x="2" y="10"/>
                </a:cxn>
                <a:cxn ang="0">
                  <a:pos x="3" y="12"/>
                </a:cxn>
                <a:cxn ang="0">
                  <a:pos x="4" y="14"/>
                </a:cxn>
                <a:cxn ang="0">
                  <a:pos x="3" y="14"/>
                </a:cxn>
                <a:cxn ang="0">
                  <a:pos x="3" y="17"/>
                </a:cxn>
                <a:cxn ang="0">
                  <a:pos x="4" y="17"/>
                </a:cxn>
                <a:cxn ang="0">
                  <a:pos x="5" y="19"/>
                </a:cxn>
                <a:cxn ang="0">
                  <a:pos x="6" y="18"/>
                </a:cxn>
                <a:cxn ang="0">
                  <a:pos x="4" y="15"/>
                </a:cxn>
                <a:cxn ang="0">
                  <a:pos x="5" y="14"/>
                </a:cxn>
                <a:cxn ang="0">
                  <a:pos x="8" y="15"/>
                </a:cxn>
                <a:cxn ang="0">
                  <a:pos x="11" y="15"/>
                </a:cxn>
                <a:cxn ang="0">
                  <a:pos x="12" y="14"/>
                </a:cxn>
                <a:cxn ang="0">
                  <a:pos x="13" y="14"/>
                </a:cxn>
                <a:cxn ang="0">
                  <a:pos x="16" y="13"/>
                </a:cxn>
                <a:cxn ang="0">
                  <a:pos x="16" y="11"/>
                </a:cxn>
                <a:cxn ang="0">
                  <a:pos x="16" y="12"/>
                </a:cxn>
                <a:cxn ang="0">
                  <a:pos x="19" y="11"/>
                </a:cxn>
                <a:cxn ang="0">
                  <a:pos x="19" y="13"/>
                </a:cxn>
                <a:cxn ang="0">
                  <a:pos x="21" y="12"/>
                </a:cxn>
                <a:cxn ang="0">
                  <a:pos x="9" y="13"/>
                </a:cxn>
                <a:cxn ang="0">
                  <a:pos x="9" y="13"/>
                </a:cxn>
              </a:cxnLst>
              <a:rect l="0" t="0" r="r" b="b"/>
              <a:pathLst>
                <a:path w="22" h="20">
                  <a:moveTo>
                    <a:pt x="21" y="10"/>
                  </a:moveTo>
                  <a:cubicBezTo>
                    <a:pt x="20" y="10"/>
                    <a:pt x="20" y="10"/>
                    <a:pt x="20" y="11"/>
                  </a:cubicBezTo>
                  <a:cubicBezTo>
                    <a:pt x="20" y="10"/>
                    <a:pt x="20" y="9"/>
                    <a:pt x="20" y="9"/>
                  </a:cubicBezTo>
                  <a:cubicBezTo>
                    <a:pt x="20" y="9"/>
                    <a:pt x="20" y="9"/>
                    <a:pt x="20" y="9"/>
                  </a:cubicBezTo>
                  <a:cubicBezTo>
                    <a:pt x="20" y="8"/>
                    <a:pt x="20" y="7"/>
                    <a:pt x="20" y="6"/>
                  </a:cubicBezTo>
                  <a:cubicBezTo>
                    <a:pt x="21" y="5"/>
                    <a:pt x="20" y="5"/>
                    <a:pt x="19" y="4"/>
                  </a:cubicBezTo>
                  <a:cubicBezTo>
                    <a:pt x="19" y="4"/>
                    <a:pt x="19" y="5"/>
                    <a:pt x="19" y="5"/>
                  </a:cubicBezTo>
                  <a:cubicBezTo>
                    <a:pt x="19" y="5"/>
                    <a:pt x="19" y="5"/>
                    <a:pt x="19" y="5"/>
                  </a:cubicBezTo>
                  <a:cubicBezTo>
                    <a:pt x="18" y="7"/>
                    <a:pt x="16" y="8"/>
                    <a:pt x="13" y="9"/>
                  </a:cubicBezTo>
                  <a:cubicBezTo>
                    <a:pt x="12" y="9"/>
                    <a:pt x="11" y="9"/>
                    <a:pt x="11" y="9"/>
                  </a:cubicBezTo>
                  <a:cubicBezTo>
                    <a:pt x="1" y="10"/>
                    <a:pt x="3" y="7"/>
                    <a:pt x="3" y="7"/>
                  </a:cubicBezTo>
                  <a:cubicBezTo>
                    <a:pt x="4" y="7"/>
                    <a:pt x="4" y="7"/>
                    <a:pt x="4" y="7"/>
                  </a:cubicBezTo>
                  <a:cubicBezTo>
                    <a:pt x="5" y="7"/>
                    <a:pt x="6" y="8"/>
                    <a:pt x="7" y="8"/>
                  </a:cubicBezTo>
                  <a:cubicBezTo>
                    <a:pt x="7" y="8"/>
                    <a:pt x="7" y="8"/>
                    <a:pt x="7" y="8"/>
                  </a:cubicBezTo>
                  <a:cubicBezTo>
                    <a:pt x="7" y="7"/>
                    <a:pt x="9" y="8"/>
                    <a:pt x="9" y="8"/>
                  </a:cubicBezTo>
                  <a:cubicBezTo>
                    <a:pt x="9" y="8"/>
                    <a:pt x="11" y="8"/>
                    <a:pt x="11" y="7"/>
                  </a:cubicBezTo>
                  <a:cubicBezTo>
                    <a:pt x="12" y="8"/>
                    <a:pt x="12" y="7"/>
                    <a:pt x="13" y="7"/>
                  </a:cubicBezTo>
                  <a:cubicBezTo>
                    <a:pt x="13" y="7"/>
                    <a:pt x="15" y="7"/>
                    <a:pt x="14" y="6"/>
                  </a:cubicBezTo>
                  <a:cubicBezTo>
                    <a:pt x="14" y="7"/>
                    <a:pt x="15" y="6"/>
                    <a:pt x="15" y="6"/>
                  </a:cubicBezTo>
                  <a:cubicBezTo>
                    <a:pt x="16" y="6"/>
                    <a:pt x="17" y="5"/>
                    <a:pt x="17" y="5"/>
                  </a:cubicBezTo>
                  <a:cubicBezTo>
                    <a:pt x="18" y="4"/>
                    <a:pt x="16" y="4"/>
                    <a:pt x="16" y="4"/>
                  </a:cubicBezTo>
                  <a:cubicBezTo>
                    <a:pt x="16" y="3"/>
                    <a:pt x="16" y="3"/>
                    <a:pt x="15" y="3"/>
                  </a:cubicBezTo>
                  <a:cubicBezTo>
                    <a:pt x="14" y="2"/>
                    <a:pt x="16" y="2"/>
                    <a:pt x="16" y="2"/>
                  </a:cubicBezTo>
                  <a:cubicBezTo>
                    <a:pt x="16" y="2"/>
                    <a:pt x="16" y="1"/>
                    <a:pt x="16" y="1"/>
                  </a:cubicBezTo>
                  <a:cubicBezTo>
                    <a:pt x="16" y="1"/>
                    <a:pt x="16" y="1"/>
                    <a:pt x="16" y="1"/>
                  </a:cubicBezTo>
                  <a:cubicBezTo>
                    <a:pt x="15" y="0"/>
                    <a:pt x="10" y="0"/>
                    <a:pt x="9" y="0"/>
                  </a:cubicBezTo>
                  <a:cubicBezTo>
                    <a:pt x="8" y="0"/>
                    <a:pt x="5" y="2"/>
                    <a:pt x="5" y="2"/>
                  </a:cubicBezTo>
                  <a:cubicBezTo>
                    <a:pt x="4" y="3"/>
                    <a:pt x="3" y="4"/>
                    <a:pt x="3" y="4"/>
                  </a:cubicBezTo>
                  <a:cubicBezTo>
                    <a:pt x="2" y="4"/>
                    <a:pt x="1" y="5"/>
                    <a:pt x="1" y="5"/>
                  </a:cubicBezTo>
                  <a:cubicBezTo>
                    <a:pt x="1" y="6"/>
                    <a:pt x="1" y="6"/>
                    <a:pt x="1" y="6"/>
                  </a:cubicBezTo>
                  <a:cubicBezTo>
                    <a:pt x="1" y="6"/>
                    <a:pt x="1" y="6"/>
                    <a:pt x="1" y="7"/>
                  </a:cubicBezTo>
                  <a:cubicBezTo>
                    <a:pt x="0" y="7"/>
                    <a:pt x="2" y="9"/>
                    <a:pt x="2" y="10"/>
                  </a:cubicBezTo>
                  <a:cubicBezTo>
                    <a:pt x="2" y="11"/>
                    <a:pt x="2" y="11"/>
                    <a:pt x="2" y="11"/>
                  </a:cubicBezTo>
                  <a:cubicBezTo>
                    <a:pt x="3" y="11"/>
                    <a:pt x="3" y="12"/>
                    <a:pt x="3" y="12"/>
                  </a:cubicBezTo>
                  <a:cubicBezTo>
                    <a:pt x="4" y="13"/>
                    <a:pt x="4" y="12"/>
                    <a:pt x="4" y="13"/>
                  </a:cubicBezTo>
                  <a:cubicBezTo>
                    <a:pt x="4" y="13"/>
                    <a:pt x="4" y="13"/>
                    <a:pt x="4" y="14"/>
                  </a:cubicBezTo>
                  <a:cubicBezTo>
                    <a:pt x="4" y="14"/>
                    <a:pt x="4" y="14"/>
                    <a:pt x="4" y="14"/>
                  </a:cubicBezTo>
                  <a:cubicBezTo>
                    <a:pt x="4" y="14"/>
                    <a:pt x="4" y="13"/>
                    <a:pt x="3" y="14"/>
                  </a:cubicBezTo>
                  <a:cubicBezTo>
                    <a:pt x="3" y="14"/>
                    <a:pt x="3" y="13"/>
                    <a:pt x="3" y="13"/>
                  </a:cubicBezTo>
                  <a:cubicBezTo>
                    <a:pt x="2" y="15"/>
                    <a:pt x="4" y="16"/>
                    <a:pt x="3" y="17"/>
                  </a:cubicBezTo>
                  <a:cubicBezTo>
                    <a:pt x="3" y="17"/>
                    <a:pt x="3" y="17"/>
                    <a:pt x="3" y="17"/>
                  </a:cubicBezTo>
                  <a:cubicBezTo>
                    <a:pt x="4" y="17"/>
                    <a:pt x="4" y="17"/>
                    <a:pt x="4" y="17"/>
                  </a:cubicBezTo>
                  <a:cubicBezTo>
                    <a:pt x="4" y="18"/>
                    <a:pt x="5" y="20"/>
                    <a:pt x="6" y="20"/>
                  </a:cubicBezTo>
                  <a:cubicBezTo>
                    <a:pt x="6" y="19"/>
                    <a:pt x="5" y="19"/>
                    <a:pt x="5" y="19"/>
                  </a:cubicBezTo>
                  <a:cubicBezTo>
                    <a:pt x="6" y="18"/>
                    <a:pt x="6" y="19"/>
                    <a:pt x="6" y="19"/>
                  </a:cubicBezTo>
                  <a:cubicBezTo>
                    <a:pt x="6" y="19"/>
                    <a:pt x="6" y="18"/>
                    <a:pt x="6" y="18"/>
                  </a:cubicBezTo>
                  <a:cubicBezTo>
                    <a:pt x="6" y="18"/>
                    <a:pt x="5" y="17"/>
                    <a:pt x="5" y="17"/>
                  </a:cubicBezTo>
                  <a:cubicBezTo>
                    <a:pt x="4" y="16"/>
                    <a:pt x="4" y="16"/>
                    <a:pt x="4" y="15"/>
                  </a:cubicBezTo>
                  <a:cubicBezTo>
                    <a:pt x="5" y="15"/>
                    <a:pt x="5" y="15"/>
                    <a:pt x="5" y="15"/>
                  </a:cubicBezTo>
                  <a:cubicBezTo>
                    <a:pt x="5" y="15"/>
                    <a:pt x="5" y="15"/>
                    <a:pt x="5" y="14"/>
                  </a:cubicBezTo>
                  <a:cubicBezTo>
                    <a:pt x="5" y="14"/>
                    <a:pt x="7" y="14"/>
                    <a:pt x="7" y="14"/>
                  </a:cubicBezTo>
                  <a:cubicBezTo>
                    <a:pt x="8" y="14"/>
                    <a:pt x="8" y="15"/>
                    <a:pt x="8" y="15"/>
                  </a:cubicBezTo>
                  <a:cubicBezTo>
                    <a:pt x="9" y="15"/>
                    <a:pt x="9" y="14"/>
                    <a:pt x="10" y="14"/>
                  </a:cubicBezTo>
                  <a:cubicBezTo>
                    <a:pt x="11" y="14"/>
                    <a:pt x="11" y="15"/>
                    <a:pt x="11" y="15"/>
                  </a:cubicBezTo>
                  <a:cubicBezTo>
                    <a:pt x="11" y="15"/>
                    <a:pt x="11" y="15"/>
                    <a:pt x="11" y="14"/>
                  </a:cubicBezTo>
                  <a:cubicBezTo>
                    <a:pt x="12" y="14"/>
                    <a:pt x="12" y="15"/>
                    <a:pt x="12" y="14"/>
                  </a:cubicBezTo>
                  <a:cubicBezTo>
                    <a:pt x="13" y="14"/>
                    <a:pt x="12" y="14"/>
                    <a:pt x="12" y="14"/>
                  </a:cubicBezTo>
                  <a:cubicBezTo>
                    <a:pt x="13" y="14"/>
                    <a:pt x="13" y="14"/>
                    <a:pt x="13" y="14"/>
                  </a:cubicBezTo>
                  <a:cubicBezTo>
                    <a:pt x="15" y="14"/>
                    <a:pt x="16" y="13"/>
                    <a:pt x="16" y="14"/>
                  </a:cubicBezTo>
                  <a:cubicBezTo>
                    <a:pt x="16" y="14"/>
                    <a:pt x="17" y="13"/>
                    <a:pt x="16" y="13"/>
                  </a:cubicBezTo>
                  <a:cubicBezTo>
                    <a:pt x="16" y="12"/>
                    <a:pt x="14" y="13"/>
                    <a:pt x="14" y="12"/>
                  </a:cubicBezTo>
                  <a:cubicBezTo>
                    <a:pt x="14" y="11"/>
                    <a:pt x="16" y="12"/>
                    <a:pt x="16" y="11"/>
                  </a:cubicBezTo>
                  <a:cubicBezTo>
                    <a:pt x="17" y="11"/>
                    <a:pt x="18" y="12"/>
                    <a:pt x="16" y="12"/>
                  </a:cubicBezTo>
                  <a:cubicBezTo>
                    <a:pt x="16" y="12"/>
                    <a:pt x="16" y="12"/>
                    <a:pt x="16" y="12"/>
                  </a:cubicBezTo>
                  <a:cubicBezTo>
                    <a:pt x="17" y="12"/>
                    <a:pt x="17" y="12"/>
                    <a:pt x="18" y="12"/>
                  </a:cubicBezTo>
                  <a:cubicBezTo>
                    <a:pt x="18" y="11"/>
                    <a:pt x="18" y="11"/>
                    <a:pt x="19" y="11"/>
                  </a:cubicBezTo>
                  <a:cubicBezTo>
                    <a:pt x="19" y="11"/>
                    <a:pt x="19" y="11"/>
                    <a:pt x="19" y="11"/>
                  </a:cubicBezTo>
                  <a:cubicBezTo>
                    <a:pt x="20" y="11"/>
                    <a:pt x="18" y="12"/>
                    <a:pt x="19" y="13"/>
                  </a:cubicBezTo>
                  <a:cubicBezTo>
                    <a:pt x="20" y="12"/>
                    <a:pt x="19" y="14"/>
                    <a:pt x="20" y="14"/>
                  </a:cubicBezTo>
                  <a:cubicBezTo>
                    <a:pt x="20" y="14"/>
                    <a:pt x="21" y="13"/>
                    <a:pt x="21" y="12"/>
                  </a:cubicBezTo>
                  <a:cubicBezTo>
                    <a:pt x="21" y="12"/>
                    <a:pt x="22" y="10"/>
                    <a:pt x="21" y="10"/>
                  </a:cubicBezTo>
                  <a:close/>
                  <a:moveTo>
                    <a:pt x="9" y="13"/>
                  </a:moveTo>
                  <a:cubicBezTo>
                    <a:pt x="9" y="13"/>
                    <a:pt x="10" y="13"/>
                    <a:pt x="10" y="13"/>
                  </a:cubicBezTo>
                  <a:cubicBezTo>
                    <a:pt x="10" y="13"/>
                    <a:pt x="9" y="13"/>
                    <a:pt x="9" y="1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5" name="Freeform 273"/>
            <p:cNvSpPr>
              <a:spLocks noEditPoints="1"/>
            </p:cNvSpPr>
            <p:nvPr/>
          </p:nvSpPr>
          <p:spPr bwMode="auto">
            <a:xfrm>
              <a:off x="2366963" y="3567113"/>
              <a:ext cx="517525" cy="1198563"/>
            </a:xfrm>
            <a:custGeom>
              <a:avLst/>
              <a:gdLst/>
              <a:ahLst/>
              <a:cxnLst>
                <a:cxn ang="0">
                  <a:pos x="65" y="48"/>
                </a:cxn>
                <a:cxn ang="0">
                  <a:pos x="60" y="39"/>
                </a:cxn>
                <a:cxn ang="0">
                  <a:pos x="66" y="35"/>
                </a:cxn>
                <a:cxn ang="0">
                  <a:pos x="60" y="19"/>
                </a:cxn>
                <a:cxn ang="0">
                  <a:pos x="44" y="10"/>
                </a:cxn>
                <a:cxn ang="0">
                  <a:pos x="43" y="4"/>
                </a:cxn>
                <a:cxn ang="0">
                  <a:pos x="28" y="8"/>
                </a:cxn>
                <a:cxn ang="0">
                  <a:pos x="19" y="5"/>
                </a:cxn>
                <a:cxn ang="0">
                  <a:pos x="6" y="24"/>
                </a:cxn>
                <a:cxn ang="0">
                  <a:pos x="4" y="49"/>
                </a:cxn>
                <a:cxn ang="0">
                  <a:pos x="1" y="60"/>
                </a:cxn>
                <a:cxn ang="0">
                  <a:pos x="2" y="67"/>
                </a:cxn>
                <a:cxn ang="0">
                  <a:pos x="3" y="75"/>
                </a:cxn>
                <a:cxn ang="0">
                  <a:pos x="5" y="78"/>
                </a:cxn>
                <a:cxn ang="0">
                  <a:pos x="10" y="77"/>
                </a:cxn>
                <a:cxn ang="0">
                  <a:pos x="15" y="101"/>
                </a:cxn>
                <a:cxn ang="0">
                  <a:pos x="17" y="139"/>
                </a:cxn>
                <a:cxn ang="0">
                  <a:pos x="15" y="149"/>
                </a:cxn>
                <a:cxn ang="0">
                  <a:pos x="31" y="154"/>
                </a:cxn>
                <a:cxn ang="0">
                  <a:pos x="31" y="147"/>
                </a:cxn>
                <a:cxn ang="0">
                  <a:pos x="30" y="134"/>
                </a:cxn>
                <a:cxn ang="0">
                  <a:pos x="31" y="103"/>
                </a:cxn>
                <a:cxn ang="0">
                  <a:pos x="35" y="94"/>
                </a:cxn>
                <a:cxn ang="0">
                  <a:pos x="35" y="112"/>
                </a:cxn>
                <a:cxn ang="0">
                  <a:pos x="36" y="139"/>
                </a:cxn>
                <a:cxn ang="0">
                  <a:pos x="40" y="151"/>
                </a:cxn>
                <a:cxn ang="0">
                  <a:pos x="51" y="151"/>
                </a:cxn>
                <a:cxn ang="0">
                  <a:pos x="49" y="130"/>
                </a:cxn>
                <a:cxn ang="0">
                  <a:pos x="51" y="105"/>
                </a:cxn>
                <a:cxn ang="0">
                  <a:pos x="49" y="89"/>
                </a:cxn>
                <a:cxn ang="0">
                  <a:pos x="54" y="80"/>
                </a:cxn>
                <a:cxn ang="0">
                  <a:pos x="59" y="127"/>
                </a:cxn>
                <a:cxn ang="0">
                  <a:pos x="62" y="156"/>
                </a:cxn>
                <a:cxn ang="0">
                  <a:pos x="59" y="106"/>
                </a:cxn>
                <a:cxn ang="0">
                  <a:pos x="63" y="72"/>
                </a:cxn>
                <a:cxn ang="0">
                  <a:pos x="61" y="63"/>
                </a:cxn>
                <a:cxn ang="0">
                  <a:pos x="57" y="67"/>
                </a:cxn>
                <a:cxn ang="0">
                  <a:pos x="53" y="68"/>
                </a:cxn>
                <a:cxn ang="0">
                  <a:pos x="54" y="60"/>
                </a:cxn>
                <a:cxn ang="0">
                  <a:pos x="64" y="63"/>
                </a:cxn>
                <a:cxn ang="0">
                  <a:pos x="65" y="55"/>
                </a:cxn>
                <a:cxn ang="0">
                  <a:pos x="58" y="52"/>
                </a:cxn>
                <a:cxn ang="0">
                  <a:pos x="17" y="48"/>
                </a:cxn>
                <a:cxn ang="0">
                  <a:pos x="17" y="48"/>
                </a:cxn>
                <a:cxn ang="0">
                  <a:pos x="12" y="69"/>
                </a:cxn>
                <a:cxn ang="0">
                  <a:pos x="17" y="65"/>
                </a:cxn>
                <a:cxn ang="0">
                  <a:pos x="24" y="148"/>
                </a:cxn>
                <a:cxn ang="0">
                  <a:pos x="32" y="21"/>
                </a:cxn>
                <a:cxn ang="0">
                  <a:pos x="25" y="14"/>
                </a:cxn>
                <a:cxn ang="0">
                  <a:pos x="28" y="13"/>
                </a:cxn>
                <a:cxn ang="0">
                  <a:pos x="37" y="4"/>
                </a:cxn>
                <a:cxn ang="0">
                  <a:pos x="37" y="3"/>
                </a:cxn>
                <a:cxn ang="0">
                  <a:pos x="36" y="15"/>
                </a:cxn>
                <a:cxn ang="0">
                  <a:pos x="32" y="15"/>
                </a:cxn>
                <a:cxn ang="0">
                  <a:pos x="32" y="21"/>
                </a:cxn>
                <a:cxn ang="0">
                  <a:pos x="49" y="145"/>
                </a:cxn>
              </a:cxnLst>
              <a:rect l="0" t="0" r="r" b="b"/>
              <a:pathLst>
                <a:path w="68" h="157">
                  <a:moveTo>
                    <a:pt x="68" y="50"/>
                  </a:moveTo>
                  <a:cubicBezTo>
                    <a:pt x="68" y="50"/>
                    <a:pt x="67" y="50"/>
                    <a:pt x="67" y="50"/>
                  </a:cubicBezTo>
                  <a:cubicBezTo>
                    <a:pt x="67" y="49"/>
                    <a:pt x="66" y="49"/>
                    <a:pt x="65" y="48"/>
                  </a:cubicBezTo>
                  <a:cubicBezTo>
                    <a:pt x="64" y="49"/>
                    <a:pt x="63" y="49"/>
                    <a:pt x="62" y="48"/>
                  </a:cubicBezTo>
                  <a:cubicBezTo>
                    <a:pt x="62" y="48"/>
                    <a:pt x="64" y="48"/>
                    <a:pt x="65" y="48"/>
                  </a:cubicBezTo>
                  <a:cubicBezTo>
                    <a:pt x="66" y="48"/>
                    <a:pt x="66" y="48"/>
                    <a:pt x="68" y="48"/>
                  </a:cubicBezTo>
                  <a:cubicBezTo>
                    <a:pt x="68" y="46"/>
                    <a:pt x="68" y="44"/>
                    <a:pt x="67" y="43"/>
                  </a:cubicBezTo>
                  <a:cubicBezTo>
                    <a:pt x="66" y="42"/>
                    <a:pt x="67" y="41"/>
                    <a:pt x="65" y="41"/>
                  </a:cubicBezTo>
                  <a:cubicBezTo>
                    <a:pt x="64" y="41"/>
                    <a:pt x="63" y="41"/>
                    <a:pt x="61" y="41"/>
                  </a:cubicBezTo>
                  <a:cubicBezTo>
                    <a:pt x="61" y="40"/>
                    <a:pt x="61" y="40"/>
                    <a:pt x="60" y="39"/>
                  </a:cubicBezTo>
                  <a:cubicBezTo>
                    <a:pt x="60" y="39"/>
                    <a:pt x="60" y="39"/>
                    <a:pt x="60" y="39"/>
                  </a:cubicBezTo>
                  <a:cubicBezTo>
                    <a:pt x="60" y="39"/>
                    <a:pt x="60" y="39"/>
                    <a:pt x="60" y="38"/>
                  </a:cubicBezTo>
                  <a:cubicBezTo>
                    <a:pt x="62" y="39"/>
                    <a:pt x="64" y="38"/>
                    <a:pt x="65" y="38"/>
                  </a:cubicBezTo>
                  <a:cubicBezTo>
                    <a:pt x="65" y="37"/>
                    <a:pt x="67" y="37"/>
                    <a:pt x="67" y="36"/>
                  </a:cubicBezTo>
                  <a:cubicBezTo>
                    <a:pt x="67" y="36"/>
                    <a:pt x="66" y="34"/>
                    <a:pt x="66" y="35"/>
                  </a:cubicBezTo>
                  <a:cubicBezTo>
                    <a:pt x="65" y="34"/>
                    <a:pt x="65" y="33"/>
                    <a:pt x="65" y="31"/>
                  </a:cubicBezTo>
                  <a:cubicBezTo>
                    <a:pt x="65" y="31"/>
                    <a:pt x="65" y="28"/>
                    <a:pt x="64" y="28"/>
                  </a:cubicBezTo>
                  <a:cubicBezTo>
                    <a:pt x="63" y="28"/>
                    <a:pt x="62" y="28"/>
                    <a:pt x="62" y="26"/>
                  </a:cubicBezTo>
                  <a:cubicBezTo>
                    <a:pt x="62" y="25"/>
                    <a:pt x="62" y="22"/>
                    <a:pt x="60" y="21"/>
                  </a:cubicBezTo>
                  <a:cubicBezTo>
                    <a:pt x="61" y="21"/>
                    <a:pt x="60" y="20"/>
                    <a:pt x="60" y="19"/>
                  </a:cubicBezTo>
                  <a:cubicBezTo>
                    <a:pt x="59" y="20"/>
                    <a:pt x="57" y="18"/>
                    <a:pt x="57" y="17"/>
                  </a:cubicBezTo>
                  <a:cubicBezTo>
                    <a:pt x="57" y="16"/>
                    <a:pt x="55" y="16"/>
                    <a:pt x="55" y="15"/>
                  </a:cubicBezTo>
                  <a:cubicBezTo>
                    <a:pt x="55" y="14"/>
                    <a:pt x="55" y="13"/>
                    <a:pt x="54" y="13"/>
                  </a:cubicBezTo>
                  <a:cubicBezTo>
                    <a:pt x="53" y="11"/>
                    <a:pt x="53" y="11"/>
                    <a:pt x="51" y="10"/>
                  </a:cubicBezTo>
                  <a:cubicBezTo>
                    <a:pt x="49" y="8"/>
                    <a:pt x="46" y="9"/>
                    <a:pt x="44" y="10"/>
                  </a:cubicBezTo>
                  <a:cubicBezTo>
                    <a:pt x="44" y="9"/>
                    <a:pt x="45" y="9"/>
                    <a:pt x="45" y="9"/>
                  </a:cubicBezTo>
                  <a:cubicBezTo>
                    <a:pt x="45" y="9"/>
                    <a:pt x="44" y="8"/>
                    <a:pt x="44" y="8"/>
                  </a:cubicBezTo>
                  <a:cubicBezTo>
                    <a:pt x="44" y="8"/>
                    <a:pt x="42" y="8"/>
                    <a:pt x="42" y="8"/>
                  </a:cubicBezTo>
                  <a:cubicBezTo>
                    <a:pt x="42" y="7"/>
                    <a:pt x="43" y="7"/>
                    <a:pt x="43" y="6"/>
                  </a:cubicBezTo>
                  <a:cubicBezTo>
                    <a:pt x="44" y="5"/>
                    <a:pt x="43" y="5"/>
                    <a:pt x="43" y="4"/>
                  </a:cubicBezTo>
                  <a:cubicBezTo>
                    <a:pt x="41" y="3"/>
                    <a:pt x="40" y="0"/>
                    <a:pt x="38" y="0"/>
                  </a:cubicBezTo>
                  <a:cubicBezTo>
                    <a:pt x="38" y="1"/>
                    <a:pt x="37" y="2"/>
                    <a:pt x="36" y="3"/>
                  </a:cubicBezTo>
                  <a:cubicBezTo>
                    <a:pt x="36" y="4"/>
                    <a:pt x="36" y="4"/>
                    <a:pt x="36" y="5"/>
                  </a:cubicBezTo>
                  <a:cubicBezTo>
                    <a:pt x="35" y="6"/>
                    <a:pt x="34" y="6"/>
                    <a:pt x="33" y="7"/>
                  </a:cubicBezTo>
                  <a:cubicBezTo>
                    <a:pt x="32" y="8"/>
                    <a:pt x="30" y="8"/>
                    <a:pt x="28" y="8"/>
                  </a:cubicBezTo>
                  <a:cubicBezTo>
                    <a:pt x="27" y="7"/>
                    <a:pt x="27" y="6"/>
                    <a:pt x="26" y="5"/>
                  </a:cubicBezTo>
                  <a:cubicBezTo>
                    <a:pt x="26" y="6"/>
                    <a:pt x="26" y="6"/>
                    <a:pt x="26" y="7"/>
                  </a:cubicBezTo>
                  <a:cubicBezTo>
                    <a:pt x="25" y="5"/>
                    <a:pt x="24" y="1"/>
                    <a:pt x="22" y="4"/>
                  </a:cubicBezTo>
                  <a:cubicBezTo>
                    <a:pt x="22" y="4"/>
                    <a:pt x="21" y="4"/>
                    <a:pt x="21" y="4"/>
                  </a:cubicBezTo>
                  <a:cubicBezTo>
                    <a:pt x="21" y="5"/>
                    <a:pt x="20" y="5"/>
                    <a:pt x="19" y="5"/>
                  </a:cubicBezTo>
                  <a:cubicBezTo>
                    <a:pt x="19" y="5"/>
                    <a:pt x="19" y="6"/>
                    <a:pt x="19" y="6"/>
                  </a:cubicBezTo>
                  <a:cubicBezTo>
                    <a:pt x="18" y="8"/>
                    <a:pt x="18" y="8"/>
                    <a:pt x="17" y="10"/>
                  </a:cubicBezTo>
                  <a:cubicBezTo>
                    <a:pt x="18" y="9"/>
                    <a:pt x="16" y="11"/>
                    <a:pt x="16" y="11"/>
                  </a:cubicBezTo>
                  <a:cubicBezTo>
                    <a:pt x="14" y="14"/>
                    <a:pt x="11" y="17"/>
                    <a:pt x="9" y="20"/>
                  </a:cubicBezTo>
                  <a:cubicBezTo>
                    <a:pt x="9" y="21"/>
                    <a:pt x="8" y="23"/>
                    <a:pt x="6" y="24"/>
                  </a:cubicBezTo>
                  <a:cubicBezTo>
                    <a:pt x="6" y="26"/>
                    <a:pt x="6" y="28"/>
                    <a:pt x="5" y="30"/>
                  </a:cubicBezTo>
                  <a:cubicBezTo>
                    <a:pt x="4" y="32"/>
                    <a:pt x="4" y="34"/>
                    <a:pt x="4" y="36"/>
                  </a:cubicBezTo>
                  <a:cubicBezTo>
                    <a:pt x="4" y="38"/>
                    <a:pt x="4" y="40"/>
                    <a:pt x="4" y="42"/>
                  </a:cubicBezTo>
                  <a:cubicBezTo>
                    <a:pt x="4" y="43"/>
                    <a:pt x="5" y="44"/>
                    <a:pt x="5" y="45"/>
                  </a:cubicBezTo>
                  <a:cubicBezTo>
                    <a:pt x="5" y="46"/>
                    <a:pt x="4" y="48"/>
                    <a:pt x="4" y="49"/>
                  </a:cubicBezTo>
                  <a:cubicBezTo>
                    <a:pt x="4" y="49"/>
                    <a:pt x="3" y="49"/>
                    <a:pt x="3" y="49"/>
                  </a:cubicBezTo>
                  <a:cubicBezTo>
                    <a:pt x="3" y="50"/>
                    <a:pt x="4" y="51"/>
                    <a:pt x="4" y="52"/>
                  </a:cubicBezTo>
                  <a:cubicBezTo>
                    <a:pt x="4" y="52"/>
                    <a:pt x="3" y="53"/>
                    <a:pt x="2" y="53"/>
                  </a:cubicBezTo>
                  <a:cubicBezTo>
                    <a:pt x="2" y="54"/>
                    <a:pt x="2" y="56"/>
                    <a:pt x="1" y="57"/>
                  </a:cubicBezTo>
                  <a:cubicBezTo>
                    <a:pt x="1" y="59"/>
                    <a:pt x="0" y="59"/>
                    <a:pt x="1" y="60"/>
                  </a:cubicBezTo>
                  <a:cubicBezTo>
                    <a:pt x="2" y="61"/>
                    <a:pt x="1" y="62"/>
                    <a:pt x="1" y="63"/>
                  </a:cubicBezTo>
                  <a:cubicBezTo>
                    <a:pt x="1" y="64"/>
                    <a:pt x="2" y="65"/>
                    <a:pt x="2" y="65"/>
                  </a:cubicBezTo>
                  <a:cubicBezTo>
                    <a:pt x="3" y="65"/>
                    <a:pt x="4" y="66"/>
                    <a:pt x="4" y="66"/>
                  </a:cubicBezTo>
                  <a:cubicBezTo>
                    <a:pt x="4" y="66"/>
                    <a:pt x="4" y="66"/>
                    <a:pt x="3" y="67"/>
                  </a:cubicBezTo>
                  <a:cubicBezTo>
                    <a:pt x="3" y="67"/>
                    <a:pt x="3" y="67"/>
                    <a:pt x="2" y="67"/>
                  </a:cubicBezTo>
                  <a:cubicBezTo>
                    <a:pt x="2" y="67"/>
                    <a:pt x="1" y="68"/>
                    <a:pt x="1" y="68"/>
                  </a:cubicBezTo>
                  <a:cubicBezTo>
                    <a:pt x="1" y="69"/>
                    <a:pt x="2" y="69"/>
                    <a:pt x="3" y="69"/>
                  </a:cubicBezTo>
                  <a:cubicBezTo>
                    <a:pt x="4" y="69"/>
                    <a:pt x="4" y="71"/>
                    <a:pt x="4" y="71"/>
                  </a:cubicBezTo>
                  <a:cubicBezTo>
                    <a:pt x="4" y="72"/>
                    <a:pt x="3" y="72"/>
                    <a:pt x="3" y="72"/>
                  </a:cubicBezTo>
                  <a:cubicBezTo>
                    <a:pt x="3" y="73"/>
                    <a:pt x="3" y="74"/>
                    <a:pt x="3" y="75"/>
                  </a:cubicBezTo>
                  <a:cubicBezTo>
                    <a:pt x="5" y="75"/>
                    <a:pt x="6" y="74"/>
                    <a:pt x="7" y="74"/>
                  </a:cubicBezTo>
                  <a:cubicBezTo>
                    <a:pt x="7" y="75"/>
                    <a:pt x="9" y="75"/>
                    <a:pt x="8" y="76"/>
                  </a:cubicBezTo>
                  <a:cubicBezTo>
                    <a:pt x="8" y="77"/>
                    <a:pt x="7" y="77"/>
                    <a:pt x="6" y="76"/>
                  </a:cubicBezTo>
                  <a:cubicBezTo>
                    <a:pt x="5" y="76"/>
                    <a:pt x="5" y="75"/>
                    <a:pt x="4" y="75"/>
                  </a:cubicBezTo>
                  <a:cubicBezTo>
                    <a:pt x="4" y="75"/>
                    <a:pt x="5" y="78"/>
                    <a:pt x="5" y="78"/>
                  </a:cubicBezTo>
                  <a:cubicBezTo>
                    <a:pt x="6" y="80"/>
                    <a:pt x="5" y="79"/>
                    <a:pt x="6" y="81"/>
                  </a:cubicBezTo>
                  <a:cubicBezTo>
                    <a:pt x="6" y="81"/>
                    <a:pt x="9" y="81"/>
                    <a:pt x="9" y="81"/>
                  </a:cubicBezTo>
                  <a:cubicBezTo>
                    <a:pt x="9" y="82"/>
                    <a:pt x="10" y="82"/>
                    <a:pt x="11" y="80"/>
                  </a:cubicBezTo>
                  <a:cubicBezTo>
                    <a:pt x="11" y="80"/>
                    <a:pt x="11" y="79"/>
                    <a:pt x="11" y="79"/>
                  </a:cubicBezTo>
                  <a:cubicBezTo>
                    <a:pt x="10" y="78"/>
                    <a:pt x="10" y="78"/>
                    <a:pt x="10" y="77"/>
                  </a:cubicBezTo>
                  <a:cubicBezTo>
                    <a:pt x="10" y="77"/>
                    <a:pt x="11" y="75"/>
                    <a:pt x="11" y="76"/>
                  </a:cubicBezTo>
                  <a:cubicBezTo>
                    <a:pt x="12" y="77"/>
                    <a:pt x="11" y="78"/>
                    <a:pt x="12" y="79"/>
                  </a:cubicBezTo>
                  <a:cubicBezTo>
                    <a:pt x="13" y="80"/>
                    <a:pt x="13" y="81"/>
                    <a:pt x="14" y="83"/>
                  </a:cubicBezTo>
                  <a:cubicBezTo>
                    <a:pt x="14" y="86"/>
                    <a:pt x="14" y="90"/>
                    <a:pt x="14" y="93"/>
                  </a:cubicBezTo>
                  <a:cubicBezTo>
                    <a:pt x="15" y="95"/>
                    <a:pt x="15" y="98"/>
                    <a:pt x="15" y="101"/>
                  </a:cubicBezTo>
                  <a:cubicBezTo>
                    <a:pt x="15" y="103"/>
                    <a:pt x="15" y="106"/>
                    <a:pt x="15" y="109"/>
                  </a:cubicBezTo>
                  <a:cubicBezTo>
                    <a:pt x="15" y="116"/>
                    <a:pt x="14" y="123"/>
                    <a:pt x="15" y="130"/>
                  </a:cubicBezTo>
                  <a:cubicBezTo>
                    <a:pt x="15" y="132"/>
                    <a:pt x="16" y="133"/>
                    <a:pt x="16" y="135"/>
                  </a:cubicBezTo>
                  <a:cubicBezTo>
                    <a:pt x="16" y="135"/>
                    <a:pt x="16" y="136"/>
                    <a:pt x="17" y="137"/>
                  </a:cubicBezTo>
                  <a:cubicBezTo>
                    <a:pt x="17" y="137"/>
                    <a:pt x="17" y="138"/>
                    <a:pt x="17" y="139"/>
                  </a:cubicBezTo>
                  <a:cubicBezTo>
                    <a:pt x="17" y="140"/>
                    <a:pt x="16" y="140"/>
                    <a:pt x="16" y="141"/>
                  </a:cubicBezTo>
                  <a:cubicBezTo>
                    <a:pt x="16" y="142"/>
                    <a:pt x="16" y="143"/>
                    <a:pt x="16" y="144"/>
                  </a:cubicBezTo>
                  <a:cubicBezTo>
                    <a:pt x="16" y="145"/>
                    <a:pt x="16" y="146"/>
                    <a:pt x="16" y="147"/>
                  </a:cubicBezTo>
                  <a:cubicBezTo>
                    <a:pt x="17" y="147"/>
                    <a:pt x="17" y="148"/>
                    <a:pt x="17" y="149"/>
                  </a:cubicBezTo>
                  <a:cubicBezTo>
                    <a:pt x="16" y="149"/>
                    <a:pt x="16" y="149"/>
                    <a:pt x="15" y="149"/>
                  </a:cubicBezTo>
                  <a:cubicBezTo>
                    <a:pt x="15" y="149"/>
                    <a:pt x="14" y="150"/>
                    <a:pt x="13" y="150"/>
                  </a:cubicBezTo>
                  <a:cubicBezTo>
                    <a:pt x="13" y="151"/>
                    <a:pt x="12" y="152"/>
                    <a:pt x="12" y="153"/>
                  </a:cubicBezTo>
                  <a:cubicBezTo>
                    <a:pt x="12" y="154"/>
                    <a:pt x="13" y="154"/>
                    <a:pt x="14" y="154"/>
                  </a:cubicBezTo>
                  <a:cubicBezTo>
                    <a:pt x="15" y="154"/>
                    <a:pt x="17" y="154"/>
                    <a:pt x="19" y="154"/>
                  </a:cubicBezTo>
                  <a:cubicBezTo>
                    <a:pt x="23" y="154"/>
                    <a:pt x="28" y="154"/>
                    <a:pt x="31" y="154"/>
                  </a:cubicBezTo>
                  <a:cubicBezTo>
                    <a:pt x="31" y="154"/>
                    <a:pt x="31" y="154"/>
                    <a:pt x="31" y="154"/>
                  </a:cubicBezTo>
                  <a:cubicBezTo>
                    <a:pt x="32" y="153"/>
                    <a:pt x="31" y="152"/>
                    <a:pt x="31" y="152"/>
                  </a:cubicBezTo>
                  <a:cubicBezTo>
                    <a:pt x="31" y="151"/>
                    <a:pt x="32" y="151"/>
                    <a:pt x="32" y="151"/>
                  </a:cubicBezTo>
                  <a:cubicBezTo>
                    <a:pt x="32" y="150"/>
                    <a:pt x="32" y="150"/>
                    <a:pt x="32" y="150"/>
                  </a:cubicBezTo>
                  <a:cubicBezTo>
                    <a:pt x="31" y="149"/>
                    <a:pt x="32" y="148"/>
                    <a:pt x="31" y="147"/>
                  </a:cubicBezTo>
                  <a:cubicBezTo>
                    <a:pt x="31" y="146"/>
                    <a:pt x="31" y="145"/>
                    <a:pt x="31" y="144"/>
                  </a:cubicBezTo>
                  <a:cubicBezTo>
                    <a:pt x="31" y="144"/>
                    <a:pt x="31" y="143"/>
                    <a:pt x="31" y="143"/>
                  </a:cubicBezTo>
                  <a:cubicBezTo>
                    <a:pt x="31" y="143"/>
                    <a:pt x="30" y="141"/>
                    <a:pt x="30" y="141"/>
                  </a:cubicBezTo>
                  <a:cubicBezTo>
                    <a:pt x="30" y="140"/>
                    <a:pt x="29" y="139"/>
                    <a:pt x="29" y="137"/>
                  </a:cubicBezTo>
                  <a:cubicBezTo>
                    <a:pt x="29" y="137"/>
                    <a:pt x="30" y="135"/>
                    <a:pt x="30" y="134"/>
                  </a:cubicBezTo>
                  <a:cubicBezTo>
                    <a:pt x="30" y="133"/>
                    <a:pt x="31" y="131"/>
                    <a:pt x="31" y="129"/>
                  </a:cubicBezTo>
                  <a:cubicBezTo>
                    <a:pt x="31" y="126"/>
                    <a:pt x="31" y="123"/>
                    <a:pt x="31" y="121"/>
                  </a:cubicBezTo>
                  <a:cubicBezTo>
                    <a:pt x="32" y="118"/>
                    <a:pt x="32" y="115"/>
                    <a:pt x="32" y="112"/>
                  </a:cubicBezTo>
                  <a:cubicBezTo>
                    <a:pt x="32" y="111"/>
                    <a:pt x="33" y="111"/>
                    <a:pt x="32" y="110"/>
                  </a:cubicBezTo>
                  <a:cubicBezTo>
                    <a:pt x="32" y="108"/>
                    <a:pt x="31" y="105"/>
                    <a:pt x="31" y="103"/>
                  </a:cubicBezTo>
                  <a:cubicBezTo>
                    <a:pt x="31" y="101"/>
                    <a:pt x="32" y="100"/>
                    <a:pt x="32" y="98"/>
                  </a:cubicBezTo>
                  <a:cubicBezTo>
                    <a:pt x="32" y="97"/>
                    <a:pt x="32" y="96"/>
                    <a:pt x="32" y="96"/>
                  </a:cubicBezTo>
                  <a:cubicBezTo>
                    <a:pt x="32" y="94"/>
                    <a:pt x="33" y="93"/>
                    <a:pt x="33" y="91"/>
                  </a:cubicBezTo>
                  <a:cubicBezTo>
                    <a:pt x="33" y="91"/>
                    <a:pt x="34" y="91"/>
                    <a:pt x="35" y="91"/>
                  </a:cubicBezTo>
                  <a:cubicBezTo>
                    <a:pt x="35" y="92"/>
                    <a:pt x="35" y="93"/>
                    <a:pt x="35" y="94"/>
                  </a:cubicBezTo>
                  <a:cubicBezTo>
                    <a:pt x="35" y="95"/>
                    <a:pt x="35" y="97"/>
                    <a:pt x="35" y="98"/>
                  </a:cubicBezTo>
                  <a:cubicBezTo>
                    <a:pt x="35" y="100"/>
                    <a:pt x="34" y="101"/>
                    <a:pt x="34" y="102"/>
                  </a:cubicBezTo>
                  <a:cubicBezTo>
                    <a:pt x="34" y="103"/>
                    <a:pt x="34" y="104"/>
                    <a:pt x="34" y="104"/>
                  </a:cubicBezTo>
                  <a:cubicBezTo>
                    <a:pt x="35" y="106"/>
                    <a:pt x="35" y="107"/>
                    <a:pt x="35" y="108"/>
                  </a:cubicBezTo>
                  <a:cubicBezTo>
                    <a:pt x="35" y="109"/>
                    <a:pt x="35" y="111"/>
                    <a:pt x="35" y="112"/>
                  </a:cubicBezTo>
                  <a:cubicBezTo>
                    <a:pt x="36" y="116"/>
                    <a:pt x="37" y="119"/>
                    <a:pt x="37" y="123"/>
                  </a:cubicBezTo>
                  <a:cubicBezTo>
                    <a:pt x="36" y="124"/>
                    <a:pt x="36" y="126"/>
                    <a:pt x="36" y="127"/>
                  </a:cubicBezTo>
                  <a:cubicBezTo>
                    <a:pt x="36" y="130"/>
                    <a:pt x="36" y="133"/>
                    <a:pt x="36" y="135"/>
                  </a:cubicBezTo>
                  <a:cubicBezTo>
                    <a:pt x="36" y="136"/>
                    <a:pt x="36" y="136"/>
                    <a:pt x="36" y="137"/>
                  </a:cubicBezTo>
                  <a:cubicBezTo>
                    <a:pt x="37" y="137"/>
                    <a:pt x="36" y="138"/>
                    <a:pt x="36" y="139"/>
                  </a:cubicBezTo>
                  <a:cubicBezTo>
                    <a:pt x="36" y="140"/>
                    <a:pt x="36" y="142"/>
                    <a:pt x="36" y="142"/>
                  </a:cubicBezTo>
                  <a:cubicBezTo>
                    <a:pt x="36" y="144"/>
                    <a:pt x="37" y="144"/>
                    <a:pt x="38" y="144"/>
                  </a:cubicBezTo>
                  <a:cubicBezTo>
                    <a:pt x="39" y="144"/>
                    <a:pt x="38" y="146"/>
                    <a:pt x="38" y="146"/>
                  </a:cubicBezTo>
                  <a:cubicBezTo>
                    <a:pt x="38" y="146"/>
                    <a:pt x="39" y="147"/>
                    <a:pt x="39" y="148"/>
                  </a:cubicBezTo>
                  <a:cubicBezTo>
                    <a:pt x="39" y="149"/>
                    <a:pt x="40" y="150"/>
                    <a:pt x="40" y="151"/>
                  </a:cubicBezTo>
                  <a:cubicBezTo>
                    <a:pt x="41" y="152"/>
                    <a:pt x="40" y="153"/>
                    <a:pt x="41" y="154"/>
                  </a:cubicBezTo>
                  <a:cubicBezTo>
                    <a:pt x="41" y="154"/>
                    <a:pt x="42" y="155"/>
                    <a:pt x="43" y="155"/>
                  </a:cubicBezTo>
                  <a:cubicBezTo>
                    <a:pt x="46" y="155"/>
                    <a:pt x="49" y="155"/>
                    <a:pt x="51" y="154"/>
                  </a:cubicBezTo>
                  <a:cubicBezTo>
                    <a:pt x="51" y="154"/>
                    <a:pt x="52" y="154"/>
                    <a:pt x="52" y="153"/>
                  </a:cubicBezTo>
                  <a:cubicBezTo>
                    <a:pt x="52" y="153"/>
                    <a:pt x="51" y="152"/>
                    <a:pt x="51" y="151"/>
                  </a:cubicBezTo>
                  <a:cubicBezTo>
                    <a:pt x="50" y="149"/>
                    <a:pt x="50" y="147"/>
                    <a:pt x="50" y="145"/>
                  </a:cubicBezTo>
                  <a:cubicBezTo>
                    <a:pt x="51" y="145"/>
                    <a:pt x="51" y="144"/>
                    <a:pt x="52" y="144"/>
                  </a:cubicBezTo>
                  <a:cubicBezTo>
                    <a:pt x="52" y="142"/>
                    <a:pt x="52" y="139"/>
                    <a:pt x="51" y="138"/>
                  </a:cubicBezTo>
                  <a:cubicBezTo>
                    <a:pt x="51" y="137"/>
                    <a:pt x="50" y="137"/>
                    <a:pt x="50" y="136"/>
                  </a:cubicBezTo>
                  <a:cubicBezTo>
                    <a:pt x="50" y="134"/>
                    <a:pt x="49" y="132"/>
                    <a:pt x="49" y="130"/>
                  </a:cubicBezTo>
                  <a:cubicBezTo>
                    <a:pt x="48" y="130"/>
                    <a:pt x="49" y="128"/>
                    <a:pt x="49" y="127"/>
                  </a:cubicBezTo>
                  <a:cubicBezTo>
                    <a:pt x="49" y="124"/>
                    <a:pt x="49" y="121"/>
                    <a:pt x="49" y="118"/>
                  </a:cubicBezTo>
                  <a:cubicBezTo>
                    <a:pt x="50" y="115"/>
                    <a:pt x="50" y="111"/>
                    <a:pt x="50" y="108"/>
                  </a:cubicBezTo>
                  <a:cubicBezTo>
                    <a:pt x="50" y="107"/>
                    <a:pt x="51" y="106"/>
                    <a:pt x="51" y="105"/>
                  </a:cubicBezTo>
                  <a:cubicBezTo>
                    <a:pt x="51" y="105"/>
                    <a:pt x="51" y="105"/>
                    <a:pt x="51" y="105"/>
                  </a:cubicBezTo>
                  <a:cubicBezTo>
                    <a:pt x="51" y="104"/>
                    <a:pt x="51" y="104"/>
                    <a:pt x="50" y="103"/>
                  </a:cubicBezTo>
                  <a:cubicBezTo>
                    <a:pt x="49" y="103"/>
                    <a:pt x="51" y="101"/>
                    <a:pt x="51" y="101"/>
                  </a:cubicBezTo>
                  <a:cubicBezTo>
                    <a:pt x="51" y="100"/>
                    <a:pt x="50" y="98"/>
                    <a:pt x="50" y="98"/>
                  </a:cubicBezTo>
                  <a:cubicBezTo>
                    <a:pt x="50" y="96"/>
                    <a:pt x="49" y="95"/>
                    <a:pt x="49" y="93"/>
                  </a:cubicBezTo>
                  <a:cubicBezTo>
                    <a:pt x="50" y="91"/>
                    <a:pt x="49" y="91"/>
                    <a:pt x="49" y="89"/>
                  </a:cubicBezTo>
                  <a:cubicBezTo>
                    <a:pt x="50" y="87"/>
                    <a:pt x="52" y="86"/>
                    <a:pt x="52" y="85"/>
                  </a:cubicBezTo>
                  <a:cubicBezTo>
                    <a:pt x="52" y="85"/>
                    <a:pt x="53" y="84"/>
                    <a:pt x="53" y="84"/>
                  </a:cubicBezTo>
                  <a:cubicBezTo>
                    <a:pt x="53" y="84"/>
                    <a:pt x="54" y="84"/>
                    <a:pt x="54" y="83"/>
                  </a:cubicBezTo>
                  <a:cubicBezTo>
                    <a:pt x="54" y="83"/>
                    <a:pt x="53" y="82"/>
                    <a:pt x="53" y="82"/>
                  </a:cubicBezTo>
                  <a:cubicBezTo>
                    <a:pt x="53" y="81"/>
                    <a:pt x="54" y="80"/>
                    <a:pt x="54" y="80"/>
                  </a:cubicBezTo>
                  <a:cubicBezTo>
                    <a:pt x="54" y="80"/>
                    <a:pt x="54" y="78"/>
                    <a:pt x="55" y="78"/>
                  </a:cubicBezTo>
                  <a:cubicBezTo>
                    <a:pt x="55" y="78"/>
                    <a:pt x="55" y="80"/>
                    <a:pt x="55" y="79"/>
                  </a:cubicBezTo>
                  <a:cubicBezTo>
                    <a:pt x="56" y="85"/>
                    <a:pt x="56" y="91"/>
                    <a:pt x="56" y="97"/>
                  </a:cubicBezTo>
                  <a:cubicBezTo>
                    <a:pt x="57" y="103"/>
                    <a:pt x="57" y="110"/>
                    <a:pt x="58" y="116"/>
                  </a:cubicBezTo>
                  <a:cubicBezTo>
                    <a:pt x="59" y="120"/>
                    <a:pt x="59" y="124"/>
                    <a:pt x="59" y="127"/>
                  </a:cubicBezTo>
                  <a:cubicBezTo>
                    <a:pt x="60" y="135"/>
                    <a:pt x="60" y="142"/>
                    <a:pt x="61" y="149"/>
                  </a:cubicBezTo>
                  <a:cubicBezTo>
                    <a:pt x="61" y="150"/>
                    <a:pt x="62" y="152"/>
                    <a:pt x="61" y="152"/>
                  </a:cubicBezTo>
                  <a:cubicBezTo>
                    <a:pt x="61" y="153"/>
                    <a:pt x="61" y="153"/>
                    <a:pt x="61" y="153"/>
                  </a:cubicBezTo>
                  <a:cubicBezTo>
                    <a:pt x="61" y="154"/>
                    <a:pt x="61" y="155"/>
                    <a:pt x="61" y="156"/>
                  </a:cubicBezTo>
                  <a:cubicBezTo>
                    <a:pt x="61" y="156"/>
                    <a:pt x="61" y="156"/>
                    <a:pt x="62" y="156"/>
                  </a:cubicBezTo>
                  <a:cubicBezTo>
                    <a:pt x="62" y="156"/>
                    <a:pt x="62" y="156"/>
                    <a:pt x="63" y="156"/>
                  </a:cubicBezTo>
                  <a:cubicBezTo>
                    <a:pt x="63" y="156"/>
                    <a:pt x="64" y="157"/>
                    <a:pt x="64" y="156"/>
                  </a:cubicBezTo>
                  <a:cubicBezTo>
                    <a:pt x="65" y="156"/>
                    <a:pt x="64" y="155"/>
                    <a:pt x="64" y="154"/>
                  </a:cubicBezTo>
                  <a:cubicBezTo>
                    <a:pt x="64" y="153"/>
                    <a:pt x="64" y="152"/>
                    <a:pt x="63" y="152"/>
                  </a:cubicBezTo>
                  <a:cubicBezTo>
                    <a:pt x="62" y="137"/>
                    <a:pt x="61" y="121"/>
                    <a:pt x="59" y="106"/>
                  </a:cubicBezTo>
                  <a:cubicBezTo>
                    <a:pt x="58" y="96"/>
                    <a:pt x="58" y="86"/>
                    <a:pt x="57" y="76"/>
                  </a:cubicBezTo>
                  <a:cubicBezTo>
                    <a:pt x="56" y="73"/>
                    <a:pt x="56" y="70"/>
                    <a:pt x="56" y="68"/>
                  </a:cubicBezTo>
                  <a:cubicBezTo>
                    <a:pt x="58" y="68"/>
                    <a:pt x="59" y="67"/>
                    <a:pt x="61" y="66"/>
                  </a:cubicBezTo>
                  <a:cubicBezTo>
                    <a:pt x="62" y="67"/>
                    <a:pt x="61" y="70"/>
                    <a:pt x="61" y="71"/>
                  </a:cubicBezTo>
                  <a:cubicBezTo>
                    <a:pt x="61" y="72"/>
                    <a:pt x="62" y="72"/>
                    <a:pt x="63" y="72"/>
                  </a:cubicBezTo>
                  <a:cubicBezTo>
                    <a:pt x="63" y="71"/>
                    <a:pt x="63" y="69"/>
                    <a:pt x="63" y="68"/>
                  </a:cubicBezTo>
                  <a:cubicBezTo>
                    <a:pt x="63" y="67"/>
                    <a:pt x="62" y="66"/>
                    <a:pt x="62" y="65"/>
                  </a:cubicBezTo>
                  <a:cubicBezTo>
                    <a:pt x="62" y="64"/>
                    <a:pt x="63" y="64"/>
                    <a:pt x="63" y="63"/>
                  </a:cubicBezTo>
                  <a:cubicBezTo>
                    <a:pt x="63" y="63"/>
                    <a:pt x="63" y="63"/>
                    <a:pt x="62" y="63"/>
                  </a:cubicBezTo>
                  <a:cubicBezTo>
                    <a:pt x="62" y="62"/>
                    <a:pt x="62" y="64"/>
                    <a:pt x="61" y="63"/>
                  </a:cubicBezTo>
                  <a:cubicBezTo>
                    <a:pt x="60" y="63"/>
                    <a:pt x="60" y="63"/>
                    <a:pt x="60" y="63"/>
                  </a:cubicBezTo>
                  <a:cubicBezTo>
                    <a:pt x="59" y="63"/>
                    <a:pt x="59" y="63"/>
                    <a:pt x="58" y="64"/>
                  </a:cubicBezTo>
                  <a:cubicBezTo>
                    <a:pt x="58" y="64"/>
                    <a:pt x="60" y="65"/>
                    <a:pt x="59" y="66"/>
                  </a:cubicBezTo>
                  <a:cubicBezTo>
                    <a:pt x="58" y="66"/>
                    <a:pt x="58" y="66"/>
                    <a:pt x="57" y="66"/>
                  </a:cubicBezTo>
                  <a:cubicBezTo>
                    <a:pt x="57" y="66"/>
                    <a:pt x="57" y="67"/>
                    <a:pt x="57" y="67"/>
                  </a:cubicBezTo>
                  <a:cubicBezTo>
                    <a:pt x="56" y="67"/>
                    <a:pt x="56" y="64"/>
                    <a:pt x="56" y="64"/>
                  </a:cubicBezTo>
                  <a:cubicBezTo>
                    <a:pt x="56" y="64"/>
                    <a:pt x="56" y="63"/>
                    <a:pt x="56" y="63"/>
                  </a:cubicBezTo>
                  <a:cubicBezTo>
                    <a:pt x="56" y="63"/>
                    <a:pt x="56" y="63"/>
                    <a:pt x="56" y="63"/>
                  </a:cubicBezTo>
                  <a:cubicBezTo>
                    <a:pt x="54" y="63"/>
                    <a:pt x="55" y="66"/>
                    <a:pt x="54" y="68"/>
                  </a:cubicBezTo>
                  <a:cubicBezTo>
                    <a:pt x="53" y="69"/>
                    <a:pt x="53" y="70"/>
                    <a:pt x="53" y="68"/>
                  </a:cubicBezTo>
                  <a:cubicBezTo>
                    <a:pt x="53" y="67"/>
                    <a:pt x="53" y="66"/>
                    <a:pt x="53" y="65"/>
                  </a:cubicBezTo>
                  <a:cubicBezTo>
                    <a:pt x="53" y="64"/>
                    <a:pt x="51" y="63"/>
                    <a:pt x="52" y="62"/>
                  </a:cubicBezTo>
                  <a:cubicBezTo>
                    <a:pt x="52" y="62"/>
                    <a:pt x="52" y="62"/>
                    <a:pt x="52" y="62"/>
                  </a:cubicBezTo>
                  <a:cubicBezTo>
                    <a:pt x="52" y="62"/>
                    <a:pt x="52" y="62"/>
                    <a:pt x="52" y="62"/>
                  </a:cubicBezTo>
                  <a:cubicBezTo>
                    <a:pt x="53" y="61"/>
                    <a:pt x="54" y="60"/>
                    <a:pt x="54" y="60"/>
                  </a:cubicBezTo>
                  <a:cubicBezTo>
                    <a:pt x="56" y="59"/>
                    <a:pt x="58" y="58"/>
                    <a:pt x="59" y="59"/>
                  </a:cubicBezTo>
                  <a:cubicBezTo>
                    <a:pt x="59" y="58"/>
                    <a:pt x="59" y="58"/>
                    <a:pt x="59" y="58"/>
                  </a:cubicBezTo>
                  <a:cubicBezTo>
                    <a:pt x="59" y="58"/>
                    <a:pt x="61" y="58"/>
                    <a:pt x="61" y="59"/>
                  </a:cubicBezTo>
                  <a:cubicBezTo>
                    <a:pt x="62" y="59"/>
                    <a:pt x="62" y="61"/>
                    <a:pt x="62" y="61"/>
                  </a:cubicBezTo>
                  <a:cubicBezTo>
                    <a:pt x="62" y="62"/>
                    <a:pt x="63" y="62"/>
                    <a:pt x="64" y="63"/>
                  </a:cubicBezTo>
                  <a:cubicBezTo>
                    <a:pt x="64" y="62"/>
                    <a:pt x="64" y="63"/>
                    <a:pt x="65" y="63"/>
                  </a:cubicBezTo>
                  <a:cubicBezTo>
                    <a:pt x="65" y="63"/>
                    <a:pt x="66" y="60"/>
                    <a:pt x="66" y="60"/>
                  </a:cubicBezTo>
                  <a:cubicBezTo>
                    <a:pt x="66" y="59"/>
                    <a:pt x="66" y="59"/>
                    <a:pt x="66" y="58"/>
                  </a:cubicBezTo>
                  <a:cubicBezTo>
                    <a:pt x="67" y="56"/>
                    <a:pt x="66" y="56"/>
                    <a:pt x="65" y="55"/>
                  </a:cubicBezTo>
                  <a:cubicBezTo>
                    <a:pt x="65" y="56"/>
                    <a:pt x="65" y="55"/>
                    <a:pt x="65" y="55"/>
                  </a:cubicBezTo>
                  <a:cubicBezTo>
                    <a:pt x="64" y="54"/>
                    <a:pt x="63" y="55"/>
                    <a:pt x="62" y="55"/>
                  </a:cubicBezTo>
                  <a:cubicBezTo>
                    <a:pt x="61" y="55"/>
                    <a:pt x="61" y="54"/>
                    <a:pt x="60" y="54"/>
                  </a:cubicBezTo>
                  <a:cubicBezTo>
                    <a:pt x="58" y="53"/>
                    <a:pt x="57" y="54"/>
                    <a:pt x="56" y="54"/>
                  </a:cubicBezTo>
                  <a:cubicBezTo>
                    <a:pt x="55" y="54"/>
                    <a:pt x="55" y="53"/>
                    <a:pt x="55" y="52"/>
                  </a:cubicBezTo>
                  <a:cubicBezTo>
                    <a:pt x="56" y="52"/>
                    <a:pt x="57" y="52"/>
                    <a:pt x="58" y="52"/>
                  </a:cubicBezTo>
                  <a:cubicBezTo>
                    <a:pt x="60" y="51"/>
                    <a:pt x="61" y="51"/>
                    <a:pt x="63" y="52"/>
                  </a:cubicBezTo>
                  <a:cubicBezTo>
                    <a:pt x="64" y="52"/>
                    <a:pt x="65" y="54"/>
                    <a:pt x="67" y="55"/>
                  </a:cubicBezTo>
                  <a:cubicBezTo>
                    <a:pt x="68" y="54"/>
                    <a:pt x="67" y="53"/>
                    <a:pt x="67" y="52"/>
                  </a:cubicBezTo>
                  <a:cubicBezTo>
                    <a:pt x="67" y="51"/>
                    <a:pt x="68" y="51"/>
                    <a:pt x="68" y="50"/>
                  </a:cubicBezTo>
                  <a:close/>
                  <a:moveTo>
                    <a:pt x="17" y="48"/>
                  </a:moveTo>
                  <a:cubicBezTo>
                    <a:pt x="17" y="45"/>
                    <a:pt x="17" y="43"/>
                    <a:pt x="18" y="42"/>
                  </a:cubicBezTo>
                  <a:cubicBezTo>
                    <a:pt x="19" y="41"/>
                    <a:pt x="19" y="44"/>
                    <a:pt x="18" y="48"/>
                  </a:cubicBezTo>
                  <a:cubicBezTo>
                    <a:pt x="18" y="49"/>
                    <a:pt x="17" y="52"/>
                    <a:pt x="17" y="53"/>
                  </a:cubicBezTo>
                  <a:cubicBezTo>
                    <a:pt x="15" y="55"/>
                    <a:pt x="15" y="57"/>
                    <a:pt x="14" y="58"/>
                  </a:cubicBezTo>
                  <a:cubicBezTo>
                    <a:pt x="13" y="59"/>
                    <a:pt x="15" y="52"/>
                    <a:pt x="17" y="48"/>
                  </a:cubicBezTo>
                  <a:close/>
                  <a:moveTo>
                    <a:pt x="13" y="66"/>
                  </a:moveTo>
                  <a:cubicBezTo>
                    <a:pt x="13" y="66"/>
                    <a:pt x="13" y="67"/>
                    <a:pt x="13" y="67"/>
                  </a:cubicBezTo>
                  <a:cubicBezTo>
                    <a:pt x="13" y="70"/>
                    <a:pt x="13" y="72"/>
                    <a:pt x="13" y="74"/>
                  </a:cubicBezTo>
                  <a:cubicBezTo>
                    <a:pt x="13" y="74"/>
                    <a:pt x="13" y="76"/>
                    <a:pt x="13" y="76"/>
                  </a:cubicBezTo>
                  <a:cubicBezTo>
                    <a:pt x="10" y="74"/>
                    <a:pt x="11" y="71"/>
                    <a:pt x="12" y="69"/>
                  </a:cubicBezTo>
                  <a:cubicBezTo>
                    <a:pt x="12" y="68"/>
                    <a:pt x="12" y="62"/>
                    <a:pt x="13" y="62"/>
                  </a:cubicBezTo>
                  <a:cubicBezTo>
                    <a:pt x="15" y="64"/>
                    <a:pt x="15" y="63"/>
                    <a:pt x="16" y="62"/>
                  </a:cubicBezTo>
                  <a:cubicBezTo>
                    <a:pt x="17" y="62"/>
                    <a:pt x="17" y="62"/>
                    <a:pt x="18" y="63"/>
                  </a:cubicBezTo>
                  <a:cubicBezTo>
                    <a:pt x="18" y="63"/>
                    <a:pt x="17" y="64"/>
                    <a:pt x="16" y="65"/>
                  </a:cubicBezTo>
                  <a:cubicBezTo>
                    <a:pt x="17" y="65"/>
                    <a:pt x="17" y="65"/>
                    <a:pt x="17" y="65"/>
                  </a:cubicBezTo>
                  <a:cubicBezTo>
                    <a:pt x="16" y="65"/>
                    <a:pt x="13" y="66"/>
                    <a:pt x="13" y="66"/>
                  </a:cubicBezTo>
                  <a:close/>
                  <a:moveTo>
                    <a:pt x="25" y="145"/>
                  </a:moveTo>
                  <a:cubicBezTo>
                    <a:pt x="24" y="145"/>
                    <a:pt x="24" y="146"/>
                    <a:pt x="24" y="146"/>
                  </a:cubicBezTo>
                  <a:cubicBezTo>
                    <a:pt x="23" y="146"/>
                    <a:pt x="23" y="146"/>
                    <a:pt x="23" y="146"/>
                  </a:cubicBezTo>
                  <a:cubicBezTo>
                    <a:pt x="23" y="147"/>
                    <a:pt x="25" y="147"/>
                    <a:pt x="24" y="148"/>
                  </a:cubicBezTo>
                  <a:cubicBezTo>
                    <a:pt x="21" y="148"/>
                    <a:pt x="21" y="145"/>
                    <a:pt x="17" y="146"/>
                  </a:cubicBezTo>
                  <a:cubicBezTo>
                    <a:pt x="17" y="146"/>
                    <a:pt x="17" y="146"/>
                    <a:pt x="17" y="146"/>
                  </a:cubicBezTo>
                  <a:cubicBezTo>
                    <a:pt x="18" y="144"/>
                    <a:pt x="20" y="145"/>
                    <a:pt x="22" y="144"/>
                  </a:cubicBezTo>
                  <a:cubicBezTo>
                    <a:pt x="23" y="144"/>
                    <a:pt x="26" y="144"/>
                    <a:pt x="25" y="145"/>
                  </a:cubicBezTo>
                  <a:close/>
                  <a:moveTo>
                    <a:pt x="32" y="21"/>
                  </a:moveTo>
                  <a:cubicBezTo>
                    <a:pt x="31" y="21"/>
                    <a:pt x="31" y="21"/>
                    <a:pt x="30" y="20"/>
                  </a:cubicBezTo>
                  <a:cubicBezTo>
                    <a:pt x="30" y="19"/>
                    <a:pt x="29" y="18"/>
                    <a:pt x="28" y="17"/>
                  </a:cubicBezTo>
                  <a:cubicBezTo>
                    <a:pt x="28" y="17"/>
                    <a:pt x="27" y="15"/>
                    <a:pt x="29" y="16"/>
                  </a:cubicBezTo>
                  <a:cubicBezTo>
                    <a:pt x="29" y="16"/>
                    <a:pt x="29" y="14"/>
                    <a:pt x="27" y="14"/>
                  </a:cubicBezTo>
                  <a:cubicBezTo>
                    <a:pt x="27" y="14"/>
                    <a:pt x="26" y="15"/>
                    <a:pt x="25" y="14"/>
                  </a:cubicBezTo>
                  <a:cubicBezTo>
                    <a:pt x="25" y="14"/>
                    <a:pt x="25" y="13"/>
                    <a:pt x="25" y="13"/>
                  </a:cubicBezTo>
                  <a:cubicBezTo>
                    <a:pt x="25" y="12"/>
                    <a:pt x="24" y="10"/>
                    <a:pt x="24" y="9"/>
                  </a:cubicBezTo>
                  <a:cubicBezTo>
                    <a:pt x="24" y="8"/>
                    <a:pt x="25" y="6"/>
                    <a:pt x="25" y="5"/>
                  </a:cubicBezTo>
                  <a:cubicBezTo>
                    <a:pt x="25" y="6"/>
                    <a:pt x="26" y="8"/>
                    <a:pt x="26" y="8"/>
                  </a:cubicBezTo>
                  <a:cubicBezTo>
                    <a:pt x="26" y="10"/>
                    <a:pt x="27" y="11"/>
                    <a:pt x="28" y="13"/>
                  </a:cubicBezTo>
                  <a:cubicBezTo>
                    <a:pt x="29" y="13"/>
                    <a:pt x="29" y="14"/>
                    <a:pt x="30" y="14"/>
                  </a:cubicBezTo>
                  <a:cubicBezTo>
                    <a:pt x="30" y="14"/>
                    <a:pt x="31" y="13"/>
                    <a:pt x="32" y="13"/>
                  </a:cubicBezTo>
                  <a:cubicBezTo>
                    <a:pt x="32" y="13"/>
                    <a:pt x="33" y="12"/>
                    <a:pt x="33" y="12"/>
                  </a:cubicBezTo>
                  <a:cubicBezTo>
                    <a:pt x="34" y="10"/>
                    <a:pt x="35" y="9"/>
                    <a:pt x="36" y="8"/>
                  </a:cubicBezTo>
                  <a:cubicBezTo>
                    <a:pt x="37" y="7"/>
                    <a:pt x="37" y="5"/>
                    <a:pt x="37" y="4"/>
                  </a:cubicBezTo>
                  <a:cubicBezTo>
                    <a:pt x="36" y="6"/>
                    <a:pt x="36" y="9"/>
                    <a:pt x="34" y="9"/>
                  </a:cubicBezTo>
                  <a:cubicBezTo>
                    <a:pt x="34" y="8"/>
                    <a:pt x="35" y="8"/>
                    <a:pt x="36" y="7"/>
                  </a:cubicBezTo>
                  <a:cubicBezTo>
                    <a:pt x="36" y="7"/>
                    <a:pt x="36" y="6"/>
                    <a:pt x="36" y="6"/>
                  </a:cubicBezTo>
                  <a:cubicBezTo>
                    <a:pt x="36" y="6"/>
                    <a:pt x="36" y="5"/>
                    <a:pt x="36" y="5"/>
                  </a:cubicBezTo>
                  <a:cubicBezTo>
                    <a:pt x="37" y="4"/>
                    <a:pt x="37" y="3"/>
                    <a:pt x="37" y="3"/>
                  </a:cubicBezTo>
                  <a:cubicBezTo>
                    <a:pt x="38" y="4"/>
                    <a:pt x="38" y="5"/>
                    <a:pt x="38" y="6"/>
                  </a:cubicBezTo>
                  <a:cubicBezTo>
                    <a:pt x="38" y="7"/>
                    <a:pt x="38" y="7"/>
                    <a:pt x="38" y="7"/>
                  </a:cubicBezTo>
                  <a:cubicBezTo>
                    <a:pt x="38" y="7"/>
                    <a:pt x="38" y="8"/>
                    <a:pt x="38" y="8"/>
                  </a:cubicBezTo>
                  <a:cubicBezTo>
                    <a:pt x="38" y="10"/>
                    <a:pt x="37" y="12"/>
                    <a:pt x="36" y="13"/>
                  </a:cubicBezTo>
                  <a:cubicBezTo>
                    <a:pt x="36" y="14"/>
                    <a:pt x="36" y="14"/>
                    <a:pt x="36" y="15"/>
                  </a:cubicBezTo>
                  <a:cubicBezTo>
                    <a:pt x="35" y="15"/>
                    <a:pt x="35" y="13"/>
                    <a:pt x="34" y="13"/>
                  </a:cubicBezTo>
                  <a:cubicBezTo>
                    <a:pt x="34" y="13"/>
                    <a:pt x="33" y="13"/>
                    <a:pt x="32" y="14"/>
                  </a:cubicBezTo>
                  <a:cubicBezTo>
                    <a:pt x="32" y="14"/>
                    <a:pt x="31" y="14"/>
                    <a:pt x="31" y="14"/>
                  </a:cubicBezTo>
                  <a:cubicBezTo>
                    <a:pt x="31" y="14"/>
                    <a:pt x="30" y="14"/>
                    <a:pt x="30" y="14"/>
                  </a:cubicBezTo>
                  <a:cubicBezTo>
                    <a:pt x="30" y="15"/>
                    <a:pt x="31" y="16"/>
                    <a:pt x="32" y="15"/>
                  </a:cubicBezTo>
                  <a:cubicBezTo>
                    <a:pt x="32" y="15"/>
                    <a:pt x="32" y="15"/>
                    <a:pt x="32" y="15"/>
                  </a:cubicBezTo>
                  <a:cubicBezTo>
                    <a:pt x="33" y="15"/>
                    <a:pt x="33" y="16"/>
                    <a:pt x="33" y="16"/>
                  </a:cubicBezTo>
                  <a:cubicBezTo>
                    <a:pt x="33" y="16"/>
                    <a:pt x="34" y="15"/>
                    <a:pt x="34" y="15"/>
                  </a:cubicBezTo>
                  <a:cubicBezTo>
                    <a:pt x="34" y="15"/>
                    <a:pt x="35" y="15"/>
                    <a:pt x="35" y="15"/>
                  </a:cubicBezTo>
                  <a:cubicBezTo>
                    <a:pt x="35" y="17"/>
                    <a:pt x="32" y="18"/>
                    <a:pt x="32" y="21"/>
                  </a:cubicBezTo>
                  <a:close/>
                  <a:moveTo>
                    <a:pt x="49" y="145"/>
                  </a:moveTo>
                  <a:cubicBezTo>
                    <a:pt x="45" y="147"/>
                    <a:pt x="42" y="145"/>
                    <a:pt x="41" y="145"/>
                  </a:cubicBezTo>
                  <a:cubicBezTo>
                    <a:pt x="41" y="144"/>
                    <a:pt x="42" y="144"/>
                    <a:pt x="42" y="144"/>
                  </a:cubicBezTo>
                  <a:cubicBezTo>
                    <a:pt x="42" y="144"/>
                    <a:pt x="42" y="144"/>
                    <a:pt x="42" y="144"/>
                  </a:cubicBezTo>
                  <a:cubicBezTo>
                    <a:pt x="43" y="144"/>
                    <a:pt x="45" y="144"/>
                    <a:pt x="49"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6" name="Freeform 274"/>
            <p:cNvSpPr>
              <a:spLocks/>
            </p:cNvSpPr>
            <p:nvPr/>
          </p:nvSpPr>
          <p:spPr bwMode="auto">
            <a:xfrm>
              <a:off x="2511425" y="3605213"/>
              <a:ext cx="14288" cy="30163"/>
            </a:xfrm>
            <a:custGeom>
              <a:avLst/>
              <a:gdLst/>
              <a:ahLst/>
              <a:cxnLst>
                <a:cxn ang="0">
                  <a:pos x="0" y="4"/>
                </a:cxn>
                <a:cxn ang="0">
                  <a:pos x="2" y="3"/>
                </a:cxn>
                <a:cxn ang="0">
                  <a:pos x="2" y="1"/>
                </a:cxn>
                <a:cxn ang="0">
                  <a:pos x="1" y="2"/>
                </a:cxn>
                <a:cxn ang="0">
                  <a:pos x="0" y="4"/>
                </a:cxn>
              </a:cxnLst>
              <a:rect l="0" t="0" r="r" b="b"/>
              <a:pathLst>
                <a:path w="2" h="4">
                  <a:moveTo>
                    <a:pt x="0" y="4"/>
                  </a:moveTo>
                  <a:cubicBezTo>
                    <a:pt x="0" y="4"/>
                    <a:pt x="1" y="4"/>
                    <a:pt x="2" y="3"/>
                  </a:cubicBezTo>
                  <a:cubicBezTo>
                    <a:pt x="2" y="2"/>
                    <a:pt x="2" y="1"/>
                    <a:pt x="2" y="1"/>
                  </a:cubicBezTo>
                  <a:cubicBezTo>
                    <a:pt x="2" y="0"/>
                    <a:pt x="2" y="1"/>
                    <a:pt x="1" y="2"/>
                  </a:cubicBezTo>
                  <a:cubicBezTo>
                    <a:pt x="1" y="3"/>
                    <a:pt x="0" y="4"/>
                    <a:pt x="0"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sp>
        <p:nvSpPr>
          <p:cNvPr id="67" name="Freeform 5"/>
          <p:cNvSpPr>
            <a:spLocks noEditPoints="1"/>
          </p:cNvSpPr>
          <p:nvPr/>
        </p:nvSpPr>
        <p:spPr bwMode="auto">
          <a:xfrm rot="21430306">
            <a:off x="6805810" y="1441198"/>
            <a:ext cx="265202" cy="786059"/>
          </a:xfrm>
          <a:custGeom>
            <a:avLst/>
            <a:gdLst/>
            <a:ahLst/>
            <a:cxnLst>
              <a:cxn ang="0">
                <a:pos x="11" y="89"/>
              </a:cxn>
              <a:cxn ang="0">
                <a:pos x="15" y="81"/>
              </a:cxn>
              <a:cxn ang="0">
                <a:pos x="8" y="82"/>
              </a:cxn>
              <a:cxn ang="0">
                <a:pos x="1" y="63"/>
              </a:cxn>
              <a:cxn ang="0">
                <a:pos x="5" y="60"/>
              </a:cxn>
              <a:cxn ang="0">
                <a:pos x="10" y="34"/>
              </a:cxn>
              <a:cxn ang="0">
                <a:pos x="15" y="33"/>
              </a:cxn>
              <a:cxn ang="0">
                <a:pos x="34" y="8"/>
              </a:cxn>
              <a:cxn ang="0">
                <a:pos x="37" y="30"/>
              </a:cxn>
              <a:cxn ang="0">
                <a:pos x="46" y="34"/>
              </a:cxn>
              <a:cxn ang="0">
                <a:pos x="49" y="57"/>
              </a:cxn>
              <a:cxn ang="0">
                <a:pos x="49" y="86"/>
              </a:cxn>
              <a:cxn ang="0">
                <a:pos x="42" y="85"/>
              </a:cxn>
              <a:cxn ang="0">
                <a:pos x="42" y="90"/>
              </a:cxn>
              <a:cxn ang="0">
                <a:pos x="35" y="151"/>
              </a:cxn>
              <a:cxn ang="0">
                <a:pos x="29" y="150"/>
              </a:cxn>
              <a:cxn ang="0">
                <a:pos x="35" y="154"/>
              </a:cxn>
              <a:cxn ang="0">
                <a:pos x="29" y="116"/>
              </a:cxn>
              <a:cxn ang="0">
                <a:pos x="26" y="94"/>
              </a:cxn>
              <a:cxn ang="0">
                <a:pos x="20" y="133"/>
              </a:cxn>
              <a:cxn ang="0">
                <a:pos x="10" y="153"/>
              </a:cxn>
              <a:cxn ang="0">
                <a:pos x="16" y="151"/>
              </a:cxn>
              <a:cxn ang="0">
                <a:pos x="10" y="149"/>
              </a:cxn>
              <a:cxn ang="0">
                <a:pos x="10" y="130"/>
              </a:cxn>
              <a:cxn ang="0">
                <a:pos x="11" y="89"/>
              </a:cxn>
              <a:cxn ang="0">
                <a:pos x="29" y="29"/>
              </a:cxn>
              <a:cxn ang="0">
                <a:pos x="23" y="30"/>
              </a:cxn>
              <a:cxn ang="0">
                <a:pos x="24" y="39"/>
              </a:cxn>
              <a:cxn ang="0">
                <a:pos x="24" y="73"/>
              </a:cxn>
              <a:cxn ang="0">
                <a:pos x="34" y="66"/>
              </a:cxn>
              <a:cxn ang="0">
                <a:pos x="33" y="28"/>
              </a:cxn>
              <a:cxn ang="0">
                <a:pos x="36" y="18"/>
              </a:cxn>
              <a:cxn ang="0">
                <a:pos x="36" y="18"/>
              </a:cxn>
              <a:cxn ang="0">
                <a:pos x="29" y="29"/>
              </a:cxn>
            </a:cxnLst>
            <a:rect l="0" t="0" r="r" b="b"/>
            <a:pathLst>
              <a:path w="52" h="154">
                <a:moveTo>
                  <a:pt x="11" y="89"/>
                </a:moveTo>
                <a:cubicBezTo>
                  <a:pt x="10" y="93"/>
                  <a:pt x="23" y="87"/>
                  <a:pt x="15" y="81"/>
                </a:cubicBezTo>
                <a:cubicBezTo>
                  <a:pt x="14" y="81"/>
                  <a:pt x="9" y="84"/>
                  <a:pt x="8" y="82"/>
                </a:cubicBezTo>
                <a:cubicBezTo>
                  <a:pt x="6" y="82"/>
                  <a:pt x="0" y="69"/>
                  <a:pt x="1" y="63"/>
                </a:cubicBezTo>
                <a:cubicBezTo>
                  <a:pt x="1" y="59"/>
                  <a:pt x="3" y="64"/>
                  <a:pt x="5" y="60"/>
                </a:cubicBezTo>
                <a:cubicBezTo>
                  <a:pt x="8" y="54"/>
                  <a:pt x="7" y="40"/>
                  <a:pt x="10" y="34"/>
                </a:cubicBezTo>
                <a:cubicBezTo>
                  <a:pt x="10" y="34"/>
                  <a:pt x="16" y="32"/>
                  <a:pt x="15" y="33"/>
                </a:cubicBezTo>
                <a:cubicBezTo>
                  <a:pt x="21" y="27"/>
                  <a:pt x="19" y="1"/>
                  <a:pt x="34" y="8"/>
                </a:cubicBezTo>
                <a:cubicBezTo>
                  <a:pt x="43" y="12"/>
                  <a:pt x="35" y="25"/>
                  <a:pt x="37" y="30"/>
                </a:cubicBezTo>
                <a:cubicBezTo>
                  <a:pt x="38" y="33"/>
                  <a:pt x="43" y="31"/>
                  <a:pt x="46" y="34"/>
                </a:cubicBezTo>
                <a:cubicBezTo>
                  <a:pt x="47" y="36"/>
                  <a:pt x="48" y="53"/>
                  <a:pt x="49" y="57"/>
                </a:cubicBezTo>
                <a:cubicBezTo>
                  <a:pt x="49" y="60"/>
                  <a:pt x="52" y="81"/>
                  <a:pt x="49" y="86"/>
                </a:cubicBezTo>
                <a:cubicBezTo>
                  <a:pt x="47" y="89"/>
                  <a:pt x="45" y="83"/>
                  <a:pt x="42" y="85"/>
                </a:cubicBezTo>
                <a:cubicBezTo>
                  <a:pt x="40" y="87"/>
                  <a:pt x="42" y="93"/>
                  <a:pt x="42" y="90"/>
                </a:cubicBezTo>
                <a:cubicBezTo>
                  <a:pt x="42" y="96"/>
                  <a:pt x="36" y="150"/>
                  <a:pt x="35" y="151"/>
                </a:cubicBezTo>
                <a:cubicBezTo>
                  <a:pt x="34" y="151"/>
                  <a:pt x="29" y="149"/>
                  <a:pt x="29" y="150"/>
                </a:cubicBezTo>
                <a:cubicBezTo>
                  <a:pt x="29" y="152"/>
                  <a:pt x="34" y="154"/>
                  <a:pt x="35" y="154"/>
                </a:cubicBezTo>
                <a:cubicBezTo>
                  <a:pt x="18" y="151"/>
                  <a:pt x="29" y="134"/>
                  <a:pt x="29" y="116"/>
                </a:cubicBezTo>
                <a:cubicBezTo>
                  <a:pt x="29" y="105"/>
                  <a:pt x="30" y="77"/>
                  <a:pt x="26" y="94"/>
                </a:cubicBezTo>
                <a:cubicBezTo>
                  <a:pt x="24" y="104"/>
                  <a:pt x="19" y="121"/>
                  <a:pt x="20" y="133"/>
                </a:cubicBezTo>
                <a:cubicBezTo>
                  <a:pt x="21" y="143"/>
                  <a:pt x="24" y="152"/>
                  <a:pt x="10" y="153"/>
                </a:cubicBezTo>
                <a:cubicBezTo>
                  <a:pt x="7" y="153"/>
                  <a:pt x="17" y="150"/>
                  <a:pt x="16" y="151"/>
                </a:cubicBezTo>
                <a:cubicBezTo>
                  <a:pt x="17" y="149"/>
                  <a:pt x="12" y="151"/>
                  <a:pt x="10" y="149"/>
                </a:cubicBezTo>
                <a:cubicBezTo>
                  <a:pt x="10" y="147"/>
                  <a:pt x="10" y="134"/>
                  <a:pt x="10" y="130"/>
                </a:cubicBezTo>
                <a:cubicBezTo>
                  <a:pt x="11" y="115"/>
                  <a:pt x="10" y="94"/>
                  <a:pt x="11" y="89"/>
                </a:cubicBezTo>
                <a:close/>
                <a:moveTo>
                  <a:pt x="29" y="29"/>
                </a:moveTo>
                <a:cubicBezTo>
                  <a:pt x="35" y="33"/>
                  <a:pt x="23" y="29"/>
                  <a:pt x="23" y="30"/>
                </a:cubicBezTo>
                <a:cubicBezTo>
                  <a:pt x="22" y="32"/>
                  <a:pt x="24" y="37"/>
                  <a:pt x="24" y="39"/>
                </a:cubicBezTo>
                <a:cubicBezTo>
                  <a:pt x="25" y="45"/>
                  <a:pt x="22" y="70"/>
                  <a:pt x="24" y="73"/>
                </a:cubicBezTo>
                <a:cubicBezTo>
                  <a:pt x="25" y="73"/>
                  <a:pt x="36" y="74"/>
                  <a:pt x="34" y="66"/>
                </a:cubicBezTo>
                <a:cubicBezTo>
                  <a:pt x="33" y="64"/>
                  <a:pt x="31" y="37"/>
                  <a:pt x="33" y="28"/>
                </a:cubicBezTo>
                <a:cubicBezTo>
                  <a:pt x="33" y="26"/>
                  <a:pt x="39" y="23"/>
                  <a:pt x="36" y="18"/>
                </a:cubicBezTo>
                <a:cubicBezTo>
                  <a:pt x="35" y="17"/>
                  <a:pt x="36" y="18"/>
                  <a:pt x="36" y="18"/>
                </a:cubicBezTo>
                <a:cubicBezTo>
                  <a:pt x="30" y="0"/>
                  <a:pt x="23" y="24"/>
                  <a:pt x="29" y="29"/>
                </a:cubicBez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nvGrpSpPr>
          <p:cNvPr id="68" name="Grupp 490"/>
          <p:cNvGrpSpPr/>
          <p:nvPr/>
        </p:nvGrpSpPr>
        <p:grpSpPr>
          <a:xfrm>
            <a:off x="6515548" y="1449026"/>
            <a:ext cx="277430" cy="775737"/>
            <a:chOff x="3305175" y="900113"/>
            <a:chExt cx="412750" cy="1154112"/>
          </a:xfrm>
          <a:solidFill>
            <a:srgbClr val="FF0064"/>
          </a:solidFill>
        </p:grpSpPr>
        <p:sp>
          <p:nvSpPr>
            <p:cNvPr id="69" name="Freeform 6"/>
            <p:cNvSpPr>
              <a:spLocks/>
            </p:cNvSpPr>
            <p:nvPr/>
          </p:nvSpPr>
          <p:spPr bwMode="auto">
            <a:xfrm>
              <a:off x="3671887" y="2038350"/>
              <a:ext cx="46038" cy="15875"/>
            </a:xfrm>
            <a:custGeom>
              <a:avLst/>
              <a:gdLst/>
              <a:ahLst/>
              <a:cxnLst>
                <a:cxn ang="0">
                  <a:pos x="6" y="0"/>
                </a:cxn>
                <a:cxn ang="0">
                  <a:pos x="0" y="2"/>
                </a:cxn>
                <a:cxn ang="0">
                  <a:pos x="6" y="0"/>
                </a:cxn>
              </a:cxnLst>
              <a:rect l="0" t="0" r="r" b="b"/>
              <a:pathLst>
                <a:path w="6" h="2">
                  <a:moveTo>
                    <a:pt x="6" y="0"/>
                  </a:moveTo>
                  <a:cubicBezTo>
                    <a:pt x="6" y="2"/>
                    <a:pt x="2" y="2"/>
                    <a:pt x="0" y="2"/>
                  </a:cubicBezTo>
                  <a:cubicBezTo>
                    <a:pt x="1" y="0"/>
                    <a:pt x="3" y="0"/>
                    <a:pt x="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70" name="Freeform 7"/>
            <p:cNvSpPr>
              <a:spLocks noEditPoints="1"/>
            </p:cNvSpPr>
            <p:nvPr/>
          </p:nvSpPr>
          <p:spPr bwMode="auto">
            <a:xfrm>
              <a:off x="3305175" y="900113"/>
              <a:ext cx="404813" cy="1146175"/>
            </a:xfrm>
            <a:custGeom>
              <a:avLst/>
              <a:gdLst/>
              <a:ahLst/>
              <a:cxnLst>
                <a:cxn ang="0">
                  <a:pos x="45" y="144"/>
                </a:cxn>
                <a:cxn ang="0">
                  <a:pos x="44" y="148"/>
                </a:cxn>
                <a:cxn ang="0">
                  <a:pos x="23" y="91"/>
                </a:cxn>
                <a:cxn ang="0">
                  <a:pos x="21" y="147"/>
                </a:cxn>
                <a:cxn ang="0">
                  <a:pos x="10" y="149"/>
                </a:cxn>
                <a:cxn ang="0">
                  <a:pos x="16" y="147"/>
                </a:cxn>
                <a:cxn ang="0">
                  <a:pos x="11" y="145"/>
                </a:cxn>
                <a:cxn ang="0">
                  <a:pos x="16" y="140"/>
                </a:cxn>
                <a:cxn ang="0">
                  <a:pos x="12" y="108"/>
                </a:cxn>
                <a:cxn ang="0">
                  <a:pos x="2" y="84"/>
                </a:cxn>
                <a:cxn ang="0">
                  <a:pos x="6" y="78"/>
                </a:cxn>
                <a:cxn ang="0">
                  <a:pos x="4" y="73"/>
                </a:cxn>
                <a:cxn ang="0">
                  <a:pos x="1" y="71"/>
                </a:cxn>
                <a:cxn ang="0">
                  <a:pos x="5" y="47"/>
                </a:cxn>
                <a:cxn ang="0">
                  <a:pos x="6" y="35"/>
                </a:cxn>
                <a:cxn ang="0">
                  <a:pos x="7" y="43"/>
                </a:cxn>
                <a:cxn ang="0">
                  <a:pos x="8" y="36"/>
                </a:cxn>
                <a:cxn ang="0">
                  <a:pos x="11" y="38"/>
                </a:cxn>
                <a:cxn ang="0">
                  <a:pos x="8" y="58"/>
                </a:cxn>
                <a:cxn ang="0">
                  <a:pos x="17" y="48"/>
                </a:cxn>
                <a:cxn ang="0">
                  <a:pos x="13" y="49"/>
                </a:cxn>
                <a:cxn ang="0">
                  <a:pos x="16" y="43"/>
                </a:cxn>
                <a:cxn ang="0">
                  <a:pos x="12" y="42"/>
                </a:cxn>
                <a:cxn ang="0">
                  <a:pos x="23" y="37"/>
                </a:cxn>
                <a:cxn ang="0">
                  <a:pos x="18" y="32"/>
                </a:cxn>
                <a:cxn ang="0">
                  <a:pos x="21" y="27"/>
                </a:cxn>
                <a:cxn ang="0">
                  <a:pos x="15" y="24"/>
                </a:cxn>
                <a:cxn ang="0">
                  <a:pos x="27" y="3"/>
                </a:cxn>
                <a:cxn ang="0">
                  <a:pos x="33" y="19"/>
                </a:cxn>
                <a:cxn ang="0">
                  <a:pos x="28" y="23"/>
                </a:cxn>
                <a:cxn ang="0">
                  <a:pos x="37" y="28"/>
                </a:cxn>
                <a:cxn ang="0">
                  <a:pos x="37" y="85"/>
                </a:cxn>
                <a:cxn ang="0">
                  <a:pos x="50" y="144"/>
                </a:cxn>
                <a:cxn ang="0">
                  <a:pos x="53" y="147"/>
                </a:cxn>
                <a:cxn ang="0">
                  <a:pos x="45" y="144"/>
                </a:cxn>
                <a:cxn ang="0">
                  <a:pos x="16" y="9"/>
                </a:cxn>
                <a:cxn ang="0">
                  <a:pos x="23" y="21"/>
                </a:cxn>
                <a:cxn ang="0">
                  <a:pos x="22" y="13"/>
                </a:cxn>
                <a:cxn ang="0">
                  <a:pos x="18" y="12"/>
                </a:cxn>
                <a:cxn ang="0">
                  <a:pos x="21" y="9"/>
                </a:cxn>
                <a:cxn ang="0">
                  <a:pos x="16" y="9"/>
                </a:cxn>
                <a:cxn ang="0">
                  <a:pos x="34" y="73"/>
                </a:cxn>
                <a:cxn ang="0">
                  <a:pos x="34" y="48"/>
                </a:cxn>
                <a:cxn ang="0">
                  <a:pos x="34" y="73"/>
                </a:cxn>
                <a:cxn ang="0">
                  <a:pos x="8" y="65"/>
                </a:cxn>
                <a:cxn ang="0">
                  <a:pos x="14" y="53"/>
                </a:cxn>
                <a:cxn ang="0">
                  <a:pos x="8" y="65"/>
                </a:cxn>
                <a:cxn ang="0">
                  <a:pos x="8" y="70"/>
                </a:cxn>
                <a:cxn ang="0">
                  <a:pos x="8" y="70"/>
                </a:cxn>
                <a:cxn ang="0">
                  <a:pos x="11" y="74"/>
                </a:cxn>
                <a:cxn ang="0">
                  <a:pos x="23" y="72"/>
                </a:cxn>
                <a:cxn ang="0">
                  <a:pos x="15" y="71"/>
                </a:cxn>
                <a:cxn ang="0">
                  <a:pos x="11" y="74"/>
                </a:cxn>
                <a:cxn ang="0">
                  <a:pos x="25" y="75"/>
                </a:cxn>
                <a:cxn ang="0">
                  <a:pos x="27" y="72"/>
                </a:cxn>
                <a:cxn ang="0">
                  <a:pos x="25" y="75"/>
                </a:cxn>
                <a:cxn ang="0">
                  <a:pos x="12" y="96"/>
                </a:cxn>
                <a:cxn ang="0">
                  <a:pos x="12" y="96"/>
                </a:cxn>
                <a:cxn ang="0">
                  <a:pos x="13" y="145"/>
                </a:cxn>
                <a:cxn ang="0">
                  <a:pos x="15" y="142"/>
                </a:cxn>
                <a:cxn ang="0">
                  <a:pos x="13" y="145"/>
                </a:cxn>
              </a:cxnLst>
              <a:rect l="0" t="0" r="r" b="b"/>
              <a:pathLst>
                <a:path w="53" h="150">
                  <a:moveTo>
                    <a:pt x="45" y="144"/>
                  </a:moveTo>
                  <a:cubicBezTo>
                    <a:pt x="44" y="145"/>
                    <a:pt x="44" y="147"/>
                    <a:pt x="44" y="148"/>
                  </a:cubicBezTo>
                  <a:cubicBezTo>
                    <a:pt x="31" y="135"/>
                    <a:pt x="31" y="108"/>
                    <a:pt x="23" y="91"/>
                  </a:cubicBezTo>
                  <a:cubicBezTo>
                    <a:pt x="12" y="109"/>
                    <a:pt x="31" y="133"/>
                    <a:pt x="21" y="147"/>
                  </a:cubicBezTo>
                  <a:cubicBezTo>
                    <a:pt x="16" y="147"/>
                    <a:pt x="15" y="150"/>
                    <a:pt x="10" y="149"/>
                  </a:cubicBezTo>
                  <a:cubicBezTo>
                    <a:pt x="11" y="148"/>
                    <a:pt x="14" y="147"/>
                    <a:pt x="16" y="147"/>
                  </a:cubicBezTo>
                  <a:cubicBezTo>
                    <a:pt x="16" y="145"/>
                    <a:pt x="11" y="147"/>
                    <a:pt x="11" y="145"/>
                  </a:cubicBezTo>
                  <a:cubicBezTo>
                    <a:pt x="11" y="140"/>
                    <a:pt x="13" y="141"/>
                    <a:pt x="16" y="140"/>
                  </a:cubicBezTo>
                  <a:cubicBezTo>
                    <a:pt x="7" y="139"/>
                    <a:pt x="10" y="120"/>
                    <a:pt x="12" y="108"/>
                  </a:cubicBezTo>
                  <a:cubicBezTo>
                    <a:pt x="7" y="112"/>
                    <a:pt x="10" y="86"/>
                    <a:pt x="2" y="84"/>
                  </a:cubicBezTo>
                  <a:cubicBezTo>
                    <a:pt x="2" y="81"/>
                    <a:pt x="5" y="81"/>
                    <a:pt x="6" y="78"/>
                  </a:cubicBezTo>
                  <a:cubicBezTo>
                    <a:pt x="0" y="78"/>
                    <a:pt x="5" y="78"/>
                    <a:pt x="4" y="73"/>
                  </a:cubicBezTo>
                  <a:cubicBezTo>
                    <a:pt x="4" y="73"/>
                    <a:pt x="1" y="71"/>
                    <a:pt x="1" y="71"/>
                  </a:cubicBezTo>
                  <a:cubicBezTo>
                    <a:pt x="1" y="66"/>
                    <a:pt x="5" y="45"/>
                    <a:pt x="5" y="47"/>
                  </a:cubicBezTo>
                  <a:cubicBezTo>
                    <a:pt x="5" y="45"/>
                    <a:pt x="5" y="36"/>
                    <a:pt x="6" y="35"/>
                  </a:cubicBezTo>
                  <a:cubicBezTo>
                    <a:pt x="8" y="36"/>
                    <a:pt x="6" y="40"/>
                    <a:pt x="7" y="43"/>
                  </a:cubicBezTo>
                  <a:cubicBezTo>
                    <a:pt x="9" y="42"/>
                    <a:pt x="7" y="38"/>
                    <a:pt x="8" y="36"/>
                  </a:cubicBezTo>
                  <a:cubicBezTo>
                    <a:pt x="10" y="35"/>
                    <a:pt x="10" y="41"/>
                    <a:pt x="11" y="38"/>
                  </a:cubicBezTo>
                  <a:cubicBezTo>
                    <a:pt x="12" y="43"/>
                    <a:pt x="9" y="52"/>
                    <a:pt x="8" y="58"/>
                  </a:cubicBezTo>
                  <a:cubicBezTo>
                    <a:pt x="10" y="54"/>
                    <a:pt x="14" y="51"/>
                    <a:pt x="17" y="48"/>
                  </a:cubicBezTo>
                  <a:cubicBezTo>
                    <a:pt x="14" y="46"/>
                    <a:pt x="17" y="51"/>
                    <a:pt x="13" y="49"/>
                  </a:cubicBezTo>
                  <a:cubicBezTo>
                    <a:pt x="14" y="47"/>
                    <a:pt x="16" y="46"/>
                    <a:pt x="16" y="43"/>
                  </a:cubicBezTo>
                  <a:cubicBezTo>
                    <a:pt x="16" y="41"/>
                    <a:pt x="14" y="42"/>
                    <a:pt x="12" y="42"/>
                  </a:cubicBezTo>
                  <a:cubicBezTo>
                    <a:pt x="15" y="40"/>
                    <a:pt x="19" y="35"/>
                    <a:pt x="23" y="37"/>
                  </a:cubicBezTo>
                  <a:cubicBezTo>
                    <a:pt x="22" y="35"/>
                    <a:pt x="23" y="32"/>
                    <a:pt x="18" y="32"/>
                  </a:cubicBezTo>
                  <a:cubicBezTo>
                    <a:pt x="19" y="30"/>
                    <a:pt x="20" y="29"/>
                    <a:pt x="21" y="27"/>
                  </a:cubicBezTo>
                  <a:cubicBezTo>
                    <a:pt x="20" y="25"/>
                    <a:pt x="17" y="26"/>
                    <a:pt x="15" y="24"/>
                  </a:cubicBezTo>
                  <a:cubicBezTo>
                    <a:pt x="15" y="14"/>
                    <a:pt x="14" y="0"/>
                    <a:pt x="27" y="3"/>
                  </a:cubicBezTo>
                  <a:cubicBezTo>
                    <a:pt x="30" y="7"/>
                    <a:pt x="31" y="16"/>
                    <a:pt x="33" y="19"/>
                  </a:cubicBezTo>
                  <a:cubicBezTo>
                    <a:pt x="28" y="19"/>
                    <a:pt x="33" y="23"/>
                    <a:pt x="28" y="23"/>
                  </a:cubicBezTo>
                  <a:cubicBezTo>
                    <a:pt x="28" y="27"/>
                    <a:pt x="32" y="29"/>
                    <a:pt x="37" y="28"/>
                  </a:cubicBezTo>
                  <a:cubicBezTo>
                    <a:pt x="45" y="42"/>
                    <a:pt x="49" y="72"/>
                    <a:pt x="37" y="85"/>
                  </a:cubicBezTo>
                  <a:cubicBezTo>
                    <a:pt x="40" y="105"/>
                    <a:pt x="51" y="130"/>
                    <a:pt x="50" y="144"/>
                  </a:cubicBezTo>
                  <a:cubicBezTo>
                    <a:pt x="51" y="145"/>
                    <a:pt x="52" y="146"/>
                    <a:pt x="53" y="147"/>
                  </a:cubicBezTo>
                  <a:cubicBezTo>
                    <a:pt x="49" y="150"/>
                    <a:pt x="50" y="142"/>
                    <a:pt x="45" y="144"/>
                  </a:cubicBezTo>
                  <a:close/>
                  <a:moveTo>
                    <a:pt x="16" y="9"/>
                  </a:moveTo>
                  <a:cubicBezTo>
                    <a:pt x="18" y="13"/>
                    <a:pt x="17" y="24"/>
                    <a:pt x="23" y="21"/>
                  </a:cubicBezTo>
                  <a:cubicBezTo>
                    <a:pt x="19" y="18"/>
                    <a:pt x="25" y="16"/>
                    <a:pt x="22" y="13"/>
                  </a:cubicBezTo>
                  <a:cubicBezTo>
                    <a:pt x="22" y="15"/>
                    <a:pt x="18" y="14"/>
                    <a:pt x="18" y="12"/>
                  </a:cubicBezTo>
                  <a:cubicBezTo>
                    <a:pt x="19" y="11"/>
                    <a:pt x="22" y="12"/>
                    <a:pt x="21" y="9"/>
                  </a:cubicBezTo>
                  <a:cubicBezTo>
                    <a:pt x="20" y="7"/>
                    <a:pt x="17" y="6"/>
                    <a:pt x="16" y="9"/>
                  </a:cubicBezTo>
                  <a:close/>
                  <a:moveTo>
                    <a:pt x="34" y="73"/>
                  </a:moveTo>
                  <a:cubicBezTo>
                    <a:pt x="42" y="69"/>
                    <a:pt x="38" y="56"/>
                    <a:pt x="34" y="48"/>
                  </a:cubicBezTo>
                  <a:cubicBezTo>
                    <a:pt x="35" y="60"/>
                    <a:pt x="35" y="66"/>
                    <a:pt x="34" y="73"/>
                  </a:cubicBezTo>
                  <a:close/>
                  <a:moveTo>
                    <a:pt x="8" y="65"/>
                  </a:moveTo>
                  <a:cubicBezTo>
                    <a:pt x="11" y="63"/>
                    <a:pt x="15" y="56"/>
                    <a:pt x="14" y="53"/>
                  </a:cubicBezTo>
                  <a:cubicBezTo>
                    <a:pt x="12" y="58"/>
                    <a:pt x="9" y="61"/>
                    <a:pt x="8" y="65"/>
                  </a:cubicBezTo>
                  <a:close/>
                  <a:moveTo>
                    <a:pt x="8" y="70"/>
                  </a:moveTo>
                  <a:cubicBezTo>
                    <a:pt x="6" y="79"/>
                    <a:pt x="9" y="65"/>
                    <a:pt x="8" y="70"/>
                  </a:cubicBezTo>
                  <a:close/>
                  <a:moveTo>
                    <a:pt x="11" y="74"/>
                  </a:moveTo>
                  <a:cubicBezTo>
                    <a:pt x="14" y="76"/>
                    <a:pt x="23" y="76"/>
                    <a:pt x="23" y="72"/>
                  </a:cubicBezTo>
                  <a:cubicBezTo>
                    <a:pt x="20" y="71"/>
                    <a:pt x="13" y="76"/>
                    <a:pt x="15" y="71"/>
                  </a:cubicBezTo>
                  <a:cubicBezTo>
                    <a:pt x="12" y="71"/>
                    <a:pt x="11" y="73"/>
                    <a:pt x="11" y="74"/>
                  </a:cubicBezTo>
                  <a:close/>
                  <a:moveTo>
                    <a:pt x="25" y="75"/>
                  </a:moveTo>
                  <a:cubicBezTo>
                    <a:pt x="27" y="76"/>
                    <a:pt x="29" y="73"/>
                    <a:pt x="27" y="72"/>
                  </a:cubicBezTo>
                  <a:cubicBezTo>
                    <a:pt x="27" y="74"/>
                    <a:pt x="25" y="74"/>
                    <a:pt x="25" y="75"/>
                  </a:cubicBezTo>
                  <a:close/>
                  <a:moveTo>
                    <a:pt x="12" y="96"/>
                  </a:moveTo>
                  <a:cubicBezTo>
                    <a:pt x="10" y="105"/>
                    <a:pt x="12" y="94"/>
                    <a:pt x="12" y="96"/>
                  </a:cubicBezTo>
                  <a:close/>
                  <a:moveTo>
                    <a:pt x="13" y="145"/>
                  </a:moveTo>
                  <a:cubicBezTo>
                    <a:pt x="14" y="144"/>
                    <a:pt x="16" y="144"/>
                    <a:pt x="15" y="142"/>
                  </a:cubicBezTo>
                  <a:cubicBezTo>
                    <a:pt x="13" y="141"/>
                    <a:pt x="11" y="145"/>
                    <a:pt x="13"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sp>
        <p:nvSpPr>
          <p:cNvPr id="13" name="Text Placeholder 12">
            <a:extLst>
              <a:ext uri="{FF2B5EF4-FFF2-40B4-BE49-F238E27FC236}">
                <a16:creationId xmlns:a16="http://schemas.microsoft.com/office/drawing/2014/main" id="{072F44A0-2309-734B-ABDF-15FFC34D5E4E}"/>
              </a:ext>
            </a:extLst>
          </p:cNvPr>
          <p:cNvSpPr>
            <a:spLocks noGrp="1"/>
          </p:cNvSpPr>
          <p:nvPr>
            <p:ph type="body" sz="quarter" idx="28"/>
          </p:nvPr>
        </p:nvSpPr>
        <p:spPr>
          <a:xfrm>
            <a:off x="6107749" y="2483342"/>
            <a:ext cx="2713318" cy="2219287"/>
          </a:xfrm>
        </p:spPr>
        <p:txBody>
          <a:bodyPr/>
          <a:lstStyle/>
          <a:p>
            <a:pPr lvl="1"/>
            <a:r>
              <a:rPr lang="sv-SE" sz="1200" b="1" dirty="0">
                <a:latin typeface="+mn-lt"/>
              </a:rPr>
              <a:t>FELMARGINAL</a:t>
            </a:r>
          </a:p>
          <a:p>
            <a:pPr lvl="1"/>
            <a:r>
              <a:rPr lang="sv-SE" sz="1050" dirty="0">
                <a:latin typeface="+mn-lt"/>
              </a:rPr>
              <a:t>Felmarginalen är ett mått på osäkerheten i en skattning av en parameter. Felmarginalens storlek beror på andelen som svarar samt antalet intervjuer som har genomförts. Nedan ses exempel på felmarginaler vid olika utfall i undersökningen: </a:t>
            </a:r>
            <a:br>
              <a:rPr lang="sv-SE" sz="1050" dirty="0">
                <a:latin typeface="+mn-lt"/>
              </a:rPr>
            </a:br>
            <a:endParaRPr lang="sv-SE" sz="500" dirty="0">
              <a:latin typeface="+mn-lt"/>
            </a:endParaRPr>
          </a:p>
          <a:p>
            <a:pPr lvl="1"/>
            <a:r>
              <a:rPr lang="sv-SE" sz="1050" b="1" dirty="0">
                <a:latin typeface="+mn-lt"/>
              </a:rPr>
              <a:t>Vid 1075 intervjuer:</a:t>
            </a:r>
          </a:p>
          <a:p>
            <a:pPr lvl="1"/>
            <a:endParaRPr lang="sv-SE" sz="850" dirty="0">
              <a:latin typeface="+mn-lt"/>
            </a:endParaRPr>
          </a:p>
          <a:p>
            <a:pPr lvl="1"/>
            <a:r>
              <a:rPr lang="sv-SE" sz="850" dirty="0"/>
              <a:t>Vid utfall 10/90: +/- 1,8%</a:t>
            </a:r>
          </a:p>
          <a:p>
            <a:pPr lvl="1"/>
            <a:r>
              <a:rPr lang="sv-SE" sz="850" dirty="0"/>
              <a:t>Vid utfall 20/80: +/- 2,4%</a:t>
            </a:r>
          </a:p>
          <a:p>
            <a:pPr lvl="1"/>
            <a:r>
              <a:rPr lang="sv-SE" sz="850" dirty="0"/>
              <a:t>Vid utfall 30/70: +/- 2,7%</a:t>
            </a:r>
          </a:p>
          <a:p>
            <a:pPr lvl="1"/>
            <a:r>
              <a:rPr lang="sv-SE" sz="850" dirty="0"/>
              <a:t>Vid utfall 40/60: +/- 2,9%</a:t>
            </a:r>
          </a:p>
          <a:p>
            <a:pPr lvl="1"/>
            <a:r>
              <a:rPr lang="sv-SE" sz="850" dirty="0"/>
              <a:t>Vid utfall 50/50: +/- 3,0%</a:t>
            </a:r>
          </a:p>
        </p:txBody>
      </p:sp>
      <p:sp>
        <p:nvSpPr>
          <p:cNvPr id="12" name="Text Placeholder 11">
            <a:extLst>
              <a:ext uri="{FF2B5EF4-FFF2-40B4-BE49-F238E27FC236}">
                <a16:creationId xmlns:a16="http://schemas.microsoft.com/office/drawing/2014/main" id="{5C902285-060E-314E-878E-5550033F6712}"/>
              </a:ext>
            </a:extLst>
          </p:cNvPr>
          <p:cNvSpPr>
            <a:spLocks noGrp="1"/>
          </p:cNvSpPr>
          <p:nvPr>
            <p:ph type="body" sz="quarter" idx="26"/>
          </p:nvPr>
        </p:nvSpPr>
        <p:spPr/>
        <p:txBody>
          <a:bodyPr/>
          <a:lstStyle/>
          <a:p>
            <a:r>
              <a:rPr lang="sv-SE" dirty="0">
                <a:cs typeface="Calibri" panose="020F0502020204030204" pitchFamily="34" charset="0"/>
              </a:rPr>
              <a:t>RESULTAT</a:t>
            </a:r>
          </a:p>
          <a:p>
            <a:pPr lvl="1"/>
            <a:r>
              <a:rPr lang="sv-SE" sz="1000" dirty="0">
                <a:latin typeface="+mn-lt"/>
                <a:cs typeface="Calibri" panose="020F0502020204030204" pitchFamily="34" charset="0"/>
              </a:rPr>
              <a:t>Resultaten levereras i en diagramrapport. Markerade signifikanta skillnader i rapporten (kön, ålder, utbildning och region) är i jämförelse mot totalen. </a:t>
            </a:r>
            <a:r>
              <a:rPr lang="sv-SE" sz="1000" i="1" dirty="0">
                <a:latin typeface="+mn-lt"/>
                <a:cs typeface="Calibri" panose="020F0502020204030204" pitchFamily="34" charset="0"/>
              </a:rPr>
              <a:t>En signifikant skillnad innebär att ett värde i en undergrupp, t.ex. kön, avviker från totalvärdet i så stor utsträckning att det inte kan ses som slumpmässigt.</a:t>
            </a:r>
          </a:p>
        </p:txBody>
      </p:sp>
      <p:sp>
        <p:nvSpPr>
          <p:cNvPr id="10" name="Text Placeholder 9">
            <a:extLst>
              <a:ext uri="{FF2B5EF4-FFF2-40B4-BE49-F238E27FC236}">
                <a16:creationId xmlns:a16="http://schemas.microsoft.com/office/drawing/2014/main" id="{CB61D514-4C88-3444-818C-AF6241A5A89F}"/>
              </a:ext>
            </a:extLst>
          </p:cNvPr>
          <p:cNvSpPr>
            <a:spLocks noGrp="1"/>
          </p:cNvSpPr>
          <p:nvPr>
            <p:ph type="body" sz="quarter" idx="24"/>
          </p:nvPr>
        </p:nvSpPr>
        <p:spPr/>
        <p:txBody>
          <a:bodyPr/>
          <a:lstStyle/>
          <a:p>
            <a:pPr lvl="1"/>
            <a:r>
              <a:rPr lang="sv-SE" sz="1200" b="1" dirty="0">
                <a:latin typeface="+mn-lt"/>
                <a:cs typeface="Calibri" panose="020F0502020204030204" pitchFamily="34" charset="0"/>
              </a:rPr>
              <a:t>GENOMFÖRANDE</a:t>
            </a:r>
          </a:p>
          <a:p>
            <a:pPr lvl="1"/>
            <a:endParaRPr lang="sv-SE" sz="1013" b="1" dirty="0">
              <a:latin typeface="+mn-lt"/>
              <a:cs typeface="Calibri" panose="020F0502020204030204" pitchFamily="34" charset="0"/>
            </a:endParaRPr>
          </a:p>
          <a:p>
            <a:pPr lvl="1"/>
            <a:endParaRPr lang="sv-SE" sz="1050" dirty="0">
              <a:latin typeface="+mn-lt"/>
              <a:cs typeface="Calibri" panose="020F0502020204030204" pitchFamily="34" charset="0"/>
            </a:endParaRPr>
          </a:p>
          <a:p>
            <a:pPr lvl="1"/>
            <a:endParaRPr lang="sv-SE" sz="1050" dirty="0">
              <a:latin typeface="+mn-lt"/>
              <a:cs typeface="Calibri" panose="020F0502020204030204" pitchFamily="34" charset="0"/>
            </a:endParaRPr>
          </a:p>
          <a:p>
            <a:pPr lvl="1"/>
            <a:endParaRPr lang="sv-SE" sz="1050" dirty="0">
              <a:latin typeface="+mn-lt"/>
              <a:cs typeface="Calibri" panose="020F0502020204030204" pitchFamily="34" charset="0"/>
            </a:endParaRPr>
          </a:p>
          <a:p>
            <a:pPr lvl="1"/>
            <a:endParaRPr lang="sv-SE" sz="1050" dirty="0">
              <a:latin typeface="+mn-lt"/>
              <a:cs typeface="Calibri" panose="020F0502020204030204" pitchFamily="34" charset="0"/>
            </a:endParaRPr>
          </a:p>
          <a:p>
            <a:pPr lvl="1"/>
            <a:endParaRPr lang="sv-SE" sz="1050" dirty="0">
              <a:latin typeface="+mn-lt"/>
              <a:cs typeface="Calibri" panose="020F0502020204030204" pitchFamily="34" charset="0"/>
            </a:endParaRPr>
          </a:p>
          <a:p>
            <a:pPr lvl="1"/>
            <a:endParaRPr lang="sv-SE" sz="1050" dirty="0">
              <a:latin typeface="+mn-lt"/>
              <a:cs typeface="Calibri" panose="020F0502020204030204" pitchFamily="34" charset="0"/>
            </a:endParaRPr>
          </a:p>
          <a:p>
            <a:pPr lvl="1"/>
            <a:endParaRPr lang="sv-SE" sz="1050" dirty="0">
              <a:latin typeface="+mn-lt"/>
              <a:cs typeface="Calibri" panose="020F0502020204030204" pitchFamily="34" charset="0"/>
            </a:endParaRPr>
          </a:p>
          <a:p>
            <a:pPr lvl="1"/>
            <a:br>
              <a:rPr lang="sv-SE" sz="1050" dirty="0">
                <a:latin typeface="+mn-lt"/>
                <a:cs typeface="Calibri" panose="020F0502020204030204" pitchFamily="34" charset="0"/>
              </a:rPr>
            </a:br>
            <a:r>
              <a:rPr lang="sv-SE" sz="1050" dirty="0">
                <a:latin typeface="+mn-lt"/>
              </a:rPr>
              <a:t>Undersökningen är genomförd via webb-intervjuer i </a:t>
            </a:r>
            <a:r>
              <a:rPr lang="sv-SE" sz="1050" dirty="0" err="1">
                <a:latin typeface="+mn-lt"/>
              </a:rPr>
              <a:t>Novus</a:t>
            </a:r>
            <a:r>
              <a:rPr lang="sv-SE" sz="1050" dirty="0">
                <a:latin typeface="+mn-lt"/>
              </a:rPr>
              <a:t> slumpmässigt rekryterade Sverigepanel, vilket garanterar representativa resultat. Detta innebär att resultaten är generaliserbara till den aktuella målpopulationen. Resultaten är viktade mot SCBs målpopulation för den yrkesverksamma </a:t>
            </a:r>
            <a:r>
              <a:rPr lang="sv-SE" sz="1050" dirty="0" err="1">
                <a:latin typeface="+mn-lt"/>
              </a:rPr>
              <a:t>allmäheten</a:t>
            </a:r>
            <a:r>
              <a:rPr lang="sv-SE" sz="1050" dirty="0">
                <a:latin typeface="+mn-lt"/>
              </a:rPr>
              <a:t>.</a:t>
            </a:r>
          </a:p>
          <a:p>
            <a:endParaRPr lang="sv-SE" dirty="0">
              <a:cs typeface="Calibri" panose="020F0502020204030204" pitchFamily="34" charset="0"/>
            </a:endParaRPr>
          </a:p>
        </p:txBody>
      </p:sp>
      <p:sp>
        <p:nvSpPr>
          <p:cNvPr id="17" name="Title 16">
            <a:extLst>
              <a:ext uri="{FF2B5EF4-FFF2-40B4-BE49-F238E27FC236}">
                <a16:creationId xmlns:a16="http://schemas.microsoft.com/office/drawing/2014/main" id="{0E8A8A85-35D8-9641-98AF-DC010D2BB533}"/>
              </a:ext>
            </a:extLst>
          </p:cNvPr>
          <p:cNvSpPr>
            <a:spLocks noGrp="1"/>
          </p:cNvSpPr>
          <p:nvPr>
            <p:ph type="title"/>
          </p:nvPr>
        </p:nvSpPr>
        <p:spPr/>
        <p:txBody>
          <a:bodyPr/>
          <a:lstStyle/>
          <a:p>
            <a:r>
              <a:rPr lang="en-SE" sz="2800" dirty="0">
                <a:solidFill>
                  <a:srgbClr val="FFFFFF"/>
                </a:solidFill>
                <a:highlight>
                  <a:srgbClr val="414A4F"/>
                </a:highlight>
                <a:latin typeface="Calibri" charset="0"/>
                <a:ea typeface="Calibri" charset="0"/>
                <a:cs typeface="Calibri" charset="0"/>
              </a:rPr>
              <a:t>Bakgrund &amp; Genomförande</a:t>
            </a:r>
            <a:endParaRPr lang="sv-SE" sz="2800" dirty="0">
              <a:solidFill>
                <a:srgbClr val="FFFFFF"/>
              </a:solidFill>
              <a:highlight>
                <a:srgbClr val="414A4F"/>
              </a:highlight>
              <a:latin typeface="Calibri" charset="0"/>
              <a:ea typeface="Calibri" charset="0"/>
              <a:cs typeface="Calibri" charset="0"/>
            </a:endParaRPr>
          </a:p>
        </p:txBody>
      </p:sp>
      <p:sp>
        <p:nvSpPr>
          <p:cNvPr id="9" name="Text Placeholder 8">
            <a:extLst>
              <a:ext uri="{FF2B5EF4-FFF2-40B4-BE49-F238E27FC236}">
                <a16:creationId xmlns:a16="http://schemas.microsoft.com/office/drawing/2014/main" id="{EC194617-FCB2-C246-B8C5-30FAF5E6D42A}"/>
              </a:ext>
            </a:extLst>
          </p:cNvPr>
          <p:cNvSpPr>
            <a:spLocks noGrp="1"/>
          </p:cNvSpPr>
          <p:nvPr>
            <p:ph type="body" sz="quarter" idx="23"/>
          </p:nvPr>
        </p:nvSpPr>
        <p:spPr>
          <a:xfrm>
            <a:off x="248559" y="1127620"/>
            <a:ext cx="2713318" cy="1155975"/>
          </a:xfrm>
        </p:spPr>
        <p:txBody>
          <a:bodyPr/>
          <a:lstStyle/>
          <a:p>
            <a:r>
              <a:rPr lang="sv-SE" dirty="0">
                <a:cs typeface="Calibri" panose="020F0502020204030204" pitchFamily="34" charset="0"/>
              </a:rPr>
              <a:t>BAKGRUND</a:t>
            </a:r>
          </a:p>
          <a:p>
            <a:r>
              <a:rPr lang="sv-SE" sz="1050" b="0" dirty="0">
                <a:cs typeface="Calibri" panose="020F0502020204030204" pitchFamily="34" charset="0"/>
              </a:rPr>
              <a:t>Undersökningen har genomförts av </a:t>
            </a:r>
            <a:r>
              <a:rPr lang="sv-SE" sz="1050" b="0" dirty="0" err="1">
                <a:cs typeface="Calibri" panose="020F0502020204030204" pitchFamily="34" charset="0"/>
              </a:rPr>
              <a:t>Novus</a:t>
            </a:r>
            <a:r>
              <a:rPr lang="sv-SE" sz="1050" b="0" dirty="0">
                <a:cs typeface="Calibri" panose="020F0502020204030204" pitchFamily="34" charset="0"/>
              </a:rPr>
              <a:t> på uppdrag av </a:t>
            </a:r>
            <a:r>
              <a:rPr lang="sv-SE" sz="1050" b="0" dirty="0" err="1">
                <a:cs typeface="Calibri" panose="020F0502020204030204" pitchFamily="34" charset="0"/>
              </a:rPr>
              <a:t>Futurion</a:t>
            </a:r>
            <a:r>
              <a:rPr lang="sv-SE" sz="1050" b="0" dirty="0">
                <a:cs typeface="Calibri" panose="020F0502020204030204" pitchFamily="34" charset="0"/>
              </a:rPr>
              <a:t>. Syftet med undersökningen är att undersöka hur den yrkesverksamma befolkningen ser på semester ur några olika perspektiv.  </a:t>
            </a:r>
            <a:endParaRPr lang="sv-SE" dirty="0">
              <a:cs typeface="Calibri" panose="020F0502020204030204" pitchFamily="34" charset="0"/>
            </a:endParaRPr>
          </a:p>
        </p:txBody>
      </p:sp>
      <p:sp>
        <p:nvSpPr>
          <p:cNvPr id="71" name="Rectangle 70">
            <a:extLst>
              <a:ext uri="{FF2B5EF4-FFF2-40B4-BE49-F238E27FC236}">
                <a16:creationId xmlns:a16="http://schemas.microsoft.com/office/drawing/2014/main" id="{43904B24-F820-7D47-A94A-6F54AF8705E6}"/>
              </a:ext>
            </a:extLst>
          </p:cNvPr>
          <p:cNvSpPr/>
          <p:nvPr/>
        </p:nvSpPr>
        <p:spPr>
          <a:xfrm>
            <a:off x="3242709" y="1373539"/>
            <a:ext cx="2629895" cy="98231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vert="horz" lIns="72000" rtlCol="0" anchor="t" anchorCtr="0"/>
          <a:lstStyle/>
          <a:p>
            <a:pPr marL="0" lvl="1"/>
            <a:r>
              <a:rPr lang="sv-SE" sz="1050" b="1" dirty="0">
                <a:solidFill>
                  <a:schemeClr val="bg1"/>
                </a:solidFill>
              </a:rPr>
              <a:t>Antal genomförda intervjuer:</a:t>
            </a:r>
          </a:p>
          <a:p>
            <a:pPr marL="0" lvl="1"/>
            <a:r>
              <a:rPr lang="sv-SE" sz="1100" b="1" dirty="0">
                <a:solidFill>
                  <a:schemeClr val="bg1"/>
                </a:solidFill>
              </a:rPr>
              <a:t>1075</a:t>
            </a:r>
          </a:p>
          <a:p>
            <a:pPr marL="0" lvl="1"/>
            <a:endParaRPr lang="sv-SE" sz="1100" b="1" dirty="0">
              <a:solidFill>
                <a:schemeClr val="bg1"/>
              </a:solidFill>
            </a:endParaRPr>
          </a:p>
          <a:p>
            <a:pPr marL="0" lvl="1"/>
            <a:r>
              <a:rPr lang="sv-SE" sz="850" dirty="0">
                <a:solidFill>
                  <a:schemeClr val="bg1"/>
                </a:solidFill>
              </a:rPr>
              <a:t>Fältperiod 3 – 9 juni 2025</a:t>
            </a:r>
          </a:p>
        </p:txBody>
      </p:sp>
      <p:cxnSp>
        <p:nvCxnSpPr>
          <p:cNvPr id="74" name="Straight Connector 73">
            <a:extLst>
              <a:ext uri="{FF2B5EF4-FFF2-40B4-BE49-F238E27FC236}">
                <a16:creationId xmlns:a16="http://schemas.microsoft.com/office/drawing/2014/main" id="{6E769554-786D-8C48-B4BA-68E244999825}"/>
              </a:ext>
            </a:extLst>
          </p:cNvPr>
          <p:cNvCxnSpPr/>
          <p:nvPr/>
        </p:nvCxnSpPr>
        <p:spPr>
          <a:xfrm>
            <a:off x="252767" y="891553"/>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Freeform 9">
            <a:extLst>
              <a:ext uri="{FF2B5EF4-FFF2-40B4-BE49-F238E27FC236}">
                <a16:creationId xmlns:a16="http://schemas.microsoft.com/office/drawing/2014/main" id="{F72AC439-1FD2-504E-8960-4A452F566A90}"/>
              </a:ext>
            </a:extLst>
          </p:cNvPr>
          <p:cNvSpPr>
            <a:spLocks noEditPoints="1"/>
          </p:cNvSpPr>
          <p:nvPr/>
        </p:nvSpPr>
        <p:spPr bwMode="auto">
          <a:xfrm>
            <a:off x="6175206" y="1690439"/>
            <a:ext cx="264297" cy="593156"/>
          </a:xfrm>
          <a:custGeom>
            <a:avLst/>
            <a:gdLst/>
            <a:ahLst/>
            <a:cxnLst>
              <a:cxn ang="0">
                <a:pos x="29" y="28"/>
              </a:cxn>
              <a:cxn ang="0">
                <a:pos x="35" y="35"/>
              </a:cxn>
              <a:cxn ang="0">
                <a:pos x="47" y="26"/>
              </a:cxn>
              <a:cxn ang="0">
                <a:pos x="57" y="54"/>
              </a:cxn>
              <a:cxn ang="0">
                <a:pos x="51" y="52"/>
              </a:cxn>
              <a:cxn ang="0">
                <a:pos x="46" y="69"/>
              </a:cxn>
              <a:cxn ang="0">
                <a:pos x="51" y="63"/>
              </a:cxn>
              <a:cxn ang="0">
                <a:pos x="49" y="145"/>
              </a:cxn>
              <a:cxn ang="0">
                <a:pos x="42" y="147"/>
              </a:cxn>
              <a:cxn ang="0">
                <a:pos x="43" y="95"/>
              </a:cxn>
              <a:cxn ang="0">
                <a:pos x="36" y="95"/>
              </a:cxn>
              <a:cxn ang="0">
                <a:pos x="25" y="147"/>
              </a:cxn>
              <a:cxn ang="0">
                <a:pos x="25" y="64"/>
              </a:cxn>
              <a:cxn ang="0">
                <a:pos x="34" y="23"/>
              </a:cxn>
              <a:cxn ang="0">
                <a:pos x="29" y="10"/>
              </a:cxn>
              <a:cxn ang="0">
                <a:pos x="34" y="2"/>
              </a:cxn>
              <a:cxn ang="0">
                <a:pos x="50" y="12"/>
              </a:cxn>
              <a:cxn ang="0">
                <a:pos x="45" y="12"/>
              </a:cxn>
              <a:cxn ang="0">
                <a:pos x="40" y="25"/>
              </a:cxn>
              <a:cxn ang="0">
                <a:pos x="29" y="28"/>
              </a:cxn>
              <a:cxn ang="0">
                <a:pos x="22" y="61"/>
              </a:cxn>
              <a:cxn ang="0">
                <a:pos x="27" y="57"/>
              </a:cxn>
              <a:cxn ang="0">
                <a:pos x="26" y="45"/>
              </a:cxn>
              <a:cxn ang="0">
                <a:pos x="12" y="50"/>
              </a:cxn>
              <a:cxn ang="0">
                <a:pos x="22" y="61"/>
              </a:cxn>
              <a:cxn ang="0">
                <a:pos x="43" y="14"/>
              </a:cxn>
              <a:cxn ang="0">
                <a:pos x="37" y="13"/>
              </a:cxn>
              <a:cxn ang="0">
                <a:pos x="34" y="15"/>
              </a:cxn>
              <a:cxn ang="0">
                <a:pos x="36" y="19"/>
              </a:cxn>
              <a:cxn ang="0">
                <a:pos x="38" y="16"/>
              </a:cxn>
              <a:cxn ang="0">
                <a:pos x="40" y="19"/>
              </a:cxn>
              <a:cxn ang="0">
                <a:pos x="37" y="22"/>
              </a:cxn>
              <a:cxn ang="0">
                <a:pos x="43" y="14"/>
              </a:cxn>
            </a:cxnLst>
            <a:rect l="0" t="0" r="r" b="b"/>
            <a:pathLst>
              <a:path w="61" h="147">
                <a:moveTo>
                  <a:pt x="29" y="28"/>
                </a:moveTo>
                <a:cubicBezTo>
                  <a:pt x="29" y="32"/>
                  <a:pt x="32" y="33"/>
                  <a:pt x="35" y="35"/>
                </a:cubicBezTo>
                <a:cubicBezTo>
                  <a:pt x="41" y="33"/>
                  <a:pt x="43" y="28"/>
                  <a:pt x="47" y="26"/>
                </a:cubicBezTo>
                <a:cubicBezTo>
                  <a:pt x="57" y="27"/>
                  <a:pt x="61" y="45"/>
                  <a:pt x="57" y="54"/>
                </a:cubicBezTo>
                <a:cubicBezTo>
                  <a:pt x="53" y="55"/>
                  <a:pt x="55" y="51"/>
                  <a:pt x="51" y="52"/>
                </a:cubicBezTo>
                <a:cubicBezTo>
                  <a:pt x="49" y="57"/>
                  <a:pt x="48" y="63"/>
                  <a:pt x="46" y="69"/>
                </a:cubicBezTo>
                <a:cubicBezTo>
                  <a:pt x="51" y="71"/>
                  <a:pt x="51" y="67"/>
                  <a:pt x="51" y="63"/>
                </a:cubicBezTo>
                <a:cubicBezTo>
                  <a:pt x="61" y="86"/>
                  <a:pt x="51" y="119"/>
                  <a:pt x="49" y="145"/>
                </a:cubicBezTo>
                <a:cubicBezTo>
                  <a:pt x="47" y="146"/>
                  <a:pt x="45" y="147"/>
                  <a:pt x="42" y="147"/>
                </a:cubicBezTo>
                <a:cubicBezTo>
                  <a:pt x="46" y="131"/>
                  <a:pt x="47" y="112"/>
                  <a:pt x="43" y="95"/>
                </a:cubicBezTo>
                <a:cubicBezTo>
                  <a:pt x="41" y="95"/>
                  <a:pt x="38" y="95"/>
                  <a:pt x="36" y="95"/>
                </a:cubicBezTo>
                <a:cubicBezTo>
                  <a:pt x="26" y="108"/>
                  <a:pt x="41" y="141"/>
                  <a:pt x="25" y="147"/>
                </a:cubicBezTo>
                <a:cubicBezTo>
                  <a:pt x="27" y="123"/>
                  <a:pt x="21" y="96"/>
                  <a:pt x="25" y="64"/>
                </a:cubicBezTo>
                <a:cubicBezTo>
                  <a:pt x="0" y="55"/>
                  <a:pt x="14" y="25"/>
                  <a:pt x="34" y="23"/>
                </a:cubicBezTo>
                <a:cubicBezTo>
                  <a:pt x="35" y="20"/>
                  <a:pt x="30" y="14"/>
                  <a:pt x="29" y="10"/>
                </a:cubicBezTo>
                <a:cubicBezTo>
                  <a:pt x="29" y="6"/>
                  <a:pt x="32" y="4"/>
                  <a:pt x="34" y="2"/>
                </a:cubicBezTo>
                <a:cubicBezTo>
                  <a:pt x="44" y="0"/>
                  <a:pt x="50" y="7"/>
                  <a:pt x="50" y="12"/>
                </a:cubicBezTo>
                <a:cubicBezTo>
                  <a:pt x="49" y="13"/>
                  <a:pt x="47" y="13"/>
                  <a:pt x="45" y="12"/>
                </a:cubicBezTo>
                <a:cubicBezTo>
                  <a:pt x="45" y="18"/>
                  <a:pt x="42" y="21"/>
                  <a:pt x="40" y="25"/>
                </a:cubicBezTo>
                <a:cubicBezTo>
                  <a:pt x="31" y="26"/>
                  <a:pt x="35" y="26"/>
                  <a:pt x="29" y="28"/>
                </a:cubicBezTo>
                <a:close/>
                <a:moveTo>
                  <a:pt x="22" y="61"/>
                </a:moveTo>
                <a:cubicBezTo>
                  <a:pt x="21" y="56"/>
                  <a:pt x="26" y="61"/>
                  <a:pt x="27" y="57"/>
                </a:cubicBezTo>
                <a:cubicBezTo>
                  <a:pt x="28" y="52"/>
                  <a:pt x="26" y="50"/>
                  <a:pt x="26" y="45"/>
                </a:cubicBezTo>
                <a:cubicBezTo>
                  <a:pt x="22" y="50"/>
                  <a:pt x="17" y="50"/>
                  <a:pt x="12" y="50"/>
                </a:cubicBezTo>
                <a:cubicBezTo>
                  <a:pt x="16" y="53"/>
                  <a:pt x="17" y="58"/>
                  <a:pt x="22" y="61"/>
                </a:cubicBezTo>
                <a:close/>
                <a:moveTo>
                  <a:pt x="43" y="14"/>
                </a:moveTo>
                <a:cubicBezTo>
                  <a:pt x="39" y="16"/>
                  <a:pt x="41" y="13"/>
                  <a:pt x="37" y="13"/>
                </a:cubicBezTo>
                <a:cubicBezTo>
                  <a:pt x="36" y="14"/>
                  <a:pt x="36" y="15"/>
                  <a:pt x="34" y="15"/>
                </a:cubicBezTo>
                <a:cubicBezTo>
                  <a:pt x="34" y="17"/>
                  <a:pt x="34" y="19"/>
                  <a:pt x="36" y="19"/>
                </a:cubicBezTo>
                <a:cubicBezTo>
                  <a:pt x="36" y="18"/>
                  <a:pt x="37" y="17"/>
                  <a:pt x="38" y="16"/>
                </a:cubicBezTo>
                <a:cubicBezTo>
                  <a:pt x="38" y="18"/>
                  <a:pt x="40" y="18"/>
                  <a:pt x="40" y="19"/>
                </a:cubicBezTo>
                <a:cubicBezTo>
                  <a:pt x="40" y="22"/>
                  <a:pt x="37" y="20"/>
                  <a:pt x="37" y="22"/>
                </a:cubicBezTo>
                <a:cubicBezTo>
                  <a:pt x="42" y="23"/>
                  <a:pt x="42" y="18"/>
                  <a:pt x="43" y="14"/>
                </a:cubicBezTo>
                <a:close/>
              </a:path>
            </a:pathLst>
          </a:custGeom>
          <a:solidFill>
            <a:schemeClr val="accent6"/>
          </a:solid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nvGrpSpPr>
          <p:cNvPr id="78" name="Grupp 579">
            <a:extLst>
              <a:ext uri="{FF2B5EF4-FFF2-40B4-BE49-F238E27FC236}">
                <a16:creationId xmlns:a16="http://schemas.microsoft.com/office/drawing/2014/main" id="{DA0BF21A-171B-CA49-813B-ED7DE66F57ED}"/>
              </a:ext>
            </a:extLst>
          </p:cNvPr>
          <p:cNvGrpSpPr/>
          <p:nvPr/>
        </p:nvGrpSpPr>
        <p:grpSpPr>
          <a:xfrm>
            <a:off x="7124123" y="1676962"/>
            <a:ext cx="204768" cy="619175"/>
            <a:chOff x="1106487" y="869950"/>
            <a:chExt cx="366713" cy="1192213"/>
          </a:xfrm>
          <a:solidFill>
            <a:schemeClr val="accent6"/>
          </a:solidFill>
        </p:grpSpPr>
        <p:sp>
          <p:nvSpPr>
            <p:cNvPr id="79" name="Freeform 88">
              <a:extLst>
                <a:ext uri="{FF2B5EF4-FFF2-40B4-BE49-F238E27FC236}">
                  <a16:creationId xmlns:a16="http://schemas.microsoft.com/office/drawing/2014/main" id="{175DC903-2227-0442-B312-E2D87D309CC9}"/>
                </a:ext>
              </a:extLst>
            </p:cNvPr>
            <p:cNvSpPr>
              <a:spLocks/>
            </p:cNvSpPr>
            <p:nvPr/>
          </p:nvSpPr>
          <p:spPr bwMode="auto">
            <a:xfrm>
              <a:off x="1274762" y="984250"/>
              <a:ext cx="22225" cy="15875"/>
            </a:xfrm>
            <a:custGeom>
              <a:avLst/>
              <a:gdLst/>
              <a:ahLst/>
              <a:cxnLst>
                <a:cxn ang="0">
                  <a:pos x="3" y="0"/>
                </a:cxn>
                <a:cxn ang="0">
                  <a:pos x="0" y="0"/>
                </a:cxn>
                <a:cxn ang="0">
                  <a:pos x="3" y="0"/>
                </a:cxn>
              </a:cxnLst>
              <a:rect l="0" t="0" r="r" b="b"/>
              <a:pathLst>
                <a:path w="3" h="2">
                  <a:moveTo>
                    <a:pt x="3" y="0"/>
                  </a:moveTo>
                  <a:cubicBezTo>
                    <a:pt x="3" y="1"/>
                    <a:pt x="0" y="2"/>
                    <a:pt x="0" y="0"/>
                  </a:cubicBezTo>
                  <a:cubicBezTo>
                    <a:pt x="2" y="0"/>
                    <a:pt x="1" y="0"/>
                    <a:pt x="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80" name="Freeform 89">
              <a:extLst>
                <a:ext uri="{FF2B5EF4-FFF2-40B4-BE49-F238E27FC236}">
                  <a16:creationId xmlns:a16="http://schemas.microsoft.com/office/drawing/2014/main" id="{D17F68B4-8B83-B841-A0F5-F64FB2F8AD36}"/>
                </a:ext>
              </a:extLst>
            </p:cNvPr>
            <p:cNvSpPr>
              <a:spLocks/>
            </p:cNvSpPr>
            <p:nvPr/>
          </p:nvSpPr>
          <p:spPr bwMode="auto">
            <a:xfrm>
              <a:off x="1266825" y="992188"/>
              <a:ext cx="46038" cy="30163"/>
            </a:xfrm>
            <a:custGeom>
              <a:avLst/>
              <a:gdLst/>
              <a:ahLst/>
              <a:cxnLst>
                <a:cxn ang="0">
                  <a:pos x="3" y="2"/>
                </a:cxn>
                <a:cxn ang="0">
                  <a:pos x="3" y="2"/>
                </a:cxn>
                <a:cxn ang="0">
                  <a:pos x="0" y="0"/>
                </a:cxn>
                <a:cxn ang="0">
                  <a:pos x="5" y="0"/>
                </a:cxn>
                <a:cxn ang="0">
                  <a:pos x="1" y="2"/>
                </a:cxn>
                <a:cxn ang="0">
                  <a:pos x="3" y="2"/>
                </a:cxn>
              </a:cxnLst>
              <a:rect l="0" t="0" r="r" b="b"/>
              <a:pathLst>
                <a:path w="6" h="4">
                  <a:moveTo>
                    <a:pt x="3" y="2"/>
                  </a:moveTo>
                  <a:cubicBezTo>
                    <a:pt x="3" y="2"/>
                    <a:pt x="3" y="2"/>
                    <a:pt x="3" y="2"/>
                  </a:cubicBezTo>
                  <a:cubicBezTo>
                    <a:pt x="2" y="1"/>
                    <a:pt x="0" y="3"/>
                    <a:pt x="0" y="0"/>
                  </a:cubicBezTo>
                  <a:cubicBezTo>
                    <a:pt x="1" y="0"/>
                    <a:pt x="4" y="1"/>
                    <a:pt x="5" y="0"/>
                  </a:cubicBezTo>
                  <a:cubicBezTo>
                    <a:pt x="6" y="1"/>
                    <a:pt x="3" y="4"/>
                    <a:pt x="1" y="2"/>
                  </a:cubicBezTo>
                  <a:cubicBezTo>
                    <a:pt x="1" y="1"/>
                    <a:pt x="3" y="2"/>
                    <a:pt x="3"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81" name="Freeform 90">
              <a:extLst>
                <a:ext uri="{FF2B5EF4-FFF2-40B4-BE49-F238E27FC236}">
                  <a16:creationId xmlns:a16="http://schemas.microsoft.com/office/drawing/2014/main" id="{2EEAADF9-1326-064B-93E4-299AE886DC3A}"/>
                </a:ext>
              </a:extLst>
            </p:cNvPr>
            <p:cNvSpPr>
              <a:spLocks noEditPoints="1"/>
            </p:cNvSpPr>
            <p:nvPr/>
          </p:nvSpPr>
          <p:spPr bwMode="auto">
            <a:xfrm>
              <a:off x="1106487" y="869950"/>
              <a:ext cx="366713" cy="1192213"/>
            </a:xfrm>
            <a:custGeom>
              <a:avLst/>
              <a:gdLst/>
              <a:ahLst/>
              <a:cxnLst>
                <a:cxn ang="0">
                  <a:pos x="28" y="9"/>
                </a:cxn>
                <a:cxn ang="0">
                  <a:pos x="17" y="10"/>
                </a:cxn>
                <a:cxn ang="0">
                  <a:pos x="19" y="18"/>
                </a:cxn>
                <a:cxn ang="0">
                  <a:pos x="28" y="17"/>
                </a:cxn>
                <a:cxn ang="0">
                  <a:pos x="28" y="19"/>
                </a:cxn>
                <a:cxn ang="0">
                  <a:pos x="33" y="25"/>
                </a:cxn>
                <a:cxn ang="0">
                  <a:pos x="47" y="66"/>
                </a:cxn>
                <a:cxn ang="0">
                  <a:pos x="45" y="75"/>
                </a:cxn>
                <a:cxn ang="0">
                  <a:pos x="44" y="76"/>
                </a:cxn>
                <a:cxn ang="0">
                  <a:pos x="41" y="82"/>
                </a:cxn>
                <a:cxn ang="0">
                  <a:pos x="42" y="98"/>
                </a:cxn>
                <a:cxn ang="0">
                  <a:pos x="40" y="120"/>
                </a:cxn>
                <a:cxn ang="0">
                  <a:pos x="38" y="136"/>
                </a:cxn>
                <a:cxn ang="0">
                  <a:pos x="37" y="139"/>
                </a:cxn>
                <a:cxn ang="0">
                  <a:pos x="35" y="146"/>
                </a:cxn>
                <a:cxn ang="0">
                  <a:pos x="28" y="145"/>
                </a:cxn>
                <a:cxn ang="0">
                  <a:pos x="17" y="153"/>
                </a:cxn>
                <a:cxn ang="0">
                  <a:pos x="18" y="152"/>
                </a:cxn>
                <a:cxn ang="0">
                  <a:pos x="18" y="143"/>
                </a:cxn>
                <a:cxn ang="0">
                  <a:pos x="18" y="140"/>
                </a:cxn>
                <a:cxn ang="0">
                  <a:pos x="14" y="123"/>
                </a:cxn>
                <a:cxn ang="0">
                  <a:pos x="9" y="80"/>
                </a:cxn>
                <a:cxn ang="0">
                  <a:pos x="6" y="78"/>
                </a:cxn>
                <a:cxn ang="0">
                  <a:pos x="5" y="78"/>
                </a:cxn>
                <a:cxn ang="0">
                  <a:pos x="3" y="75"/>
                </a:cxn>
                <a:cxn ang="0">
                  <a:pos x="0" y="53"/>
                </a:cxn>
                <a:cxn ang="0">
                  <a:pos x="1" y="49"/>
                </a:cxn>
                <a:cxn ang="0">
                  <a:pos x="3" y="35"/>
                </a:cxn>
                <a:cxn ang="0">
                  <a:pos x="13" y="25"/>
                </a:cxn>
                <a:cxn ang="0">
                  <a:pos x="18" y="19"/>
                </a:cxn>
                <a:cxn ang="0">
                  <a:pos x="20" y="0"/>
                </a:cxn>
                <a:cxn ang="0">
                  <a:pos x="30" y="12"/>
                </a:cxn>
                <a:cxn ang="0">
                  <a:pos x="28" y="22"/>
                </a:cxn>
                <a:cxn ang="0">
                  <a:pos x="18" y="21"/>
                </a:cxn>
                <a:cxn ang="0">
                  <a:pos x="30" y="25"/>
                </a:cxn>
                <a:cxn ang="0">
                  <a:pos x="27" y="72"/>
                </a:cxn>
                <a:cxn ang="0">
                  <a:pos x="27" y="69"/>
                </a:cxn>
                <a:cxn ang="0">
                  <a:pos x="22" y="73"/>
                </a:cxn>
                <a:cxn ang="0">
                  <a:pos x="22" y="72"/>
                </a:cxn>
                <a:cxn ang="0">
                  <a:pos x="26" y="72"/>
                </a:cxn>
                <a:cxn ang="0">
                  <a:pos x="33" y="77"/>
                </a:cxn>
                <a:cxn ang="0">
                  <a:pos x="38" y="78"/>
                </a:cxn>
                <a:cxn ang="0">
                  <a:pos x="37" y="74"/>
                </a:cxn>
                <a:cxn ang="0">
                  <a:pos x="12" y="78"/>
                </a:cxn>
                <a:cxn ang="0">
                  <a:pos x="15" y="75"/>
                </a:cxn>
                <a:cxn ang="0">
                  <a:pos x="12" y="78"/>
                </a:cxn>
                <a:cxn ang="0">
                  <a:pos x="41" y="80"/>
                </a:cxn>
                <a:cxn ang="0">
                  <a:pos x="25" y="93"/>
                </a:cxn>
                <a:cxn ang="0">
                  <a:pos x="25" y="123"/>
                </a:cxn>
                <a:cxn ang="0">
                  <a:pos x="28" y="129"/>
                </a:cxn>
                <a:cxn ang="0">
                  <a:pos x="29" y="102"/>
                </a:cxn>
                <a:cxn ang="0">
                  <a:pos x="25" y="92"/>
                </a:cxn>
                <a:cxn ang="0">
                  <a:pos x="19" y="151"/>
                </a:cxn>
                <a:cxn ang="0">
                  <a:pos x="23" y="150"/>
                </a:cxn>
              </a:cxnLst>
              <a:rect l="0" t="0" r="r" b="b"/>
              <a:pathLst>
                <a:path w="48" h="156">
                  <a:moveTo>
                    <a:pt x="30" y="12"/>
                  </a:moveTo>
                  <a:cubicBezTo>
                    <a:pt x="28" y="13"/>
                    <a:pt x="29" y="9"/>
                    <a:pt x="28" y="9"/>
                  </a:cubicBezTo>
                  <a:cubicBezTo>
                    <a:pt x="27" y="9"/>
                    <a:pt x="27" y="6"/>
                    <a:pt x="25" y="6"/>
                  </a:cubicBezTo>
                  <a:cubicBezTo>
                    <a:pt x="21" y="5"/>
                    <a:pt x="19" y="8"/>
                    <a:pt x="17" y="10"/>
                  </a:cubicBezTo>
                  <a:cubicBezTo>
                    <a:pt x="17" y="14"/>
                    <a:pt x="17" y="17"/>
                    <a:pt x="19" y="19"/>
                  </a:cubicBezTo>
                  <a:cubicBezTo>
                    <a:pt x="19" y="19"/>
                    <a:pt x="19" y="18"/>
                    <a:pt x="19" y="18"/>
                  </a:cubicBezTo>
                  <a:cubicBezTo>
                    <a:pt x="20" y="18"/>
                    <a:pt x="22" y="20"/>
                    <a:pt x="22" y="21"/>
                  </a:cubicBezTo>
                  <a:cubicBezTo>
                    <a:pt x="26" y="21"/>
                    <a:pt x="27" y="17"/>
                    <a:pt x="28" y="17"/>
                  </a:cubicBezTo>
                  <a:cubicBezTo>
                    <a:pt x="28" y="15"/>
                    <a:pt x="28" y="15"/>
                    <a:pt x="29" y="13"/>
                  </a:cubicBezTo>
                  <a:cubicBezTo>
                    <a:pt x="29" y="15"/>
                    <a:pt x="29" y="17"/>
                    <a:pt x="28" y="19"/>
                  </a:cubicBezTo>
                  <a:cubicBezTo>
                    <a:pt x="30" y="20"/>
                    <a:pt x="32" y="22"/>
                    <a:pt x="34" y="23"/>
                  </a:cubicBezTo>
                  <a:cubicBezTo>
                    <a:pt x="34" y="24"/>
                    <a:pt x="33" y="24"/>
                    <a:pt x="33" y="25"/>
                  </a:cubicBezTo>
                  <a:cubicBezTo>
                    <a:pt x="37" y="26"/>
                    <a:pt x="40" y="28"/>
                    <a:pt x="42" y="31"/>
                  </a:cubicBezTo>
                  <a:cubicBezTo>
                    <a:pt x="45" y="42"/>
                    <a:pt x="48" y="54"/>
                    <a:pt x="47" y="66"/>
                  </a:cubicBezTo>
                  <a:cubicBezTo>
                    <a:pt x="46" y="68"/>
                    <a:pt x="45" y="72"/>
                    <a:pt x="46" y="74"/>
                  </a:cubicBezTo>
                  <a:cubicBezTo>
                    <a:pt x="46" y="75"/>
                    <a:pt x="45" y="73"/>
                    <a:pt x="45" y="75"/>
                  </a:cubicBezTo>
                  <a:cubicBezTo>
                    <a:pt x="46" y="75"/>
                    <a:pt x="44" y="75"/>
                    <a:pt x="45" y="77"/>
                  </a:cubicBezTo>
                  <a:cubicBezTo>
                    <a:pt x="45" y="77"/>
                    <a:pt x="45" y="76"/>
                    <a:pt x="44" y="76"/>
                  </a:cubicBezTo>
                  <a:cubicBezTo>
                    <a:pt x="45" y="77"/>
                    <a:pt x="40" y="79"/>
                    <a:pt x="42" y="82"/>
                  </a:cubicBezTo>
                  <a:cubicBezTo>
                    <a:pt x="42" y="82"/>
                    <a:pt x="41" y="82"/>
                    <a:pt x="41" y="82"/>
                  </a:cubicBezTo>
                  <a:cubicBezTo>
                    <a:pt x="42" y="85"/>
                    <a:pt x="41" y="90"/>
                    <a:pt x="42" y="95"/>
                  </a:cubicBezTo>
                  <a:cubicBezTo>
                    <a:pt x="42" y="96"/>
                    <a:pt x="42" y="97"/>
                    <a:pt x="42" y="98"/>
                  </a:cubicBezTo>
                  <a:cubicBezTo>
                    <a:pt x="42" y="102"/>
                    <a:pt x="40" y="105"/>
                    <a:pt x="42" y="109"/>
                  </a:cubicBezTo>
                  <a:cubicBezTo>
                    <a:pt x="40" y="112"/>
                    <a:pt x="41" y="116"/>
                    <a:pt x="40" y="120"/>
                  </a:cubicBezTo>
                  <a:cubicBezTo>
                    <a:pt x="39" y="124"/>
                    <a:pt x="37" y="127"/>
                    <a:pt x="36" y="131"/>
                  </a:cubicBezTo>
                  <a:cubicBezTo>
                    <a:pt x="37" y="133"/>
                    <a:pt x="38" y="134"/>
                    <a:pt x="38" y="136"/>
                  </a:cubicBezTo>
                  <a:cubicBezTo>
                    <a:pt x="38" y="138"/>
                    <a:pt x="37" y="137"/>
                    <a:pt x="36" y="138"/>
                  </a:cubicBezTo>
                  <a:cubicBezTo>
                    <a:pt x="36" y="140"/>
                    <a:pt x="36" y="139"/>
                    <a:pt x="37" y="139"/>
                  </a:cubicBezTo>
                  <a:cubicBezTo>
                    <a:pt x="37" y="140"/>
                    <a:pt x="36" y="140"/>
                    <a:pt x="35" y="140"/>
                  </a:cubicBezTo>
                  <a:cubicBezTo>
                    <a:pt x="35" y="142"/>
                    <a:pt x="36" y="145"/>
                    <a:pt x="35" y="146"/>
                  </a:cubicBezTo>
                  <a:cubicBezTo>
                    <a:pt x="36" y="147"/>
                    <a:pt x="37" y="150"/>
                    <a:pt x="36" y="152"/>
                  </a:cubicBezTo>
                  <a:cubicBezTo>
                    <a:pt x="31" y="153"/>
                    <a:pt x="27" y="151"/>
                    <a:pt x="28" y="145"/>
                  </a:cubicBezTo>
                  <a:cubicBezTo>
                    <a:pt x="27" y="148"/>
                    <a:pt x="26" y="151"/>
                    <a:pt x="26" y="153"/>
                  </a:cubicBezTo>
                  <a:cubicBezTo>
                    <a:pt x="25" y="155"/>
                    <a:pt x="19" y="156"/>
                    <a:pt x="17" y="153"/>
                  </a:cubicBezTo>
                  <a:cubicBezTo>
                    <a:pt x="17" y="152"/>
                    <a:pt x="19" y="153"/>
                    <a:pt x="19" y="152"/>
                  </a:cubicBezTo>
                  <a:cubicBezTo>
                    <a:pt x="19" y="152"/>
                    <a:pt x="18" y="152"/>
                    <a:pt x="18" y="152"/>
                  </a:cubicBezTo>
                  <a:cubicBezTo>
                    <a:pt x="17" y="150"/>
                    <a:pt x="21" y="148"/>
                    <a:pt x="20" y="143"/>
                  </a:cubicBezTo>
                  <a:cubicBezTo>
                    <a:pt x="20" y="142"/>
                    <a:pt x="19" y="144"/>
                    <a:pt x="18" y="143"/>
                  </a:cubicBezTo>
                  <a:cubicBezTo>
                    <a:pt x="18" y="143"/>
                    <a:pt x="17" y="142"/>
                    <a:pt x="17" y="142"/>
                  </a:cubicBezTo>
                  <a:cubicBezTo>
                    <a:pt x="17" y="141"/>
                    <a:pt x="17" y="140"/>
                    <a:pt x="18" y="140"/>
                  </a:cubicBezTo>
                  <a:cubicBezTo>
                    <a:pt x="18" y="139"/>
                    <a:pt x="16" y="138"/>
                    <a:pt x="16" y="136"/>
                  </a:cubicBezTo>
                  <a:cubicBezTo>
                    <a:pt x="16" y="132"/>
                    <a:pt x="14" y="127"/>
                    <a:pt x="14" y="123"/>
                  </a:cubicBezTo>
                  <a:cubicBezTo>
                    <a:pt x="12" y="115"/>
                    <a:pt x="13" y="104"/>
                    <a:pt x="11" y="96"/>
                  </a:cubicBezTo>
                  <a:cubicBezTo>
                    <a:pt x="10" y="90"/>
                    <a:pt x="6" y="85"/>
                    <a:pt x="9" y="80"/>
                  </a:cubicBezTo>
                  <a:cubicBezTo>
                    <a:pt x="9" y="79"/>
                    <a:pt x="9" y="77"/>
                    <a:pt x="9" y="75"/>
                  </a:cubicBezTo>
                  <a:cubicBezTo>
                    <a:pt x="8" y="75"/>
                    <a:pt x="7" y="77"/>
                    <a:pt x="6" y="78"/>
                  </a:cubicBezTo>
                  <a:cubicBezTo>
                    <a:pt x="6" y="78"/>
                    <a:pt x="5" y="77"/>
                    <a:pt x="5" y="77"/>
                  </a:cubicBezTo>
                  <a:cubicBezTo>
                    <a:pt x="5" y="77"/>
                    <a:pt x="5" y="78"/>
                    <a:pt x="5" y="78"/>
                  </a:cubicBezTo>
                  <a:cubicBezTo>
                    <a:pt x="4" y="78"/>
                    <a:pt x="5" y="76"/>
                    <a:pt x="4" y="75"/>
                  </a:cubicBezTo>
                  <a:cubicBezTo>
                    <a:pt x="4" y="74"/>
                    <a:pt x="4" y="75"/>
                    <a:pt x="3" y="75"/>
                  </a:cubicBezTo>
                  <a:cubicBezTo>
                    <a:pt x="3" y="74"/>
                    <a:pt x="3" y="73"/>
                    <a:pt x="3" y="72"/>
                  </a:cubicBezTo>
                  <a:cubicBezTo>
                    <a:pt x="0" y="67"/>
                    <a:pt x="0" y="60"/>
                    <a:pt x="0" y="53"/>
                  </a:cubicBezTo>
                  <a:cubicBezTo>
                    <a:pt x="0" y="52"/>
                    <a:pt x="1" y="52"/>
                    <a:pt x="1" y="52"/>
                  </a:cubicBezTo>
                  <a:cubicBezTo>
                    <a:pt x="1" y="51"/>
                    <a:pt x="0" y="50"/>
                    <a:pt x="1" y="49"/>
                  </a:cubicBezTo>
                  <a:cubicBezTo>
                    <a:pt x="1" y="48"/>
                    <a:pt x="1" y="48"/>
                    <a:pt x="1" y="46"/>
                  </a:cubicBezTo>
                  <a:cubicBezTo>
                    <a:pt x="1" y="43"/>
                    <a:pt x="2" y="38"/>
                    <a:pt x="3" y="35"/>
                  </a:cubicBezTo>
                  <a:cubicBezTo>
                    <a:pt x="4" y="34"/>
                    <a:pt x="3" y="33"/>
                    <a:pt x="4" y="32"/>
                  </a:cubicBezTo>
                  <a:cubicBezTo>
                    <a:pt x="6" y="29"/>
                    <a:pt x="9" y="28"/>
                    <a:pt x="13" y="25"/>
                  </a:cubicBezTo>
                  <a:cubicBezTo>
                    <a:pt x="13" y="25"/>
                    <a:pt x="12" y="25"/>
                    <a:pt x="12" y="25"/>
                  </a:cubicBezTo>
                  <a:cubicBezTo>
                    <a:pt x="14" y="23"/>
                    <a:pt x="15" y="20"/>
                    <a:pt x="18" y="19"/>
                  </a:cubicBezTo>
                  <a:cubicBezTo>
                    <a:pt x="17" y="16"/>
                    <a:pt x="17" y="13"/>
                    <a:pt x="15" y="12"/>
                  </a:cubicBezTo>
                  <a:cubicBezTo>
                    <a:pt x="14" y="6"/>
                    <a:pt x="16" y="1"/>
                    <a:pt x="20" y="0"/>
                  </a:cubicBezTo>
                  <a:cubicBezTo>
                    <a:pt x="27" y="0"/>
                    <a:pt x="31" y="3"/>
                    <a:pt x="30" y="10"/>
                  </a:cubicBezTo>
                  <a:cubicBezTo>
                    <a:pt x="30" y="11"/>
                    <a:pt x="29" y="11"/>
                    <a:pt x="30" y="12"/>
                  </a:cubicBezTo>
                  <a:close/>
                  <a:moveTo>
                    <a:pt x="27" y="22"/>
                  </a:moveTo>
                  <a:cubicBezTo>
                    <a:pt x="27" y="22"/>
                    <a:pt x="28" y="22"/>
                    <a:pt x="28" y="22"/>
                  </a:cubicBezTo>
                  <a:cubicBezTo>
                    <a:pt x="26" y="21"/>
                    <a:pt x="26" y="24"/>
                    <a:pt x="24" y="24"/>
                  </a:cubicBezTo>
                  <a:cubicBezTo>
                    <a:pt x="22" y="24"/>
                    <a:pt x="20" y="22"/>
                    <a:pt x="18" y="21"/>
                  </a:cubicBezTo>
                  <a:cubicBezTo>
                    <a:pt x="17" y="27"/>
                    <a:pt x="21" y="31"/>
                    <a:pt x="24" y="34"/>
                  </a:cubicBezTo>
                  <a:cubicBezTo>
                    <a:pt x="28" y="32"/>
                    <a:pt x="29" y="28"/>
                    <a:pt x="30" y="25"/>
                  </a:cubicBezTo>
                  <a:cubicBezTo>
                    <a:pt x="28" y="24"/>
                    <a:pt x="28" y="22"/>
                    <a:pt x="27" y="22"/>
                  </a:cubicBezTo>
                  <a:close/>
                  <a:moveTo>
                    <a:pt x="27" y="72"/>
                  </a:moveTo>
                  <a:cubicBezTo>
                    <a:pt x="26" y="72"/>
                    <a:pt x="26" y="70"/>
                    <a:pt x="25" y="70"/>
                  </a:cubicBezTo>
                  <a:cubicBezTo>
                    <a:pt x="26" y="70"/>
                    <a:pt x="27" y="70"/>
                    <a:pt x="27" y="69"/>
                  </a:cubicBezTo>
                  <a:cubicBezTo>
                    <a:pt x="25" y="69"/>
                    <a:pt x="23" y="69"/>
                    <a:pt x="22" y="70"/>
                  </a:cubicBezTo>
                  <a:cubicBezTo>
                    <a:pt x="22" y="71"/>
                    <a:pt x="22" y="71"/>
                    <a:pt x="22" y="73"/>
                  </a:cubicBezTo>
                  <a:cubicBezTo>
                    <a:pt x="22" y="73"/>
                    <a:pt x="23" y="74"/>
                    <a:pt x="24" y="73"/>
                  </a:cubicBezTo>
                  <a:cubicBezTo>
                    <a:pt x="23" y="73"/>
                    <a:pt x="22" y="72"/>
                    <a:pt x="22" y="72"/>
                  </a:cubicBezTo>
                  <a:cubicBezTo>
                    <a:pt x="23" y="73"/>
                    <a:pt x="24" y="73"/>
                    <a:pt x="25" y="73"/>
                  </a:cubicBezTo>
                  <a:cubicBezTo>
                    <a:pt x="26" y="72"/>
                    <a:pt x="26" y="72"/>
                    <a:pt x="26" y="72"/>
                  </a:cubicBezTo>
                  <a:cubicBezTo>
                    <a:pt x="26" y="72"/>
                    <a:pt x="26" y="72"/>
                    <a:pt x="27" y="72"/>
                  </a:cubicBezTo>
                  <a:close/>
                  <a:moveTo>
                    <a:pt x="33" y="77"/>
                  </a:moveTo>
                  <a:cubicBezTo>
                    <a:pt x="34" y="78"/>
                    <a:pt x="36" y="77"/>
                    <a:pt x="37" y="76"/>
                  </a:cubicBezTo>
                  <a:cubicBezTo>
                    <a:pt x="37" y="77"/>
                    <a:pt x="37" y="78"/>
                    <a:pt x="38" y="78"/>
                  </a:cubicBezTo>
                  <a:cubicBezTo>
                    <a:pt x="38" y="77"/>
                    <a:pt x="38" y="76"/>
                    <a:pt x="38" y="75"/>
                  </a:cubicBezTo>
                  <a:cubicBezTo>
                    <a:pt x="37" y="75"/>
                    <a:pt x="37" y="74"/>
                    <a:pt x="37" y="74"/>
                  </a:cubicBezTo>
                  <a:cubicBezTo>
                    <a:pt x="36" y="76"/>
                    <a:pt x="34" y="75"/>
                    <a:pt x="33" y="77"/>
                  </a:cubicBezTo>
                  <a:close/>
                  <a:moveTo>
                    <a:pt x="12" y="78"/>
                  </a:moveTo>
                  <a:cubicBezTo>
                    <a:pt x="12" y="77"/>
                    <a:pt x="13" y="77"/>
                    <a:pt x="14" y="76"/>
                  </a:cubicBezTo>
                  <a:cubicBezTo>
                    <a:pt x="14" y="76"/>
                    <a:pt x="15" y="76"/>
                    <a:pt x="15" y="75"/>
                  </a:cubicBezTo>
                  <a:cubicBezTo>
                    <a:pt x="13" y="76"/>
                    <a:pt x="13" y="75"/>
                    <a:pt x="11" y="75"/>
                  </a:cubicBezTo>
                  <a:cubicBezTo>
                    <a:pt x="12" y="76"/>
                    <a:pt x="11" y="78"/>
                    <a:pt x="12" y="78"/>
                  </a:cubicBezTo>
                  <a:close/>
                  <a:moveTo>
                    <a:pt x="40" y="75"/>
                  </a:moveTo>
                  <a:cubicBezTo>
                    <a:pt x="40" y="77"/>
                    <a:pt x="39" y="79"/>
                    <a:pt x="41" y="80"/>
                  </a:cubicBezTo>
                  <a:cubicBezTo>
                    <a:pt x="42" y="78"/>
                    <a:pt x="42" y="76"/>
                    <a:pt x="40" y="75"/>
                  </a:cubicBezTo>
                  <a:close/>
                  <a:moveTo>
                    <a:pt x="25" y="93"/>
                  </a:moveTo>
                  <a:cubicBezTo>
                    <a:pt x="25" y="101"/>
                    <a:pt x="23" y="108"/>
                    <a:pt x="24" y="114"/>
                  </a:cubicBezTo>
                  <a:cubicBezTo>
                    <a:pt x="24" y="117"/>
                    <a:pt x="25" y="120"/>
                    <a:pt x="25" y="123"/>
                  </a:cubicBezTo>
                  <a:cubicBezTo>
                    <a:pt x="26" y="126"/>
                    <a:pt x="25" y="130"/>
                    <a:pt x="26" y="133"/>
                  </a:cubicBezTo>
                  <a:cubicBezTo>
                    <a:pt x="26" y="131"/>
                    <a:pt x="28" y="131"/>
                    <a:pt x="28" y="129"/>
                  </a:cubicBezTo>
                  <a:cubicBezTo>
                    <a:pt x="27" y="124"/>
                    <a:pt x="30" y="118"/>
                    <a:pt x="30" y="113"/>
                  </a:cubicBezTo>
                  <a:cubicBezTo>
                    <a:pt x="28" y="111"/>
                    <a:pt x="30" y="106"/>
                    <a:pt x="29" y="102"/>
                  </a:cubicBezTo>
                  <a:cubicBezTo>
                    <a:pt x="29" y="101"/>
                    <a:pt x="28" y="100"/>
                    <a:pt x="27" y="98"/>
                  </a:cubicBezTo>
                  <a:cubicBezTo>
                    <a:pt x="26" y="96"/>
                    <a:pt x="26" y="92"/>
                    <a:pt x="25" y="92"/>
                  </a:cubicBezTo>
                  <a:cubicBezTo>
                    <a:pt x="25" y="93"/>
                    <a:pt x="25" y="93"/>
                    <a:pt x="25" y="93"/>
                  </a:cubicBezTo>
                  <a:close/>
                  <a:moveTo>
                    <a:pt x="19" y="151"/>
                  </a:moveTo>
                  <a:cubicBezTo>
                    <a:pt x="20" y="151"/>
                    <a:pt x="23" y="151"/>
                    <a:pt x="21" y="150"/>
                  </a:cubicBezTo>
                  <a:cubicBezTo>
                    <a:pt x="22" y="150"/>
                    <a:pt x="23" y="151"/>
                    <a:pt x="23" y="150"/>
                  </a:cubicBezTo>
                  <a:cubicBezTo>
                    <a:pt x="22" y="149"/>
                    <a:pt x="19" y="150"/>
                    <a:pt x="19" y="15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82" name="Freeform 91">
              <a:extLst>
                <a:ext uri="{FF2B5EF4-FFF2-40B4-BE49-F238E27FC236}">
                  <a16:creationId xmlns:a16="http://schemas.microsoft.com/office/drawing/2014/main" id="{43BB73CD-C4F2-BA46-9695-CCF89D458DCC}"/>
                </a:ext>
              </a:extLst>
            </p:cNvPr>
            <p:cNvSpPr>
              <a:spLocks/>
            </p:cNvSpPr>
            <p:nvPr/>
          </p:nvSpPr>
          <p:spPr bwMode="auto">
            <a:xfrm>
              <a:off x="1290637" y="931863"/>
              <a:ext cx="30163" cy="30163"/>
            </a:xfrm>
            <a:custGeom>
              <a:avLst/>
              <a:gdLst/>
              <a:ahLst/>
              <a:cxnLst>
                <a:cxn ang="0">
                  <a:pos x="3" y="4"/>
                </a:cxn>
                <a:cxn ang="0">
                  <a:pos x="0" y="4"/>
                </a:cxn>
                <a:cxn ang="0">
                  <a:pos x="0" y="2"/>
                </a:cxn>
                <a:cxn ang="0">
                  <a:pos x="4" y="3"/>
                </a:cxn>
                <a:cxn ang="0">
                  <a:pos x="3" y="4"/>
                </a:cxn>
              </a:cxnLst>
              <a:rect l="0" t="0" r="r" b="b"/>
              <a:pathLst>
                <a:path w="4" h="4">
                  <a:moveTo>
                    <a:pt x="3" y="4"/>
                  </a:moveTo>
                  <a:cubicBezTo>
                    <a:pt x="2" y="4"/>
                    <a:pt x="2" y="3"/>
                    <a:pt x="0" y="4"/>
                  </a:cubicBezTo>
                  <a:cubicBezTo>
                    <a:pt x="0" y="3"/>
                    <a:pt x="0" y="3"/>
                    <a:pt x="0" y="2"/>
                  </a:cubicBezTo>
                  <a:cubicBezTo>
                    <a:pt x="1" y="1"/>
                    <a:pt x="4" y="0"/>
                    <a:pt x="4" y="3"/>
                  </a:cubicBezTo>
                  <a:cubicBezTo>
                    <a:pt x="3" y="3"/>
                    <a:pt x="4" y="2"/>
                    <a:pt x="3"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83" name="Freeform 92">
              <a:extLst>
                <a:ext uri="{FF2B5EF4-FFF2-40B4-BE49-F238E27FC236}">
                  <a16:creationId xmlns:a16="http://schemas.microsoft.com/office/drawing/2014/main" id="{8ACF7FBF-AC1E-EF4E-8613-39247F5D9BA3}"/>
                </a:ext>
              </a:extLst>
            </p:cNvPr>
            <p:cNvSpPr>
              <a:spLocks/>
            </p:cNvSpPr>
            <p:nvPr/>
          </p:nvSpPr>
          <p:spPr bwMode="auto">
            <a:xfrm>
              <a:off x="1236662" y="938213"/>
              <a:ext cx="46038" cy="23813"/>
            </a:xfrm>
            <a:custGeom>
              <a:avLst/>
              <a:gdLst/>
              <a:ahLst/>
              <a:cxnLst>
                <a:cxn ang="0">
                  <a:pos x="5" y="3"/>
                </a:cxn>
                <a:cxn ang="0">
                  <a:pos x="2" y="3"/>
                </a:cxn>
                <a:cxn ang="0">
                  <a:pos x="1" y="2"/>
                </a:cxn>
                <a:cxn ang="0">
                  <a:pos x="5" y="3"/>
                </a:cxn>
              </a:cxnLst>
              <a:rect l="0" t="0" r="r" b="b"/>
              <a:pathLst>
                <a:path w="6" h="3">
                  <a:moveTo>
                    <a:pt x="5" y="3"/>
                  </a:moveTo>
                  <a:cubicBezTo>
                    <a:pt x="4" y="3"/>
                    <a:pt x="3" y="3"/>
                    <a:pt x="2" y="3"/>
                  </a:cubicBezTo>
                  <a:cubicBezTo>
                    <a:pt x="2" y="1"/>
                    <a:pt x="2" y="2"/>
                    <a:pt x="1" y="2"/>
                  </a:cubicBezTo>
                  <a:cubicBezTo>
                    <a:pt x="0" y="0"/>
                    <a:pt x="6" y="0"/>
                    <a:pt x="5" y="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grpSp>
        <p:nvGrpSpPr>
          <p:cNvPr id="84" name="Grupp 640">
            <a:extLst>
              <a:ext uri="{FF2B5EF4-FFF2-40B4-BE49-F238E27FC236}">
                <a16:creationId xmlns:a16="http://schemas.microsoft.com/office/drawing/2014/main" id="{2F0C2C83-F3E1-5645-B82C-0036529CA6EA}"/>
              </a:ext>
            </a:extLst>
          </p:cNvPr>
          <p:cNvGrpSpPr/>
          <p:nvPr/>
        </p:nvGrpSpPr>
        <p:grpSpPr>
          <a:xfrm>
            <a:off x="7420096" y="1720003"/>
            <a:ext cx="199313" cy="586458"/>
            <a:chOff x="3854450" y="3482975"/>
            <a:chExt cx="427038" cy="1350963"/>
          </a:xfrm>
          <a:solidFill>
            <a:schemeClr val="accent4"/>
          </a:solidFill>
        </p:grpSpPr>
        <p:sp>
          <p:nvSpPr>
            <p:cNvPr id="85" name="Freeform 167">
              <a:extLst>
                <a:ext uri="{FF2B5EF4-FFF2-40B4-BE49-F238E27FC236}">
                  <a16:creationId xmlns:a16="http://schemas.microsoft.com/office/drawing/2014/main" id="{760FC10B-3510-0242-9DCD-75391B2489BF}"/>
                </a:ext>
              </a:extLst>
            </p:cNvPr>
            <p:cNvSpPr>
              <a:spLocks noEditPoints="1"/>
            </p:cNvSpPr>
            <p:nvPr/>
          </p:nvSpPr>
          <p:spPr bwMode="auto">
            <a:xfrm>
              <a:off x="3854450" y="3482975"/>
              <a:ext cx="427038" cy="1350963"/>
            </a:xfrm>
            <a:custGeom>
              <a:avLst/>
              <a:gdLst/>
              <a:ahLst/>
              <a:cxnLst>
                <a:cxn ang="0">
                  <a:pos x="24" y="26"/>
                </a:cxn>
                <a:cxn ang="0">
                  <a:pos x="23" y="25"/>
                </a:cxn>
                <a:cxn ang="0">
                  <a:pos x="39" y="33"/>
                </a:cxn>
                <a:cxn ang="0">
                  <a:pos x="43" y="38"/>
                </a:cxn>
                <a:cxn ang="0">
                  <a:pos x="50" y="46"/>
                </a:cxn>
                <a:cxn ang="0">
                  <a:pos x="55" y="57"/>
                </a:cxn>
                <a:cxn ang="0">
                  <a:pos x="51" y="66"/>
                </a:cxn>
                <a:cxn ang="0">
                  <a:pos x="38" y="76"/>
                </a:cxn>
                <a:cxn ang="0">
                  <a:pos x="35" y="76"/>
                </a:cxn>
                <a:cxn ang="0">
                  <a:pos x="38" y="134"/>
                </a:cxn>
                <a:cxn ang="0">
                  <a:pos x="32" y="144"/>
                </a:cxn>
                <a:cxn ang="0">
                  <a:pos x="33" y="153"/>
                </a:cxn>
                <a:cxn ang="0">
                  <a:pos x="34" y="163"/>
                </a:cxn>
                <a:cxn ang="0">
                  <a:pos x="22" y="172"/>
                </a:cxn>
                <a:cxn ang="0">
                  <a:pos x="25" y="165"/>
                </a:cxn>
                <a:cxn ang="0">
                  <a:pos x="25" y="145"/>
                </a:cxn>
                <a:cxn ang="0">
                  <a:pos x="23" y="147"/>
                </a:cxn>
                <a:cxn ang="0">
                  <a:pos x="23" y="155"/>
                </a:cxn>
                <a:cxn ang="0">
                  <a:pos x="21" y="157"/>
                </a:cxn>
                <a:cxn ang="0">
                  <a:pos x="16" y="160"/>
                </a:cxn>
                <a:cxn ang="0">
                  <a:pos x="4" y="159"/>
                </a:cxn>
                <a:cxn ang="0">
                  <a:pos x="13" y="156"/>
                </a:cxn>
                <a:cxn ang="0">
                  <a:pos x="17" y="144"/>
                </a:cxn>
                <a:cxn ang="0">
                  <a:pos x="14" y="143"/>
                </a:cxn>
                <a:cxn ang="0">
                  <a:pos x="5" y="138"/>
                </a:cxn>
                <a:cxn ang="0">
                  <a:pos x="1" y="137"/>
                </a:cxn>
                <a:cxn ang="0">
                  <a:pos x="4" y="96"/>
                </a:cxn>
                <a:cxn ang="0">
                  <a:pos x="5" y="90"/>
                </a:cxn>
                <a:cxn ang="0">
                  <a:pos x="4" y="75"/>
                </a:cxn>
                <a:cxn ang="0">
                  <a:pos x="1" y="65"/>
                </a:cxn>
                <a:cxn ang="0">
                  <a:pos x="2" y="36"/>
                </a:cxn>
                <a:cxn ang="0">
                  <a:pos x="12" y="36"/>
                </a:cxn>
                <a:cxn ang="0">
                  <a:pos x="19" y="39"/>
                </a:cxn>
                <a:cxn ang="0">
                  <a:pos x="21" y="31"/>
                </a:cxn>
                <a:cxn ang="0">
                  <a:pos x="21" y="24"/>
                </a:cxn>
                <a:cxn ang="0">
                  <a:pos x="20" y="19"/>
                </a:cxn>
                <a:cxn ang="0">
                  <a:pos x="19" y="23"/>
                </a:cxn>
                <a:cxn ang="0">
                  <a:pos x="17" y="29"/>
                </a:cxn>
                <a:cxn ang="0">
                  <a:pos x="17" y="26"/>
                </a:cxn>
                <a:cxn ang="0">
                  <a:pos x="17" y="24"/>
                </a:cxn>
                <a:cxn ang="0">
                  <a:pos x="16" y="22"/>
                </a:cxn>
                <a:cxn ang="0">
                  <a:pos x="16" y="16"/>
                </a:cxn>
                <a:cxn ang="0">
                  <a:pos x="18" y="14"/>
                </a:cxn>
                <a:cxn ang="0">
                  <a:pos x="18" y="11"/>
                </a:cxn>
                <a:cxn ang="0">
                  <a:pos x="9" y="20"/>
                </a:cxn>
                <a:cxn ang="0">
                  <a:pos x="7" y="12"/>
                </a:cxn>
                <a:cxn ang="0">
                  <a:pos x="9" y="5"/>
                </a:cxn>
                <a:cxn ang="0">
                  <a:pos x="14" y="1"/>
                </a:cxn>
                <a:cxn ang="0">
                  <a:pos x="30" y="10"/>
                </a:cxn>
                <a:cxn ang="0">
                  <a:pos x="37" y="53"/>
                </a:cxn>
                <a:cxn ang="0">
                  <a:pos x="35" y="70"/>
                </a:cxn>
                <a:cxn ang="0">
                  <a:pos x="41" y="69"/>
                </a:cxn>
                <a:cxn ang="0">
                  <a:pos x="47" y="65"/>
                </a:cxn>
                <a:cxn ang="0">
                  <a:pos x="46" y="58"/>
                </a:cxn>
              </a:cxnLst>
              <a:rect l="0" t="0" r="r" b="b"/>
              <a:pathLst>
                <a:path w="56" h="177">
                  <a:moveTo>
                    <a:pt x="26" y="25"/>
                  </a:moveTo>
                  <a:cubicBezTo>
                    <a:pt x="25" y="25"/>
                    <a:pt x="25" y="26"/>
                    <a:pt x="24" y="26"/>
                  </a:cubicBezTo>
                  <a:cubicBezTo>
                    <a:pt x="23" y="24"/>
                    <a:pt x="25" y="21"/>
                    <a:pt x="24" y="19"/>
                  </a:cubicBezTo>
                  <a:cubicBezTo>
                    <a:pt x="22" y="20"/>
                    <a:pt x="23" y="24"/>
                    <a:pt x="23" y="25"/>
                  </a:cubicBezTo>
                  <a:cubicBezTo>
                    <a:pt x="24" y="26"/>
                    <a:pt x="24" y="28"/>
                    <a:pt x="25" y="29"/>
                  </a:cubicBezTo>
                  <a:cubicBezTo>
                    <a:pt x="30" y="30"/>
                    <a:pt x="35" y="31"/>
                    <a:pt x="39" y="33"/>
                  </a:cubicBezTo>
                  <a:cubicBezTo>
                    <a:pt x="40" y="34"/>
                    <a:pt x="40" y="34"/>
                    <a:pt x="40" y="35"/>
                  </a:cubicBezTo>
                  <a:cubicBezTo>
                    <a:pt x="41" y="36"/>
                    <a:pt x="42" y="38"/>
                    <a:pt x="43" y="38"/>
                  </a:cubicBezTo>
                  <a:cubicBezTo>
                    <a:pt x="43" y="39"/>
                    <a:pt x="43" y="39"/>
                    <a:pt x="44" y="40"/>
                  </a:cubicBezTo>
                  <a:cubicBezTo>
                    <a:pt x="46" y="42"/>
                    <a:pt x="48" y="44"/>
                    <a:pt x="50" y="46"/>
                  </a:cubicBezTo>
                  <a:cubicBezTo>
                    <a:pt x="52" y="48"/>
                    <a:pt x="55" y="51"/>
                    <a:pt x="56" y="54"/>
                  </a:cubicBezTo>
                  <a:cubicBezTo>
                    <a:pt x="56" y="55"/>
                    <a:pt x="56" y="56"/>
                    <a:pt x="55" y="57"/>
                  </a:cubicBezTo>
                  <a:cubicBezTo>
                    <a:pt x="55" y="59"/>
                    <a:pt x="55" y="62"/>
                    <a:pt x="55" y="65"/>
                  </a:cubicBezTo>
                  <a:cubicBezTo>
                    <a:pt x="54" y="66"/>
                    <a:pt x="52" y="65"/>
                    <a:pt x="51" y="66"/>
                  </a:cubicBezTo>
                  <a:cubicBezTo>
                    <a:pt x="48" y="68"/>
                    <a:pt x="46" y="71"/>
                    <a:pt x="44" y="73"/>
                  </a:cubicBezTo>
                  <a:cubicBezTo>
                    <a:pt x="43" y="75"/>
                    <a:pt x="41" y="76"/>
                    <a:pt x="38" y="76"/>
                  </a:cubicBezTo>
                  <a:cubicBezTo>
                    <a:pt x="38" y="76"/>
                    <a:pt x="37" y="75"/>
                    <a:pt x="37" y="75"/>
                  </a:cubicBezTo>
                  <a:cubicBezTo>
                    <a:pt x="36" y="75"/>
                    <a:pt x="36" y="76"/>
                    <a:pt x="35" y="76"/>
                  </a:cubicBezTo>
                  <a:cubicBezTo>
                    <a:pt x="36" y="77"/>
                    <a:pt x="36" y="78"/>
                    <a:pt x="36" y="79"/>
                  </a:cubicBezTo>
                  <a:cubicBezTo>
                    <a:pt x="36" y="97"/>
                    <a:pt x="36" y="117"/>
                    <a:pt x="38" y="134"/>
                  </a:cubicBezTo>
                  <a:cubicBezTo>
                    <a:pt x="36" y="136"/>
                    <a:pt x="37" y="139"/>
                    <a:pt x="37" y="142"/>
                  </a:cubicBezTo>
                  <a:cubicBezTo>
                    <a:pt x="36" y="143"/>
                    <a:pt x="34" y="144"/>
                    <a:pt x="32" y="144"/>
                  </a:cubicBezTo>
                  <a:cubicBezTo>
                    <a:pt x="31" y="148"/>
                    <a:pt x="32" y="152"/>
                    <a:pt x="33" y="155"/>
                  </a:cubicBezTo>
                  <a:cubicBezTo>
                    <a:pt x="34" y="155"/>
                    <a:pt x="33" y="154"/>
                    <a:pt x="33" y="153"/>
                  </a:cubicBezTo>
                  <a:cubicBezTo>
                    <a:pt x="35" y="155"/>
                    <a:pt x="35" y="159"/>
                    <a:pt x="34" y="162"/>
                  </a:cubicBezTo>
                  <a:cubicBezTo>
                    <a:pt x="33" y="163"/>
                    <a:pt x="34" y="163"/>
                    <a:pt x="34" y="163"/>
                  </a:cubicBezTo>
                  <a:cubicBezTo>
                    <a:pt x="33" y="165"/>
                    <a:pt x="33" y="167"/>
                    <a:pt x="33" y="169"/>
                  </a:cubicBezTo>
                  <a:cubicBezTo>
                    <a:pt x="31" y="172"/>
                    <a:pt x="25" y="177"/>
                    <a:pt x="22" y="172"/>
                  </a:cubicBezTo>
                  <a:cubicBezTo>
                    <a:pt x="23" y="169"/>
                    <a:pt x="23" y="165"/>
                    <a:pt x="25" y="164"/>
                  </a:cubicBezTo>
                  <a:cubicBezTo>
                    <a:pt x="25" y="164"/>
                    <a:pt x="25" y="164"/>
                    <a:pt x="25" y="165"/>
                  </a:cubicBezTo>
                  <a:cubicBezTo>
                    <a:pt x="27" y="164"/>
                    <a:pt x="26" y="162"/>
                    <a:pt x="26" y="162"/>
                  </a:cubicBezTo>
                  <a:cubicBezTo>
                    <a:pt x="25" y="157"/>
                    <a:pt x="28" y="149"/>
                    <a:pt x="25" y="145"/>
                  </a:cubicBezTo>
                  <a:cubicBezTo>
                    <a:pt x="24" y="145"/>
                    <a:pt x="24" y="145"/>
                    <a:pt x="23" y="145"/>
                  </a:cubicBezTo>
                  <a:cubicBezTo>
                    <a:pt x="23" y="145"/>
                    <a:pt x="23" y="146"/>
                    <a:pt x="23" y="147"/>
                  </a:cubicBezTo>
                  <a:cubicBezTo>
                    <a:pt x="25" y="148"/>
                    <a:pt x="26" y="150"/>
                    <a:pt x="25" y="153"/>
                  </a:cubicBezTo>
                  <a:cubicBezTo>
                    <a:pt x="25" y="154"/>
                    <a:pt x="23" y="154"/>
                    <a:pt x="23" y="155"/>
                  </a:cubicBezTo>
                  <a:cubicBezTo>
                    <a:pt x="23" y="156"/>
                    <a:pt x="24" y="157"/>
                    <a:pt x="23" y="158"/>
                  </a:cubicBezTo>
                  <a:cubicBezTo>
                    <a:pt x="22" y="158"/>
                    <a:pt x="21" y="157"/>
                    <a:pt x="21" y="157"/>
                  </a:cubicBezTo>
                  <a:cubicBezTo>
                    <a:pt x="21" y="156"/>
                    <a:pt x="21" y="156"/>
                    <a:pt x="21" y="155"/>
                  </a:cubicBezTo>
                  <a:cubicBezTo>
                    <a:pt x="19" y="156"/>
                    <a:pt x="17" y="157"/>
                    <a:pt x="16" y="160"/>
                  </a:cubicBezTo>
                  <a:cubicBezTo>
                    <a:pt x="13" y="162"/>
                    <a:pt x="9" y="162"/>
                    <a:pt x="5" y="161"/>
                  </a:cubicBezTo>
                  <a:cubicBezTo>
                    <a:pt x="5" y="160"/>
                    <a:pt x="4" y="160"/>
                    <a:pt x="4" y="159"/>
                  </a:cubicBezTo>
                  <a:cubicBezTo>
                    <a:pt x="7" y="158"/>
                    <a:pt x="9" y="156"/>
                    <a:pt x="11" y="155"/>
                  </a:cubicBezTo>
                  <a:cubicBezTo>
                    <a:pt x="12" y="155"/>
                    <a:pt x="12" y="156"/>
                    <a:pt x="13" y="156"/>
                  </a:cubicBezTo>
                  <a:cubicBezTo>
                    <a:pt x="13" y="155"/>
                    <a:pt x="13" y="155"/>
                    <a:pt x="13" y="154"/>
                  </a:cubicBezTo>
                  <a:cubicBezTo>
                    <a:pt x="15" y="152"/>
                    <a:pt x="17" y="149"/>
                    <a:pt x="17" y="144"/>
                  </a:cubicBezTo>
                  <a:cubicBezTo>
                    <a:pt x="16" y="143"/>
                    <a:pt x="15" y="142"/>
                    <a:pt x="14" y="141"/>
                  </a:cubicBezTo>
                  <a:cubicBezTo>
                    <a:pt x="13" y="141"/>
                    <a:pt x="14" y="142"/>
                    <a:pt x="14" y="143"/>
                  </a:cubicBezTo>
                  <a:cubicBezTo>
                    <a:pt x="11" y="145"/>
                    <a:pt x="7" y="142"/>
                    <a:pt x="5" y="141"/>
                  </a:cubicBezTo>
                  <a:cubicBezTo>
                    <a:pt x="5" y="140"/>
                    <a:pt x="5" y="139"/>
                    <a:pt x="5" y="138"/>
                  </a:cubicBezTo>
                  <a:cubicBezTo>
                    <a:pt x="4" y="138"/>
                    <a:pt x="2" y="138"/>
                    <a:pt x="1" y="137"/>
                  </a:cubicBezTo>
                  <a:cubicBezTo>
                    <a:pt x="1" y="137"/>
                    <a:pt x="1" y="137"/>
                    <a:pt x="1" y="137"/>
                  </a:cubicBezTo>
                  <a:cubicBezTo>
                    <a:pt x="2" y="124"/>
                    <a:pt x="4" y="112"/>
                    <a:pt x="5" y="98"/>
                  </a:cubicBezTo>
                  <a:cubicBezTo>
                    <a:pt x="4" y="98"/>
                    <a:pt x="4" y="97"/>
                    <a:pt x="4" y="96"/>
                  </a:cubicBezTo>
                  <a:cubicBezTo>
                    <a:pt x="4" y="95"/>
                    <a:pt x="4" y="93"/>
                    <a:pt x="4" y="92"/>
                  </a:cubicBezTo>
                  <a:cubicBezTo>
                    <a:pt x="4" y="91"/>
                    <a:pt x="4" y="91"/>
                    <a:pt x="5" y="90"/>
                  </a:cubicBezTo>
                  <a:cubicBezTo>
                    <a:pt x="5" y="88"/>
                    <a:pt x="5" y="86"/>
                    <a:pt x="5" y="84"/>
                  </a:cubicBezTo>
                  <a:cubicBezTo>
                    <a:pt x="3" y="82"/>
                    <a:pt x="3" y="79"/>
                    <a:pt x="4" y="75"/>
                  </a:cubicBezTo>
                  <a:cubicBezTo>
                    <a:pt x="3" y="75"/>
                    <a:pt x="2" y="75"/>
                    <a:pt x="1" y="75"/>
                  </a:cubicBezTo>
                  <a:cubicBezTo>
                    <a:pt x="1" y="71"/>
                    <a:pt x="0" y="68"/>
                    <a:pt x="1" y="65"/>
                  </a:cubicBezTo>
                  <a:cubicBezTo>
                    <a:pt x="0" y="59"/>
                    <a:pt x="1" y="53"/>
                    <a:pt x="1" y="47"/>
                  </a:cubicBezTo>
                  <a:cubicBezTo>
                    <a:pt x="1" y="43"/>
                    <a:pt x="1" y="39"/>
                    <a:pt x="2" y="36"/>
                  </a:cubicBezTo>
                  <a:cubicBezTo>
                    <a:pt x="5" y="34"/>
                    <a:pt x="9" y="32"/>
                    <a:pt x="13" y="31"/>
                  </a:cubicBezTo>
                  <a:cubicBezTo>
                    <a:pt x="14" y="33"/>
                    <a:pt x="12" y="34"/>
                    <a:pt x="12" y="36"/>
                  </a:cubicBezTo>
                  <a:cubicBezTo>
                    <a:pt x="13" y="39"/>
                    <a:pt x="13" y="43"/>
                    <a:pt x="15" y="45"/>
                  </a:cubicBezTo>
                  <a:cubicBezTo>
                    <a:pt x="17" y="43"/>
                    <a:pt x="18" y="41"/>
                    <a:pt x="19" y="39"/>
                  </a:cubicBezTo>
                  <a:cubicBezTo>
                    <a:pt x="20" y="37"/>
                    <a:pt x="21" y="35"/>
                    <a:pt x="21" y="33"/>
                  </a:cubicBezTo>
                  <a:cubicBezTo>
                    <a:pt x="21" y="32"/>
                    <a:pt x="21" y="32"/>
                    <a:pt x="21" y="31"/>
                  </a:cubicBezTo>
                  <a:cubicBezTo>
                    <a:pt x="20" y="31"/>
                    <a:pt x="20" y="32"/>
                    <a:pt x="19" y="32"/>
                  </a:cubicBezTo>
                  <a:cubicBezTo>
                    <a:pt x="19" y="28"/>
                    <a:pt x="22" y="28"/>
                    <a:pt x="21" y="24"/>
                  </a:cubicBezTo>
                  <a:cubicBezTo>
                    <a:pt x="21" y="24"/>
                    <a:pt x="21" y="25"/>
                    <a:pt x="21" y="24"/>
                  </a:cubicBezTo>
                  <a:cubicBezTo>
                    <a:pt x="21" y="22"/>
                    <a:pt x="20" y="21"/>
                    <a:pt x="20" y="19"/>
                  </a:cubicBezTo>
                  <a:cubicBezTo>
                    <a:pt x="19" y="18"/>
                    <a:pt x="18" y="18"/>
                    <a:pt x="17" y="19"/>
                  </a:cubicBezTo>
                  <a:cubicBezTo>
                    <a:pt x="18" y="20"/>
                    <a:pt x="18" y="22"/>
                    <a:pt x="19" y="23"/>
                  </a:cubicBezTo>
                  <a:cubicBezTo>
                    <a:pt x="19" y="24"/>
                    <a:pt x="19" y="26"/>
                    <a:pt x="20" y="27"/>
                  </a:cubicBezTo>
                  <a:cubicBezTo>
                    <a:pt x="20" y="28"/>
                    <a:pt x="19" y="30"/>
                    <a:pt x="17" y="29"/>
                  </a:cubicBezTo>
                  <a:cubicBezTo>
                    <a:pt x="17" y="28"/>
                    <a:pt x="18" y="27"/>
                    <a:pt x="16" y="27"/>
                  </a:cubicBezTo>
                  <a:cubicBezTo>
                    <a:pt x="17" y="27"/>
                    <a:pt x="17" y="26"/>
                    <a:pt x="17" y="26"/>
                  </a:cubicBezTo>
                  <a:cubicBezTo>
                    <a:pt x="17" y="25"/>
                    <a:pt x="16" y="25"/>
                    <a:pt x="15" y="25"/>
                  </a:cubicBezTo>
                  <a:cubicBezTo>
                    <a:pt x="16" y="24"/>
                    <a:pt x="17" y="24"/>
                    <a:pt x="17" y="24"/>
                  </a:cubicBezTo>
                  <a:cubicBezTo>
                    <a:pt x="17" y="23"/>
                    <a:pt x="16" y="23"/>
                    <a:pt x="16" y="23"/>
                  </a:cubicBezTo>
                  <a:cubicBezTo>
                    <a:pt x="15" y="23"/>
                    <a:pt x="16" y="22"/>
                    <a:pt x="16" y="22"/>
                  </a:cubicBezTo>
                  <a:cubicBezTo>
                    <a:pt x="16" y="21"/>
                    <a:pt x="15" y="22"/>
                    <a:pt x="15" y="21"/>
                  </a:cubicBezTo>
                  <a:cubicBezTo>
                    <a:pt x="15" y="20"/>
                    <a:pt x="15" y="17"/>
                    <a:pt x="16" y="16"/>
                  </a:cubicBezTo>
                  <a:cubicBezTo>
                    <a:pt x="17" y="16"/>
                    <a:pt x="19" y="17"/>
                    <a:pt x="20" y="16"/>
                  </a:cubicBezTo>
                  <a:cubicBezTo>
                    <a:pt x="20" y="14"/>
                    <a:pt x="18" y="15"/>
                    <a:pt x="18" y="14"/>
                  </a:cubicBezTo>
                  <a:cubicBezTo>
                    <a:pt x="17" y="14"/>
                    <a:pt x="18" y="14"/>
                    <a:pt x="18" y="14"/>
                  </a:cubicBezTo>
                  <a:cubicBezTo>
                    <a:pt x="18" y="13"/>
                    <a:pt x="18" y="12"/>
                    <a:pt x="18" y="11"/>
                  </a:cubicBezTo>
                  <a:cubicBezTo>
                    <a:pt x="18" y="9"/>
                    <a:pt x="14" y="10"/>
                    <a:pt x="12" y="10"/>
                  </a:cubicBezTo>
                  <a:cubicBezTo>
                    <a:pt x="9" y="11"/>
                    <a:pt x="11" y="17"/>
                    <a:pt x="9" y="20"/>
                  </a:cubicBezTo>
                  <a:cubicBezTo>
                    <a:pt x="8" y="18"/>
                    <a:pt x="8" y="16"/>
                    <a:pt x="7" y="15"/>
                  </a:cubicBezTo>
                  <a:cubicBezTo>
                    <a:pt x="8" y="14"/>
                    <a:pt x="8" y="13"/>
                    <a:pt x="7" y="12"/>
                  </a:cubicBezTo>
                  <a:cubicBezTo>
                    <a:pt x="7" y="12"/>
                    <a:pt x="7" y="12"/>
                    <a:pt x="7" y="11"/>
                  </a:cubicBezTo>
                  <a:cubicBezTo>
                    <a:pt x="6" y="9"/>
                    <a:pt x="7" y="7"/>
                    <a:pt x="9" y="5"/>
                  </a:cubicBezTo>
                  <a:cubicBezTo>
                    <a:pt x="9" y="5"/>
                    <a:pt x="10" y="5"/>
                    <a:pt x="10" y="5"/>
                  </a:cubicBezTo>
                  <a:cubicBezTo>
                    <a:pt x="12" y="3"/>
                    <a:pt x="12" y="2"/>
                    <a:pt x="14" y="1"/>
                  </a:cubicBezTo>
                  <a:cubicBezTo>
                    <a:pt x="17" y="1"/>
                    <a:pt x="20" y="0"/>
                    <a:pt x="23" y="2"/>
                  </a:cubicBezTo>
                  <a:cubicBezTo>
                    <a:pt x="25" y="5"/>
                    <a:pt x="28" y="6"/>
                    <a:pt x="30" y="10"/>
                  </a:cubicBezTo>
                  <a:cubicBezTo>
                    <a:pt x="30" y="16"/>
                    <a:pt x="27" y="20"/>
                    <a:pt x="26" y="25"/>
                  </a:cubicBezTo>
                  <a:close/>
                  <a:moveTo>
                    <a:pt x="37" y="53"/>
                  </a:moveTo>
                  <a:cubicBezTo>
                    <a:pt x="34" y="56"/>
                    <a:pt x="34" y="63"/>
                    <a:pt x="34" y="69"/>
                  </a:cubicBezTo>
                  <a:cubicBezTo>
                    <a:pt x="34" y="69"/>
                    <a:pt x="35" y="69"/>
                    <a:pt x="35" y="70"/>
                  </a:cubicBezTo>
                  <a:cubicBezTo>
                    <a:pt x="36" y="70"/>
                    <a:pt x="37" y="71"/>
                    <a:pt x="38" y="71"/>
                  </a:cubicBezTo>
                  <a:cubicBezTo>
                    <a:pt x="39" y="71"/>
                    <a:pt x="40" y="69"/>
                    <a:pt x="41" y="69"/>
                  </a:cubicBezTo>
                  <a:cubicBezTo>
                    <a:pt x="42" y="71"/>
                    <a:pt x="42" y="72"/>
                    <a:pt x="43" y="72"/>
                  </a:cubicBezTo>
                  <a:cubicBezTo>
                    <a:pt x="44" y="69"/>
                    <a:pt x="45" y="67"/>
                    <a:pt x="47" y="65"/>
                  </a:cubicBezTo>
                  <a:cubicBezTo>
                    <a:pt x="46" y="65"/>
                    <a:pt x="45" y="65"/>
                    <a:pt x="44" y="65"/>
                  </a:cubicBezTo>
                  <a:cubicBezTo>
                    <a:pt x="44" y="62"/>
                    <a:pt x="45" y="60"/>
                    <a:pt x="46" y="58"/>
                  </a:cubicBezTo>
                  <a:cubicBezTo>
                    <a:pt x="43" y="56"/>
                    <a:pt x="41" y="53"/>
                    <a:pt x="37" y="5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86" name="Freeform 168">
              <a:extLst>
                <a:ext uri="{FF2B5EF4-FFF2-40B4-BE49-F238E27FC236}">
                  <a16:creationId xmlns:a16="http://schemas.microsoft.com/office/drawing/2014/main" id="{041936BB-662D-1842-BAB8-D427B6D0D283}"/>
                </a:ext>
              </a:extLst>
            </p:cNvPr>
            <p:cNvSpPr>
              <a:spLocks/>
            </p:cNvSpPr>
            <p:nvPr/>
          </p:nvSpPr>
          <p:spPr bwMode="auto">
            <a:xfrm>
              <a:off x="3938587" y="3605213"/>
              <a:ext cx="22225" cy="14288"/>
            </a:xfrm>
            <a:custGeom>
              <a:avLst/>
              <a:gdLst/>
              <a:ahLst/>
              <a:cxnLst>
                <a:cxn ang="0">
                  <a:pos x="3" y="1"/>
                </a:cxn>
                <a:cxn ang="0">
                  <a:pos x="2" y="2"/>
                </a:cxn>
                <a:cxn ang="0">
                  <a:pos x="0" y="2"/>
                </a:cxn>
                <a:cxn ang="0">
                  <a:pos x="3" y="1"/>
                </a:cxn>
              </a:cxnLst>
              <a:rect l="0" t="0" r="r" b="b"/>
              <a:pathLst>
                <a:path w="3" h="2">
                  <a:moveTo>
                    <a:pt x="3" y="1"/>
                  </a:moveTo>
                  <a:cubicBezTo>
                    <a:pt x="3" y="2"/>
                    <a:pt x="3" y="2"/>
                    <a:pt x="2" y="2"/>
                  </a:cubicBezTo>
                  <a:cubicBezTo>
                    <a:pt x="1" y="2"/>
                    <a:pt x="1" y="1"/>
                    <a:pt x="0" y="2"/>
                  </a:cubicBezTo>
                  <a:cubicBezTo>
                    <a:pt x="0" y="0"/>
                    <a:pt x="2" y="0"/>
                    <a:pt x="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87" name="Freeform 169">
              <a:extLst>
                <a:ext uri="{FF2B5EF4-FFF2-40B4-BE49-F238E27FC236}">
                  <a16:creationId xmlns:a16="http://schemas.microsoft.com/office/drawing/2014/main" id="{035B44B8-020D-4646-B72D-A714A5212DF3}"/>
                </a:ext>
              </a:extLst>
            </p:cNvPr>
            <p:cNvSpPr>
              <a:spLocks/>
            </p:cNvSpPr>
            <p:nvPr/>
          </p:nvSpPr>
          <p:spPr bwMode="auto">
            <a:xfrm>
              <a:off x="3938587" y="3643313"/>
              <a:ext cx="22225" cy="30163"/>
            </a:xfrm>
            <a:custGeom>
              <a:avLst/>
              <a:gdLst/>
              <a:ahLst/>
              <a:cxnLst>
                <a:cxn ang="0">
                  <a:pos x="1" y="0"/>
                </a:cxn>
                <a:cxn ang="0">
                  <a:pos x="1" y="3"/>
                </a:cxn>
                <a:cxn ang="0">
                  <a:pos x="2" y="2"/>
                </a:cxn>
                <a:cxn ang="0">
                  <a:pos x="3" y="4"/>
                </a:cxn>
                <a:cxn ang="0">
                  <a:pos x="2" y="3"/>
                </a:cxn>
                <a:cxn ang="0">
                  <a:pos x="1" y="4"/>
                </a:cxn>
                <a:cxn ang="0">
                  <a:pos x="0" y="2"/>
                </a:cxn>
                <a:cxn ang="0">
                  <a:pos x="1" y="0"/>
                </a:cxn>
              </a:cxnLst>
              <a:rect l="0" t="0" r="r" b="b"/>
              <a:pathLst>
                <a:path w="3" h="4">
                  <a:moveTo>
                    <a:pt x="1" y="0"/>
                  </a:moveTo>
                  <a:cubicBezTo>
                    <a:pt x="2" y="1"/>
                    <a:pt x="0" y="2"/>
                    <a:pt x="1" y="3"/>
                  </a:cubicBezTo>
                  <a:cubicBezTo>
                    <a:pt x="2" y="3"/>
                    <a:pt x="2" y="2"/>
                    <a:pt x="2" y="2"/>
                  </a:cubicBezTo>
                  <a:cubicBezTo>
                    <a:pt x="2" y="3"/>
                    <a:pt x="3" y="3"/>
                    <a:pt x="3" y="4"/>
                  </a:cubicBezTo>
                  <a:cubicBezTo>
                    <a:pt x="3" y="4"/>
                    <a:pt x="2" y="3"/>
                    <a:pt x="2" y="3"/>
                  </a:cubicBezTo>
                  <a:cubicBezTo>
                    <a:pt x="1" y="3"/>
                    <a:pt x="2" y="4"/>
                    <a:pt x="1" y="4"/>
                  </a:cubicBezTo>
                  <a:cubicBezTo>
                    <a:pt x="1" y="3"/>
                    <a:pt x="1" y="3"/>
                    <a:pt x="0" y="2"/>
                  </a:cubicBezTo>
                  <a:cubicBezTo>
                    <a:pt x="1" y="2"/>
                    <a:pt x="1" y="1"/>
                    <a:pt x="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grpSp>
        <p:nvGrpSpPr>
          <p:cNvPr id="88" name="Grupp 753">
            <a:extLst>
              <a:ext uri="{FF2B5EF4-FFF2-40B4-BE49-F238E27FC236}">
                <a16:creationId xmlns:a16="http://schemas.microsoft.com/office/drawing/2014/main" id="{BB8A38A0-5823-FA49-87D3-5360848ACB45}"/>
              </a:ext>
            </a:extLst>
          </p:cNvPr>
          <p:cNvGrpSpPr/>
          <p:nvPr/>
        </p:nvGrpSpPr>
        <p:grpSpPr>
          <a:xfrm>
            <a:off x="7674044" y="1694854"/>
            <a:ext cx="247929" cy="592049"/>
            <a:chOff x="2366963" y="3436938"/>
            <a:chExt cx="517525" cy="1328738"/>
          </a:xfrm>
          <a:solidFill>
            <a:schemeClr val="accent6"/>
          </a:solidFill>
        </p:grpSpPr>
        <p:sp>
          <p:nvSpPr>
            <p:cNvPr id="89" name="Freeform 266">
              <a:extLst>
                <a:ext uri="{FF2B5EF4-FFF2-40B4-BE49-F238E27FC236}">
                  <a16:creationId xmlns:a16="http://schemas.microsoft.com/office/drawing/2014/main" id="{D45BA7F5-4284-514A-9569-F9067835DFC3}"/>
                </a:ext>
              </a:extLst>
            </p:cNvPr>
            <p:cNvSpPr>
              <a:spLocks/>
            </p:cNvSpPr>
            <p:nvPr/>
          </p:nvSpPr>
          <p:spPr bwMode="auto">
            <a:xfrm>
              <a:off x="2655888" y="3543300"/>
              <a:ext cx="7938" cy="23813"/>
            </a:xfrm>
            <a:custGeom>
              <a:avLst/>
              <a:gdLst/>
              <a:ahLst/>
              <a:cxnLst>
                <a:cxn ang="0">
                  <a:pos x="1" y="0"/>
                </a:cxn>
                <a:cxn ang="0">
                  <a:pos x="1" y="2"/>
                </a:cxn>
                <a:cxn ang="0">
                  <a:pos x="0" y="2"/>
                </a:cxn>
                <a:cxn ang="0">
                  <a:pos x="0" y="1"/>
                </a:cxn>
                <a:cxn ang="0">
                  <a:pos x="1" y="1"/>
                </a:cxn>
                <a:cxn ang="0">
                  <a:pos x="1" y="0"/>
                </a:cxn>
              </a:cxnLst>
              <a:rect l="0" t="0" r="r" b="b"/>
              <a:pathLst>
                <a:path w="1" h="3">
                  <a:moveTo>
                    <a:pt x="1" y="0"/>
                  </a:moveTo>
                  <a:cubicBezTo>
                    <a:pt x="1" y="1"/>
                    <a:pt x="1" y="2"/>
                    <a:pt x="1" y="2"/>
                  </a:cubicBezTo>
                  <a:cubicBezTo>
                    <a:pt x="0" y="3"/>
                    <a:pt x="0" y="2"/>
                    <a:pt x="0" y="2"/>
                  </a:cubicBezTo>
                  <a:cubicBezTo>
                    <a:pt x="0" y="2"/>
                    <a:pt x="0" y="2"/>
                    <a:pt x="0" y="1"/>
                  </a:cubicBezTo>
                  <a:cubicBezTo>
                    <a:pt x="0" y="1"/>
                    <a:pt x="0" y="1"/>
                    <a:pt x="1" y="1"/>
                  </a:cubicBezTo>
                  <a:cubicBezTo>
                    <a:pt x="1" y="1"/>
                    <a:pt x="1" y="0"/>
                    <a:pt x="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90" name="Freeform 267">
              <a:extLst>
                <a:ext uri="{FF2B5EF4-FFF2-40B4-BE49-F238E27FC236}">
                  <a16:creationId xmlns:a16="http://schemas.microsoft.com/office/drawing/2014/main" id="{9E127B6A-2183-FD42-905D-6A814A26677A}"/>
                </a:ext>
              </a:extLst>
            </p:cNvPr>
            <p:cNvSpPr>
              <a:spLocks/>
            </p:cNvSpPr>
            <p:nvPr/>
          </p:nvSpPr>
          <p:spPr bwMode="auto">
            <a:xfrm>
              <a:off x="2595563" y="3551238"/>
              <a:ext cx="14288" cy="15875"/>
            </a:xfrm>
            <a:custGeom>
              <a:avLst/>
              <a:gdLst/>
              <a:ahLst/>
              <a:cxnLst>
                <a:cxn ang="0">
                  <a:pos x="1" y="2"/>
                </a:cxn>
                <a:cxn ang="0">
                  <a:pos x="1" y="1"/>
                </a:cxn>
                <a:cxn ang="0">
                  <a:pos x="1" y="2"/>
                </a:cxn>
              </a:cxnLst>
              <a:rect l="0" t="0" r="r" b="b"/>
              <a:pathLst>
                <a:path w="2" h="2">
                  <a:moveTo>
                    <a:pt x="1" y="2"/>
                  </a:moveTo>
                  <a:cubicBezTo>
                    <a:pt x="1" y="1"/>
                    <a:pt x="1" y="1"/>
                    <a:pt x="1" y="1"/>
                  </a:cubicBezTo>
                  <a:cubicBezTo>
                    <a:pt x="0" y="0"/>
                    <a:pt x="2" y="1"/>
                    <a:pt x="1"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91" name="Freeform 268">
              <a:extLst>
                <a:ext uri="{FF2B5EF4-FFF2-40B4-BE49-F238E27FC236}">
                  <a16:creationId xmlns:a16="http://schemas.microsoft.com/office/drawing/2014/main" id="{828C6B9C-AA0E-664B-8B21-1D3484638E24}"/>
                </a:ext>
              </a:extLst>
            </p:cNvPr>
            <p:cNvSpPr>
              <a:spLocks/>
            </p:cNvSpPr>
            <p:nvPr/>
          </p:nvSpPr>
          <p:spPr bwMode="auto">
            <a:xfrm>
              <a:off x="2609850" y="3567113"/>
              <a:ext cx="23813" cy="30163"/>
            </a:xfrm>
            <a:custGeom>
              <a:avLst/>
              <a:gdLst/>
              <a:ahLst/>
              <a:cxnLst>
                <a:cxn ang="0">
                  <a:pos x="3" y="4"/>
                </a:cxn>
                <a:cxn ang="0">
                  <a:pos x="1" y="3"/>
                </a:cxn>
                <a:cxn ang="0">
                  <a:pos x="0" y="1"/>
                </a:cxn>
                <a:cxn ang="0">
                  <a:pos x="1" y="3"/>
                </a:cxn>
                <a:cxn ang="0">
                  <a:pos x="3" y="4"/>
                </a:cxn>
              </a:cxnLst>
              <a:rect l="0" t="0" r="r" b="b"/>
              <a:pathLst>
                <a:path w="3" h="4">
                  <a:moveTo>
                    <a:pt x="3" y="4"/>
                  </a:moveTo>
                  <a:cubicBezTo>
                    <a:pt x="3" y="4"/>
                    <a:pt x="2" y="4"/>
                    <a:pt x="1" y="3"/>
                  </a:cubicBezTo>
                  <a:cubicBezTo>
                    <a:pt x="0" y="2"/>
                    <a:pt x="0" y="1"/>
                    <a:pt x="0" y="1"/>
                  </a:cubicBezTo>
                  <a:cubicBezTo>
                    <a:pt x="0" y="0"/>
                    <a:pt x="1" y="2"/>
                    <a:pt x="1" y="3"/>
                  </a:cubicBezTo>
                  <a:cubicBezTo>
                    <a:pt x="2" y="3"/>
                    <a:pt x="3" y="4"/>
                    <a:pt x="3"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92" name="Freeform 269">
              <a:extLst>
                <a:ext uri="{FF2B5EF4-FFF2-40B4-BE49-F238E27FC236}">
                  <a16:creationId xmlns:a16="http://schemas.microsoft.com/office/drawing/2014/main" id="{E05B1257-844C-4044-881B-FBA976D966BB}"/>
                </a:ext>
              </a:extLst>
            </p:cNvPr>
            <p:cNvSpPr>
              <a:spLocks/>
            </p:cNvSpPr>
            <p:nvPr/>
          </p:nvSpPr>
          <p:spPr bwMode="auto">
            <a:xfrm>
              <a:off x="2571750" y="3551238"/>
              <a:ext cx="7938" cy="15875"/>
            </a:xfrm>
            <a:custGeom>
              <a:avLst/>
              <a:gdLst/>
              <a:ahLst/>
              <a:cxnLst>
                <a:cxn ang="0">
                  <a:pos x="1" y="1"/>
                </a:cxn>
                <a:cxn ang="0">
                  <a:pos x="0" y="2"/>
                </a:cxn>
                <a:cxn ang="0">
                  <a:pos x="1" y="1"/>
                </a:cxn>
              </a:cxnLst>
              <a:rect l="0" t="0" r="r" b="b"/>
              <a:pathLst>
                <a:path w="1" h="2">
                  <a:moveTo>
                    <a:pt x="1" y="1"/>
                  </a:moveTo>
                  <a:cubicBezTo>
                    <a:pt x="0" y="1"/>
                    <a:pt x="0" y="1"/>
                    <a:pt x="0" y="2"/>
                  </a:cubicBezTo>
                  <a:cubicBezTo>
                    <a:pt x="0" y="1"/>
                    <a:pt x="0" y="0"/>
                    <a:pt x="1"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93" name="Freeform 270">
              <a:extLst>
                <a:ext uri="{FF2B5EF4-FFF2-40B4-BE49-F238E27FC236}">
                  <a16:creationId xmlns:a16="http://schemas.microsoft.com/office/drawing/2014/main" id="{797D928B-AFED-7D4C-85C7-2688C1EBAC56}"/>
                </a:ext>
              </a:extLst>
            </p:cNvPr>
            <p:cNvSpPr>
              <a:spLocks/>
            </p:cNvSpPr>
            <p:nvPr/>
          </p:nvSpPr>
          <p:spPr bwMode="auto">
            <a:xfrm>
              <a:off x="2565400" y="3567113"/>
              <a:ext cx="44450" cy="38100"/>
            </a:xfrm>
            <a:custGeom>
              <a:avLst/>
              <a:gdLst/>
              <a:ahLst/>
              <a:cxnLst>
                <a:cxn ang="0">
                  <a:pos x="5" y="0"/>
                </a:cxn>
                <a:cxn ang="0">
                  <a:pos x="4" y="3"/>
                </a:cxn>
                <a:cxn ang="0">
                  <a:pos x="6" y="3"/>
                </a:cxn>
                <a:cxn ang="0">
                  <a:pos x="2" y="4"/>
                </a:cxn>
                <a:cxn ang="0">
                  <a:pos x="1" y="4"/>
                </a:cxn>
                <a:cxn ang="0">
                  <a:pos x="3" y="3"/>
                </a:cxn>
                <a:cxn ang="0">
                  <a:pos x="1" y="1"/>
                </a:cxn>
                <a:cxn ang="0">
                  <a:pos x="5" y="0"/>
                </a:cxn>
              </a:cxnLst>
              <a:rect l="0" t="0" r="r" b="b"/>
              <a:pathLst>
                <a:path w="6" h="5">
                  <a:moveTo>
                    <a:pt x="5" y="0"/>
                  </a:moveTo>
                  <a:cubicBezTo>
                    <a:pt x="5" y="1"/>
                    <a:pt x="4" y="2"/>
                    <a:pt x="4" y="3"/>
                  </a:cubicBezTo>
                  <a:cubicBezTo>
                    <a:pt x="4" y="3"/>
                    <a:pt x="6" y="3"/>
                    <a:pt x="6" y="3"/>
                  </a:cubicBezTo>
                  <a:cubicBezTo>
                    <a:pt x="5" y="4"/>
                    <a:pt x="4" y="5"/>
                    <a:pt x="2" y="4"/>
                  </a:cubicBezTo>
                  <a:cubicBezTo>
                    <a:pt x="2" y="4"/>
                    <a:pt x="1" y="4"/>
                    <a:pt x="1" y="4"/>
                  </a:cubicBezTo>
                  <a:cubicBezTo>
                    <a:pt x="0" y="3"/>
                    <a:pt x="2" y="3"/>
                    <a:pt x="3" y="3"/>
                  </a:cubicBezTo>
                  <a:cubicBezTo>
                    <a:pt x="2" y="2"/>
                    <a:pt x="2" y="2"/>
                    <a:pt x="1" y="1"/>
                  </a:cubicBezTo>
                  <a:cubicBezTo>
                    <a:pt x="2" y="2"/>
                    <a:pt x="4" y="1"/>
                    <a:pt x="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94" name="Freeform 271">
              <a:extLst>
                <a:ext uri="{FF2B5EF4-FFF2-40B4-BE49-F238E27FC236}">
                  <a16:creationId xmlns:a16="http://schemas.microsoft.com/office/drawing/2014/main" id="{4ABF8A52-AD72-0F44-B822-11D82C7348BF}"/>
                </a:ext>
              </a:extLst>
            </p:cNvPr>
            <p:cNvSpPr>
              <a:spLocks/>
            </p:cNvSpPr>
            <p:nvPr/>
          </p:nvSpPr>
          <p:spPr bwMode="auto">
            <a:xfrm>
              <a:off x="2579688" y="3597275"/>
              <a:ext cx="23813" cy="14288"/>
            </a:xfrm>
            <a:custGeom>
              <a:avLst/>
              <a:gdLst/>
              <a:ahLst/>
              <a:cxnLst>
                <a:cxn ang="0">
                  <a:pos x="3" y="1"/>
                </a:cxn>
                <a:cxn ang="0">
                  <a:pos x="0" y="2"/>
                </a:cxn>
                <a:cxn ang="0">
                  <a:pos x="0" y="2"/>
                </a:cxn>
                <a:cxn ang="0">
                  <a:pos x="0" y="1"/>
                </a:cxn>
                <a:cxn ang="0">
                  <a:pos x="0" y="1"/>
                </a:cxn>
                <a:cxn ang="0">
                  <a:pos x="3" y="1"/>
                </a:cxn>
              </a:cxnLst>
              <a:rect l="0" t="0" r="r" b="b"/>
              <a:pathLst>
                <a:path w="3" h="2">
                  <a:moveTo>
                    <a:pt x="3" y="1"/>
                  </a:moveTo>
                  <a:cubicBezTo>
                    <a:pt x="3" y="2"/>
                    <a:pt x="1" y="2"/>
                    <a:pt x="0" y="2"/>
                  </a:cubicBezTo>
                  <a:cubicBezTo>
                    <a:pt x="0" y="2"/>
                    <a:pt x="0" y="2"/>
                    <a:pt x="0" y="2"/>
                  </a:cubicBezTo>
                  <a:cubicBezTo>
                    <a:pt x="0" y="2"/>
                    <a:pt x="0" y="2"/>
                    <a:pt x="0" y="1"/>
                  </a:cubicBezTo>
                  <a:cubicBezTo>
                    <a:pt x="0" y="1"/>
                    <a:pt x="0" y="1"/>
                    <a:pt x="0" y="1"/>
                  </a:cubicBezTo>
                  <a:cubicBezTo>
                    <a:pt x="0" y="0"/>
                    <a:pt x="2" y="1"/>
                    <a:pt x="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95" name="Freeform 272">
              <a:extLst>
                <a:ext uri="{FF2B5EF4-FFF2-40B4-BE49-F238E27FC236}">
                  <a16:creationId xmlns:a16="http://schemas.microsoft.com/office/drawing/2014/main" id="{AC37A372-69DF-134B-8898-85A8088D8875}"/>
                </a:ext>
              </a:extLst>
            </p:cNvPr>
            <p:cNvSpPr>
              <a:spLocks noEditPoints="1"/>
            </p:cNvSpPr>
            <p:nvPr/>
          </p:nvSpPr>
          <p:spPr bwMode="auto">
            <a:xfrm>
              <a:off x="2511425" y="3436938"/>
              <a:ext cx="168275" cy="152400"/>
            </a:xfrm>
            <a:custGeom>
              <a:avLst/>
              <a:gdLst/>
              <a:ahLst/>
              <a:cxnLst>
                <a:cxn ang="0">
                  <a:pos x="20" y="11"/>
                </a:cxn>
                <a:cxn ang="0">
                  <a:pos x="20" y="9"/>
                </a:cxn>
                <a:cxn ang="0">
                  <a:pos x="19" y="4"/>
                </a:cxn>
                <a:cxn ang="0">
                  <a:pos x="19" y="5"/>
                </a:cxn>
                <a:cxn ang="0">
                  <a:pos x="11" y="9"/>
                </a:cxn>
                <a:cxn ang="0">
                  <a:pos x="4" y="7"/>
                </a:cxn>
                <a:cxn ang="0">
                  <a:pos x="7" y="8"/>
                </a:cxn>
                <a:cxn ang="0">
                  <a:pos x="11" y="7"/>
                </a:cxn>
                <a:cxn ang="0">
                  <a:pos x="14" y="6"/>
                </a:cxn>
                <a:cxn ang="0">
                  <a:pos x="17" y="5"/>
                </a:cxn>
                <a:cxn ang="0">
                  <a:pos x="15" y="3"/>
                </a:cxn>
                <a:cxn ang="0">
                  <a:pos x="16" y="1"/>
                </a:cxn>
                <a:cxn ang="0">
                  <a:pos x="9" y="0"/>
                </a:cxn>
                <a:cxn ang="0">
                  <a:pos x="3" y="4"/>
                </a:cxn>
                <a:cxn ang="0">
                  <a:pos x="1" y="6"/>
                </a:cxn>
                <a:cxn ang="0">
                  <a:pos x="2" y="10"/>
                </a:cxn>
                <a:cxn ang="0">
                  <a:pos x="3" y="12"/>
                </a:cxn>
                <a:cxn ang="0">
                  <a:pos x="4" y="14"/>
                </a:cxn>
                <a:cxn ang="0">
                  <a:pos x="3" y="14"/>
                </a:cxn>
                <a:cxn ang="0">
                  <a:pos x="3" y="17"/>
                </a:cxn>
                <a:cxn ang="0">
                  <a:pos x="4" y="17"/>
                </a:cxn>
                <a:cxn ang="0">
                  <a:pos x="5" y="19"/>
                </a:cxn>
                <a:cxn ang="0">
                  <a:pos x="6" y="18"/>
                </a:cxn>
                <a:cxn ang="0">
                  <a:pos x="4" y="15"/>
                </a:cxn>
                <a:cxn ang="0">
                  <a:pos x="5" y="14"/>
                </a:cxn>
                <a:cxn ang="0">
                  <a:pos x="8" y="15"/>
                </a:cxn>
                <a:cxn ang="0">
                  <a:pos x="11" y="15"/>
                </a:cxn>
                <a:cxn ang="0">
                  <a:pos x="12" y="14"/>
                </a:cxn>
                <a:cxn ang="0">
                  <a:pos x="13" y="14"/>
                </a:cxn>
                <a:cxn ang="0">
                  <a:pos x="16" y="13"/>
                </a:cxn>
                <a:cxn ang="0">
                  <a:pos x="16" y="11"/>
                </a:cxn>
                <a:cxn ang="0">
                  <a:pos x="16" y="12"/>
                </a:cxn>
                <a:cxn ang="0">
                  <a:pos x="19" y="11"/>
                </a:cxn>
                <a:cxn ang="0">
                  <a:pos x="19" y="13"/>
                </a:cxn>
                <a:cxn ang="0">
                  <a:pos x="21" y="12"/>
                </a:cxn>
                <a:cxn ang="0">
                  <a:pos x="9" y="13"/>
                </a:cxn>
                <a:cxn ang="0">
                  <a:pos x="9" y="13"/>
                </a:cxn>
              </a:cxnLst>
              <a:rect l="0" t="0" r="r" b="b"/>
              <a:pathLst>
                <a:path w="22" h="20">
                  <a:moveTo>
                    <a:pt x="21" y="10"/>
                  </a:moveTo>
                  <a:cubicBezTo>
                    <a:pt x="20" y="10"/>
                    <a:pt x="20" y="10"/>
                    <a:pt x="20" y="11"/>
                  </a:cubicBezTo>
                  <a:cubicBezTo>
                    <a:pt x="20" y="10"/>
                    <a:pt x="20" y="9"/>
                    <a:pt x="20" y="9"/>
                  </a:cubicBezTo>
                  <a:cubicBezTo>
                    <a:pt x="20" y="9"/>
                    <a:pt x="20" y="9"/>
                    <a:pt x="20" y="9"/>
                  </a:cubicBezTo>
                  <a:cubicBezTo>
                    <a:pt x="20" y="8"/>
                    <a:pt x="20" y="7"/>
                    <a:pt x="20" y="6"/>
                  </a:cubicBezTo>
                  <a:cubicBezTo>
                    <a:pt x="21" y="5"/>
                    <a:pt x="20" y="5"/>
                    <a:pt x="19" y="4"/>
                  </a:cubicBezTo>
                  <a:cubicBezTo>
                    <a:pt x="19" y="4"/>
                    <a:pt x="19" y="5"/>
                    <a:pt x="19" y="5"/>
                  </a:cubicBezTo>
                  <a:cubicBezTo>
                    <a:pt x="19" y="5"/>
                    <a:pt x="19" y="5"/>
                    <a:pt x="19" y="5"/>
                  </a:cubicBezTo>
                  <a:cubicBezTo>
                    <a:pt x="18" y="7"/>
                    <a:pt x="16" y="8"/>
                    <a:pt x="13" y="9"/>
                  </a:cubicBezTo>
                  <a:cubicBezTo>
                    <a:pt x="12" y="9"/>
                    <a:pt x="11" y="9"/>
                    <a:pt x="11" y="9"/>
                  </a:cubicBezTo>
                  <a:cubicBezTo>
                    <a:pt x="1" y="10"/>
                    <a:pt x="3" y="7"/>
                    <a:pt x="3" y="7"/>
                  </a:cubicBezTo>
                  <a:cubicBezTo>
                    <a:pt x="4" y="7"/>
                    <a:pt x="4" y="7"/>
                    <a:pt x="4" y="7"/>
                  </a:cubicBezTo>
                  <a:cubicBezTo>
                    <a:pt x="5" y="7"/>
                    <a:pt x="6" y="8"/>
                    <a:pt x="7" y="8"/>
                  </a:cubicBezTo>
                  <a:cubicBezTo>
                    <a:pt x="7" y="8"/>
                    <a:pt x="7" y="8"/>
                    <a:pt x="7" y="8"/>
                  </a:cubicBezTo>
                  <a:cubicBezTo>
                    <a:pt x="7" y="7"/>
                    <a:pt x="9" y="8"/>
                    <a:pt x="9" y="8"/>
                  </a:cubicBezTo>
                  <a:cubicBezTo>
                    <a:pt x="9" y="8"/>
                    <a:pt x="11" y="8"/>
                    <a:pt x="11" y="7"/>
                  </a:cubicBezTo>
                  <a:cubicBezTo>
                    <a:pt x="12" y="8"/>
                    <a:pt x="12" y="7"/>
                    <a:pt x="13" y="7"/>
                  </a:cubicBezTo>
                  <a:cubicBezTo>
                    <a:pt x="13" y="7"/>
                    <a:pt x="15" y="7"/>
                    <a:pt x="14" y="6"/>
                  </a:cubicBezTo>
                  <a:cubicBezTo>
                    <a:pt x="14" y="7"/>
                    <a:pt x="15" y="6"/>
                    <a:pt x="15" y="6"/>
                  </a:cubicBezTo>
                  <a:cubicBezTo>
                    <a:pt x="16" y="6"/>
                    <a:pt x="17" y="5"/>
                    <a:pt x="17" y="5"/>
                  </a:cubicBezTo>
                  <a:cubicBezTo>
                    <a:pt x="18" y="4"/>
                    <a:pt x="16" y="4"/>
                    <a:pt x="16" y="4"/>
                  </a:cubicBezTo>
                  <a:cubicBezTo>
                    <a:pt x="16" y="3"/>
                    <a:pt x="16" y="3"/>
                    <a:pt x="15" y="3"/>
                  </a:cubicBezTo>
                  <a:cubicBezTo>
                    <a:pt x="14" y="2"/>
                    <a:pt x="16" y="2"/>
                    <a:pt x="16" y="2"/>
                  </a:cubicBezTo>
                  <a:cubicBezTo>
                    <a:pt x="16" y="2"/>
                    <a:pt x="16" y="1"/>
                    <a:pt x="16" y="1"/>
                  </a:cubicBezTo>
                  <a:cubicBezTo>
                    <a:pt x="16" y="1"/>
                    <a:pt x="16" y="1"/>
                    <a:pt x="16" y="1"/>
                  </a:cubicBezTo>
                  <a:cubicBezTo>
                    <a:pt x="15" y="0"/>
                    <a:pt x="10" y="0"/>
                    <a:pt x="9" y="0"/>
                  </a:cubicBezTo>
                  <a:cubicBezTo>
                    <a:pt x="8" y="0"/>
                    <a:pt x="5" y="2"/>
                    <a:pt x="5" y="2"/>
                  </a:cubicBezTo>
                  <a:cubicBezTo>
                    <a:pt x="4" y="3"/>
                    <a:pt x="3" y="4"/>
                    <a:pt x="3" y="4"/>
                  </a:cubicBezTo>
                  <a:cubicBezTo>
                    <a:pt x="2" y="4"/>
                    <a:pt x="1" y="5"/>
                    <a:pt x="1" y="5"/>
                  </a:cubicBezTo>
                  <a:cubicBezTo>
                    <a:pt x="1" y="6"/>
                    <a:pt x="1" y="6"/>
                    <a:pt x="1" y="6"/>
                  </a:cubicBezTo>
                  <a:cubicBezTo>
                    <a:pt x="1" y="6"/>
                    <a:pt x="1" y="6"/>
                    <a:pt x="1" y="7"/>
                  </a:cubicBezTo>
                  <a:cubicBezTo>
                    <a:pt x="0" y="7"/>
                    <a:pt x="2" y="9"/>
                    <a:pt x="2" y="10"/>
                  </a:cubicBezTo>
                  <a:cubicBezTo>
                    <a:pt x="2" y="11"/>
                    <a:pt x="2" y="11"/>
                    <a:pt x="2" y="11"/>
                  </a:cubicBezTo>
                  <a:cubicBezTo>
                    <a:pt x="3" y="11"/>
                    <a:pt x="3" y="12"/>
                    <a:pt x="3" y="12"/>
                  </a:cubicBezTo>
                  <a:cubicBezTo>
                    <a:pt x="4" y="13"/>
                    <a:pt x="4" y="12"/>
                    <a:pt x="4" y="13"/>
                  </a:cubicBezTo>
                  <a:cubicBezTo>
                    <a:pt x="4" y="13"/>
                    <a:pt x="4" y="13"/>
                    <a:pt x="4" y="14"/>
                  </a:cubicBezTo>
                  <a:cubicBezTo>
                    <a:pt x="4" y="14"/>
                    <a:pt x="4" y="14"/>
                    <a:pt x="4" y="14"/>
                  </a:cubicBezTo>
                  <a:cubicBezTo>
                    <a:pt x="4" y="14"/>
                    <a:pt x="4" y="13"/>
                    <a:pt x="3" y="14"/>
                  </a:cubicBezTo>
                  <a:cubicBezTo>
                    <a:pt x="3" y="14"/>
                    <a:pt x="3" y="13"/>
                    <a:pt x="3" y="13"/>
                  </a:cubicBezTo>
                  <a:cubicBezTo>
                    <a:pt x="2" y="15"/>
                    <a:pt x="4" y="16"/>
                    <a:pt x="3" y="17"/>
                  </a:cubicBezTo>
                  <a:cubicBezTo>
                    <a:pt x="3" y="17"/>
                    <a:pt x="3" y="17"/>
                    <a:pt x="3" y="17"/>
                  </a:cubicBezTo>
                  <a:cubicBezTo>
                    <a:pt x="4" y="17"/>
                    <a:pt x="4" y="17"/>
                    <a:pt x="4" y="17"/>
                  </a:cubicBezTo>
                  <a:cubicBezTo>
                    <a:pt x="4" y="18"/>
                    <a:pt x="5" y="20"/>
                    <a:pt x="6" y="20"/>
                  </a:cubicBezTo>
                  <a:cubicBezTo>
                    <a:pt x="6" y="19"/>
                    <a:pt x="5" y="19"/>
                    <a:pt x="5" y="19"/>
                  </a:cubicBezTo>
                  <a:cubicBezTo>
                    <a:pt x="6" y="18"/>
                    <a:pt x="6" y="19"/>
                    <a:pt x="6" y="19"/>
                  </a:cubicBezTo>
                  <a:cubicBezTo>
                    <a:pt x="6" y="19"/>
                    <a:pt x="6" y="18"/>
                    <a:pt x="6" y="18"/>
                  </a:cubicBezTo>
                  <a:cubicBezTo>
                    <a:pt x="6" y="18"/>
                    <a:pt x="5" y="17"/>
                    <a:pt x="5" y="17"/>
                  </a:cubicBezTo>
                  <a:cubicBezTo>
                    <a:pt x="4" y="16"/>
                    <a:pt x="4" y="16"/>
                    <a:pt x="4" y="15"/>
                  </a:cubicBezTo>
                  <a:cubicBezTo>
                    <a:pt x="5" y="15"/>
                    <a:pt x="5" y="15"/>
                    <a:pt x="5" y="15"/>
                  </a:cubicBezTo>
                  <a:cubicBezTo>
                    <a:pt x="5" y="15"/>
                    <a:pt x="5" y="15"/>
                    <a:pt x="5" y="14"/>
                  </a:cubicBezTo>
                  <a:cubicBezTo>
                    <a:pt x="5" y="14"/>
                    <a:pt x="7" y="14"/>
                    <a:pt x="7" y="14"/>
                  </a:cubicBezTo>
                  <a:cubicBezTo>
                    <a:pt x="8" y="14"/>
                    <a:pt x="8" y="15"/>
                    <a:pt x="8" y="15"/>
                  </a:cubicBezTo>
                  <a:cubicBezTo>
                    <a:pt x="9" y="15"/>
                    <a:pt x="9" y="14"/>
                    <a:pt x="10" y="14"/>
                  </a:cubicBezTo>
                  <a:cubicBezTo>
                    <a:pt x="11" y="14"/>
                    <a:pt x="11" y="15"/>
                    <a:pt x="11" y="15"/>
                  </a:cubicBezTo>
                  <a:cubicBezTo>
                    <a:pt x="11" y="15"/>
                    <a:pt x="11" y="15"/>
                    <a:pt x="11" y="14"/>
                  </a:cubicBezTo>
                  <a:cubicBezTo>
                    <a:pt x="12" y="14"/>
                    <a:pt x="12" y="15"/>
                    <a:pt x="12" y="14"/>
                  </a:cubicBezTo>
                  <a:cubicBezTo>
                    <a:pt x="13" y="14"/>
                    <a:pt x="12" y="14"/>
                    <a:pt x="12" y="14"/>
                  </a:cubicBezTo>
                  <a:cubicBezTo>
                    <a:pt x="13" y="14"/>
                    <a:pt x="13" y="14"/>
                    <a:pt x="13" y="14"/>
                  </a:cubicBezTo>
                  <a:cubicBezTo>
                    <a:pt x="15" y="14"/>
                    <a:pt x="16" y="13"/>
                    <a:pt x="16" y="14"/>
                  </a:cubicBezTo>
                  <a:cubicBezTo>
                    <a:pt x="16" y="14"/>
                    <a:pt x="17" y="13"/>
                    <a:pt x="16" y="13"/>
                  </a:cubicBezTo>
                  <a:cubicBezTo>
                    <a:pt x="16" y="12"/>
                    <a:pt x="14" y="13"/>
                    <a:pt x="14" y="12"/>
                  </a:cubicBezTo>
                  <a:cubicBezTo>
                    <a:pt x="14" y="11"/>
                    <a:pt x="16" y="12"/>
                    <a:pt x="16" y="11"/>
                  </a:cubicBezTo>
                  <a:cubicBezTo>
                    <a:pt x="17" y="11"/>
                    <a:pt x="18" y="12"/>
                    <a:pt x="16" y="12"/>
                  </a:cubicBezTo>
                  <a:cubicBezTo>
                    <a:pt x="16" y="12"/>
                    <a:pt x="16" y="12"/>
                    <a:pt x="16" y="12"/>
                  </a:cubicBezTo>
                  <a:cubicBezTo>
                    <a:pt x="17" y="12"/>
                    <a:pt x="17" y="12"/>
                    <a:pt x="18" y="12"/>
                  </a:cubicBezTo>
                  <a:cubicBezTo>
                    <a:pt x="18" y="11"/>
                    <a:pt x="18" y="11"/>
                    <a:pt x="19" y="11"/>
                  </a:cubicBezTo>
                  <a:cubicBezTo>
                    <a:pt x="19" y="11"/>
                    <a:pt x="19" y="11"/>
                    <a:pt x="19" y="11"/>
                  </a:cubicBezTo>
                  <a:cubicBezTo>
                    <a:pt x="20" y="11"/>
                    <a:pt x="18" y="12"/>
                    <a:pt x="19" y="13"/>
                  </a:cubicBezTo>
                  <a:cubicBezTo>
                    <a:pt x="20" y="12"/>
                    <a:pt x="19" y="14"/>
                    <a:pt x="20" y="14"/>
                  </a:cubicBezTo>
                  <a:cubicBezTo>
                    <a:pt x="20" y="14"/>
                    <a:pt x="21" y="13"/>
                    <a:pt x="21" y="12"/>
                  </a:cubicBezTo>
                  <a:cubicBezTo>
                    <a:pt x="21" y="12"/>
                    <a:pt x="22" y="10"/>
                    <a:pt x="21" y="10"/>
                  </a:cubicBezTo>
                  <a:close/>
                  <a:moveTo>
                    <a:pt x="9" y="13"/>
                  </a:moveTo>
                  <a:cubicBezTo>
                    <a:pt x="9" y="13"/>
                    <a:pt x="10" y="13"/>
                    <a:pt x="10" y="13"/>
                  </a:cubicBezTo>
                  <a:cubicBezTo>
                    <a:pt x="10" y="13"/>
                    <a:pt x="9" y="13"/>
                    <a:pt x="9" y="1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96" name="Freeform 273">
              <a:extLst>
                <a:ext uri="{FF2B5EF4-FFF2-40B4-BE49-F238E27FC236}">
                  <a16:creationId xmlns:a16="http://schemas.microsoft.com/office/drawing/2014/main" id="{AEBBB1E2-B46E-0245-8FC5-ABB5B280E778}"/>
                </a:ext>
              </a:extLst>
            </p:cNvPr>
            <p:cNvSpPr>
              <a:spLocks noEditPoints="1"/>
            </p:cNvSpPr>
            <p:nvPr/>
          </p:nvSpPr>
          <p:spPr bwMode="auto">
            <a:xfrm>
              <a:off x="2366963" y="3567113"/>
              <a:ext cx="517525" cy="1198563"/>
            </a:xfrm>
            <a:custGeom>
              <a:avLst/>
              <a:gdLst/>
              <a:ahLst/>
              <a:cxnLst>
                <a:cxn ang="0">
                  <a:pos x="65" y="48"/>
                </a:cxn>
                <a:cxn ang="0">
                  <a:pos x="60" y="39"/>
                </a:cxn>
                <a:cxn ang="0">
                  <a:pos x="66" y="35"/>
                </a:cxn>
                <a:cxn ang="0">
                  <a:pos x="60" y="19"/>
                </a:cxn>
                <a:cxn ang="0">
                  <a:pos x="44" y="10"/>
                </a:cxn>
                <a:cxn ang="0">
                  <a:pos x="43" y="4"/>
                </a:cxn>
                <a:cxn ang="0">
                  <a:pos x="28" y="8"/>
                </a:cxn>
                <a:cxn ang="0">
                  <a:pos x="19" y="5"/>
                </a:cxn>
                <a:cxn ang="0">
                  <a:pos x="6" y="24"/>
                </a:cxn>
                <a:cxn ang="0">
                  <a:pos x="4" y="49"/>
                </a:cxn>
                <a:cxn ang="0">
                  <a:pos x="1" y="60"/>
                </a:cxn>
                <a:cxn ang="0">
                  <a:pos x="2" y="67"/>
                </a:cxn>
                <a:cxn ang="0">
                  <a:pos x="3" y="75"/>
                </a:cxn>
                <a:cxn ang="0">
                  <a:pos x="5" y="78"/>
                </a:cxn>
                <a:cxn ang="0">
                  <a:pos x="10" y="77"/>
                </a:cxn>
                <a:cxn ang="0">
                  <a:pos x="15" y="101"/>
                </a:cxn>
                <a:cxn ang="0">
                  <a:pos x="17" y="139"/>
                </a:cxn>
                <a:cxn ang="0">
                  <a:pos x="15" y="149"/>
                </a:cxn>
                <a:cxn ang="0">
                  <a:pos x="31" y="154"/>
                </a:cxn>
                <a:cxn ang="0">
                  <a:pos x="31" y="147"/>
                </a:cxn>
                <a:cxn ang="0">
                  <a:pos x="30" y="134"/>
                </a:cxn>
                <a:cxn ang="0">
                  <a:pos x="31" y="103"/>
                </a:cxn>
                <a:cxn ang="0">
                  <a:pos x="35" y="94"/>
                </a:cxn>
                <a:cxn ang="0">
                  <a:pos x="35" y="112"/>
                </a:cxn>
                <a:cxn ang="0">
                  <a:pos x="36" y="139"/>
                </a:cxn>
                <a:cxn ang="0">
                  <a:pos x="40" y="151"/>
                </a:cxn>
                <a:cxn ang="0">
                  <a:pos x="51" y="151"/>
                </a:cxn>
                <a:cxn ang="0">
                  <a:pos x="49" y="130"/>
                </a:cxn>
                <a:cxn ang="0">
                  <a:pos x="51" y="105"/>
                </a:cxn>
                <a:cxn ang="0">
                  <a:pos x="49" y="89"/>
                </a:cxn>
                <a:cxn ang="0">
                  <a:pos x="54" y="80"/>
                </a:cxn>
                <a:cxn ang="0">
                  <a:pos x="59" y="127"/>
                </a:cxn>
                <a:cxn ang="0">
                  <a:pos x="62" y="156"/>
                </a:cxn>
                <a:cxn ang="0">
                  <a:pos x="59" y="106"/>
                </a:cxn>
                <a:cxn ang="0">
                  <a:pos x="63" y="72"/>
                </a:cxn>
                <a:cxn ang="0">
                  <a:pos x="61" y="63"/>
                </a:cxn>
                <a:cxn ang="0">
                  <a:pos x="57" y="67"/>
                </a:cxn>
                <a:cxn ang="0">
                  <a:pos x="53" y="68"/>
                </a:cxn>
                <a:cxn ang="0">
                  <a:pos x="54" y="60"/>
                </a:cxn>
                <a:cxn ang="0">
                  <a:pos x="64" y="63"/>
                </a:cxn>
                <a:cxn ang="0">
                  <a:pos x="65" y="55"/>
                </a:cxn>
                <a:cxn ang="0">
                  <a:pos x="58" y="52"/>
                </a:cxn>
                <a:cxn ang="0">
                  <a:pos x="17" y="48"/>
                </a:cxn>
                <a:cxn ang="0">
                  <a:pos x="17" y="48"/>
                </a:cxn>
                <a:cxn ang="0">
                  <a:pos x="12" y="69"/>
                </a:cxn>
                <a:cxn ang="0">
                  <a:pos x="17" y="65"/>
                </a:cxn>
                <a:cxn ang="0">
                  <a:pos x="24" y="148"/>
                </a:cxn>
                <a:cxn ang="0">
                  <a:pos x="32" y="21"/>
                </a:cxn>
                <a:cxn ang="0">
                  <a:pos x="25" y="14"/>
                </a:cxn>
                <a:cxn ang="0">
                  <a:pos x="28" y="13"/>
                </a:cxn>
                <a:cxn ang="0">
                  <a:pos x="37" y="4"/>
                </a:cxn>
                <a:cxn ang="0">
                  <a:pos x="37" y="3"/>
                </a:cxn>
                <a:cxn ang="0">
                  <a:pos x="36" y="15"/>
                </a:cxn>
                <a:cxn ang="0">
                  <a:pos x="32" y="15"/>
                </a:cxn>
                <a:cxn ang="0">
                  <a:pos x="32" y="21"/>
                </a:cxn>
                <a:cxn ang="0">
                  <a:pos x="49" y="145"/>
                </a:cxn>
              </a:cxnLst>
              <a:rect l="0" t="0" r="r" b="b"/>
              <a:pathLst>
                <a:path w="68" h="157">
                  <a:moveTo>
                    <a:pt x="68" y="50"/>
                  </a:moveTo>
                  <a:cubicBezTo>
                    <a:pt x="68" y="50"/>
                    <a:pt x="67" y="50"/>
                    <a:pt x="67" y="50"/>
                  </a:cubicBezTo>
                  <a:cubicBezTo>
                    <a:pt x="67" y="49"/>
                    <a:pt x="66" y="49"/>
                    <a:pt x="65" y="48"/>
                  </a:cubicBezTo>
                  <a:cubicBezTo>
                    <a:pt x="64" y="49"/>
                    <a:pt x="63" y="49"/>
                    <a:pt x="62" y="48"/>
                  </a:cubicBezTo>
                  <a:cubicBezTo>
                    <a:pt x="62" y="48"/>
                    <a:pt x="64" y="48"/>
                    <a:pt x="65" y="48"/>
                  </a:cubicBezTo>
                  <a:cubicBezTo>
                    <a:pt x="66" y="48"/>
                    <a:pt x="66" y="48"/>
                    <a:pt x="68" y="48"/>
                  </a:cubicBezTo>
                  <a:cubicBezTo>
                    <a:pt x="68" y="46"/>
                    <a:pt x="68" y="44"/>
                    <a:pt x="67" y="43"/>
                  </a:cubicBezTo>
                  <a:cubicBezTo>
                    <a:pt x="66" y="42"/>
                    <a:pt x="67" y="41"/>
                    <a:pt x="65" y="41"/>
                  </a:cubicBezTo>
                  <a:cubicBezTo>
                    <a:pt x="64" y="41"/>
                    <a:pt x="63" y="41"/>
                    <a:pt x="61" y="41"/>
                  </a:cubicBezTo>
                  <a:cubicBezTo>
                    <a:pt x="61" y="40"/>
                    <a:pt x="61" y="40"/>
                    <a:pt x="60" y="39"/>
                  </a:cubicBezTo>
                  <a:cubicBezTo>
                    <a:pt x="60" y="39"/>
                    <a:pt x="60" y="39"/>
                    <a:pt x="60" y="39"/>
                  </a:cubicBezTo>
                  <a:cubicBezTo>
                    <a:pt x="60" y="39"/>
                    <a:pt x="60" y="39"/>
                    <a:pt x="60" y="38"/>
                  </a:cubicBezTo>
                  <a:cubicBezTo>
                    <a:pt x="62" y="39"/>
                    <a:pt x="64" y="38"/>
                    <a:pt x="65" y="38"/>
                  </a:cubicBezTo>
                  <a:cubicBezTo>
                    <a:pt x="65" y="37"/>
                    <a:pt x="67" y="37"/>
                    <a:pt x="67" y="36"/>
                  </a:cubicBezTo>
                  <a:cubicBezTo>
                    <a:pt x="67" y="36"/>
                    <a:pt x="66" y="34"/>
                    <a:pt x="66" y="35"/>
                  </a:cubicBezTo>
                  <a:cubicBezTo>
                    <a:pt x="65" y="34"/>
                    <a:pt x="65" y="33"/>
                    <a:pt x="65" y="31"/>
                  </a:cubicBezTo>
                  <a:cubicBezTo>
                    <a:pt x="65" y="31"/>
                    <a:pt x="65" y="28"/>
                    <a:pt x="64" y="28"/>
                  </a:cubicBezTo>
                  <a:cubicBezTo>
                    <a:pt x="63" y="28"/>
                    <a:pt x="62" y="28"/>
                    <a:pt x="62" y="26"/>
                  </a:cubicBezTo>
                  <a:cubicBezTo>
                    <a:pt x="62" y="25"/>
                    <a:pt x="62" y="22"/>
                    <a:pt x="60" y="21"/>
                  </a:cubicBezTo>
                  <a:cubicBezTo>
                    <a:pt x="61" y="21"/>
                    <a:pt x="60" y="20"/>
                    <a:pt x="60" y="19"/>
                  </a:cubicBezTo>
                  <a:cubicBezTo>
                    <a:pt x="59" y="20"/>
                    <a:pt x="57" y="18"/>
                    <a:pt x="57" y="17"/>
                  </a:cubicBezTo>
                  <a:cubicBezTo>
                    <a:pt x="57" y="16"/>
                    <a:pt x="55" y="16"/>
                    <a:pt x="55" y="15"/>
                  </a:cubicBezTo>
                  <a:cubicBezTo>
                    <a:pt x="55" y="14"/>
                    <a:pt x="55" y="13"/>
                    <a:pt x="54" y="13"/>
                  </a:cubicBezTo>
                  <a:cubicBezTo>
                    <a:pt x="53" y="11"/>
                    <a:pt x="53" y="11"/>
                    <a:pt x="51" y="10"/>
                  </a:cubicBezTo>
                  <a:cubicBezTo>
                    <a:pt x="49" y="8"/>
                    <a:pt x="46" y="9"/>
                    <a:pt x="44" y="10"/>
                  </a:cubicBezTo>
                  <a:cubicBezTo>
                    <a:pt x="44" y="9"/>
                    <a:pt x="45" y="9"/>
                    <a:pt x="45" y="9"/>
                  </a:cubicBezTo>
                  <a:cubicBezTo>
                    <a:pt x="45" y="9"/>
                    <a:pt x="44" y="8"/>
                    <a:pt x="44" y="8"/>
                  </a:cubicBezTo>
                  <a:cubicBezTo>
                    <a:pt x="44" y="8"/>
                    <a:pt x="42" y="8"/>
                    <a:pt x="42" y="8"/>
                  </a:cubicBezTo>
                  <a:cubicBezTo>
                    <a:pt x="42" y="7"/>
                    <a:pt x="43" y="7"/>
                    <a:pt x="43" y="6"/>
                  </a:cubicBezTo>
                  <a:cubicBezTo>
                    <a:pt x="44" y="5"/>
                    <a:pt x="43" y="5"/>
                    <a:pt x="43" y="4"/>
                  </a:cubicBezTo>
                  <a:cubicBezTo>
                    <a:pt x="41" y="3"/>
                    <a:pt x="40" y="0"/>
                    <a:pt x="38" y="0"/>
                  </a:cubicBezTo>
                  <a:cubicBezTo>
                    <a:pt x="38" y="1"/>
                    <a:pt x="37" y="2"/>
                    <a:pt x="36" y="3"/>
                  </a:cubicBezTo>
                  <a:cubicBezTo>
                    <a:pt x="36" y="4"/>
                    <a:pt x="36" y="4"/>
                    <a:pt x="36" y="5"/>
                  </a:cubicBezTo>
                  <a:cubicBezTo>
                    <a:pt x="35" y="6"/>
                    <a:pt x="34" y="6"/>
                    <a:pt x="33" y="7"/>
                  </a:cubicBezTo>
                  <a:cubicBezTo>
                    <a:pt x="32" y="8"/>
                    <a:pt x="30" y="8"/>
                    <a:pt x="28" y="8"/>
                  </a:cubicBezTo>
                  <a:cubicBezTo>
                    <a:pt x="27" y="7"/>
                    <a:pt x="27" y="6"/>
                    <a:pt x="26" y="5"/>
                  </a:cubicBezTo>
                  <a:cubicBezTo>
                    <a:pt x="26" y="6"/>
                    <a:pt x="26" y="6"/>
                    <a:pt x="26" y="7"/>
                  </a:cubicBezTo>
                  <a:cubicBezTo>
                    <a:pt x="25" y="5"/>
                    <a:pt x="24" y="1"/>
                    <a:pt x="22" y="4"/>
                  </a:cubicBezTo>
                  <a:cubicBezTo>
                    <a:pt x="22" y="4"/>
                    <a:pt x="21" y="4"/>
                    <a:pt x="21" y="4"/>
                  </a:cubicBezTo>
                  <a:cubicBezTo>
                    <a:pt x="21" y="5"/>
                    <a:pt x="20" y="5"/>
                    <a:pt x="19" y="5"/>
                  </a:cubicBezTo>
                  <a:cubicBezTo>
                    <a:pt x="19" y="5"/>
                    <a:pt x="19" y="6"/>
                    <a:pt x="19" y="6"/>
                  </a:cubicBezTo>
                  <a:cubicBezTo>
                    <a:pt x="18" y="8"/>
                    <a:pt x="18" y="8"/>
                    <a:pt x="17" y="10"/>
                  </a:cubicBezTo>
                  <a:cubicBezTo>
                    <a:pt x="18" y="9"/>
                    <a:pt x="16" y="11"/>
                    <a:pt x="16" y="11"/>
                  </a:cubicBezTo>
                  <a:cubicBezTo>
                    <a:pt x="14" y="14"/>
                    <a:pt x="11" y="17"/>
                    <a:pt x="9" y="20"/>
                  </a:cubicBezTo>
                  <a:cubicBezTo>
                    <a:pt x="9" y="21"/>
                    <a:pt x="8" y="23"/>
                    <a:pt x="6" y="24"/>
                  </a:cubicBezTo>
                  <a:cubicBezTo>
                    <a:pt x="6" y="26"/>
                    <a:pt x="6" y="28"/>
                    <a:pt x="5" y="30"/>
                  </a:cubicBezTo>
                  <a:cubicBezTo>
                    <a:pt x="4" y="32"/>
                    <a:pt x="4" y="34"/>
                    <a:pt x="4" y="36"/>
                  </a:cubicBezTo>
                  <a:cubicBezTo>
                    <a:pt x="4" y="38"/>
                    <a:pt x="4" y="40"/>
                    <a:pt x="4" y="42"/>
                  </a:cubicBezTo>
                  <a:cubicBezTo>
                    <a:pt x="4" y="43"/>
                    <a:pt x="5" y="44"/>
                    <a:pt x="5" y="45"/>
                  </a:cubicBezTo>
                  <a:cubicBezTo>
                    <a:pt x="5" y="46"/>
                    <a:pt x="4" y="48"/>
                    <a:pt x="4" y="49"/>
                  </a:cubicBezTo>
                  <a:cubicBezTo>
                    <a:pt x="4" y="49"/>
                    <a:pt x="3" y="49"/>
                    <a:pt x="3" y="49"/>
                  </a:cubicBezTo>
                  <a:cubicBezTo>
                    <a:pt x="3" y="50"/>
                    <a:pt x="4" y="51"/>
                    <a:pt x="4" y="52"/>
                  </a:cubicBezTo>
                  <a:cubicBezTo>
                    <a:pt x="4" y="52"/>
                    <a:pt x="3" y="53"/>
                    <a:pt x="2" y="53"/>
                  </a:cubicBezTo>
                  <a:cubicBezTo>
                    <a:pt x="2" y="54"/>
                    <a:pt x="2" y="56"/>
                    <a:pt x="1" y="57"/>
                  </a:cubicBezTo>
                  <a:cubicBezTo>
                    <a:pt x="1" y="59"/>
                    <a:pt x="0" y="59"/>
                    <a:pt x="1" y="60"/>
                  </a:cubicBezTo>
                  <a:cubicBezTo>
                    <a:pt x="2" y="61"/>
                    <a:pt x="1" y="62"/>
                    <a:pt x="1" y="63"/>
                  </a:cubicBezTo>
                  <a:cubicBezTo>
                    <a:pt x="1" y="64"/>
                    <a:pt x="2" y="65"/>
                    <a:pt x="2" y="65"/>
                  </a:cubicBezTo>
                  <a:cubicBezTo>
                    <a:pt x="3" y="65"/>
                    <a:pt x="4" y="66"/>
                    <a:pt x="4" y="66"/>
                  </a:cubicBezTo>
                  <a:cubicBezTo>
                    <a:pt x="4" y="66"/>
                    <a:pt x="4" y="66"/>
                    <a:pt x="3" y="67"/>
                  </a:cubicBezTo>
                  <a:cubicBezTo>
                    <a:pt x="3" y="67"/>
                    <a:pt x="3" y="67"/>
                    <a:pt x="2" y="67"/>
                  </a:cubicBezTo>
                  <a:cubicBezTo>
                    <a:pt x="2" y="67"/>
                    <a:pt x="1" y="68"/>
                    <a:pt x="1" y="68"/>
                  </a:cubicBezTo>
                  <a:cubicBezTo>
                    <a:pt x="1" y="69"/>
                    <a:pt x="2" y="69"/>
                    <a:pt x="3" y="69"/>
                  </a:cubicBezTo>
                  <a:cubicBezTo>
                    <a:pt x="4" y="69"/>
                    <a:pt x="4" y="71"/>
                    <a:pt x="4" y="71"/>
                  </a:cubicBezTo>
                  <a:cubicBezTo>
                    <a:pt x="4" y="72"/>
                    <a:pt x="3" y="72"/>
                    <a:pt x="3" y="72"/>
                  </a:cubicBezTo>
                  <a:cubicBezTo>
                    <a:pt x="3" y="73"/>
                    <a:pt x="3" y="74"/>
                    <a:pt x="3" y="75"/>
                  </a:cubicBezTo>
                  <a:cubicBezTo>
                    <a:pt x="5" y="75"/>
                    <a:pt x="6" y="74"/>
                    <a:pt x="7" y="74"/>
                  </a:cubicBezTo>
                  <a:cubicBezTo>
                    <a:pt x="7" y="75"/>
                    <a:pt x="9" y="75"/>
                    <a:pt x="8" y="76"/>
                  </a:cubicBezTo>
                  <a:cubicBezTo>
                    <a:pt x="8" y="77"/>
                    <a:pt x="7" y="77"/>
                    <a:pt x="6" y="76"/>
                  </a:cubicBezTo>
                  <a:cubicBezTo>
                    <a:pt x="5" y="76"/>
                    <a:pt x="5" y="75"/>
                    <a:pt x="4" y="75"/>
                  </a:cubicBezTo>
                  <a:cubicBezTo>
                    <a:pt x="4" y="75"/>
                    <a:pt x="5" y="78"/>
                    <a:pt x="5" y="78"/>
                  </a:cubicBezTo>
                  <a:cubicBezTo>
                    <a:pt x="6" y="80"/>
                    <a:pt x="5" y="79"/>
                    <a:pt x="6" y="81"/>
                  </a:cubicBezTo>
                  <a:cubicBezTo>
                    <a:pt x="6" y="81"/>
                    <a:pt x="9" y="81"/>
                    <a:pt x="9" y="81"/>
                  </a:cubicBezTo>
                  <a:cubicBezTo>
                    <a:pt x="9" y="82"/>
                    <a:pt x="10" y="82"/>
                    <a:pt x="11" y="80"/>
                  </a:cubicBezTo>
                  <a:cubicBezTo>
                    <a:pt x="11" y="80"/>
                    <a:pt x="11" y="79"/>
                    <a:pt x="11" y="79"/>
                  </a:cubicBezTo>
                  <a:cubicBezTo>
                    <a:pt x="10" y="78"/>
                    <a:pt x="10" y="78"/>
                    <a:pt x="10" y="77"/>
                  </a:cubicBezTo>
                  <a:cubicBezTo>
                    <a:pt x="10" y="77"/>
                    <a:pt x="11" y="75"/>
                    <a:pt x="11" y="76"/>
                  </a:cubicBezTo>
                  <a:cubicBezTo>
                    <a:pt x="12" y="77"/>
                    <a:pt x="11" y="78"/>
                    <a:pt x="12" y="79"/>
                  </a:cubicBezTo>
                  <a:cubicBezTo>
                    <a:pt x="13" y="80"/>
                    <a:pt x="13" y="81"/>
                    <a:pt x="14" y="83"/>
                  </a:cubicBezTo>
                  <a:cubicBezTo>
                    <a:pt x="14" y="86"/>
                    <a:pt x="14" y="90"/>
                    <a:pt x="14" y="93"/>
                  </a:cubicBezTo>
                  <a:cubicBezTo>
                    <a:pt x="15" y="95"/>
                    <a:pt x="15" y="98"/>
                    <a:pt x="15" y="101"/>
                  </a:cubicBezTo>
                  <a:cubicBezTo>
                    <a:pt x="15" y="103"/>
                    <a:pt x="15" y="106"/>
                    <a:pt x="15" y="109"/>
                  </a:cubicBezTo>
                  <a:cubicBezTo>
                    <a:pt x="15" y="116"/>
                    <a:pt x="14" y="123"/>
                    <a:pt x="15" y="130"/>
                  </a:cubicBezTo>
                  <a:cubicBezTo>
                    <a:pt x="15" y="132"/>
                    <a:pt x="16" y="133"/>
                    <a:pt x="16" y="135"/>
                  </a:cubicBezTo>
                  <a:cubicBezTo>
                    <a:pt x="16" y="135"/>
                    <a:pt x="16" y="136"/>
                    <a:pt x="17" y="137"/>
                  </a:cubicBezTo>
                  <a:cubicBezTo>
                    <a:pt x="17" y="137"/>
                    <a:pt x="17" y="138"/>
                    <a:pt x="17" y="139"/>
                  </a:cubicBezTo>
                  <a:cubicBezTo>
                    <a:pt x="17" y="140"/>
                    <a:pt x="16" y="140"/>
                    <a:pt x="16" y="141"/>
                  </a:cubicBezTo>
                  <a:cubicBezTo>
                    <a:pt x="16" y="142"/>
                    <a:pt x="16" y="143"/>
                    <a:pt x="16" y="144"/>
                  </a:cubicBezTo>
                  <a:cubicBezTo>
                    <a:pt x="16" y="145"/>
                    <a:pt x="16" y="146"/>
                    <a:pt x="16" y="147"/>
                  </a:cubicBezTo>
                  <a:cubicBezTo>
                    <a:pt x="17" y="147"/>
                    <a:pt x="17" y="148"/>
                    <a:pt x="17" y="149"/>
                  </a:cubicBezTo>
                  <a:cubicBezTo>
                    <a:pt x="16" y="149"/>
                    <a:pt x="16" y="149"/>
                    <a:pt x="15" y="149"/>
                  </a:cubicBezTo>
                  <a:cubicBezTo>
                    <a:pt x="15" y="149"/>
                    <a:pt x="14" y="150"/>
                    <a:pt x="13" y="150"/>
                  </a:cubicBezTo>
                  <a:cubicBezTo>
                    <a:pt x="13" y="151"/>
                    <a:pt x="12" y="152"/>
                    <a:pt x="12" y="153"/>
                  </a:cubicBezTo>
                  <a:cubicBezTo>
                    <a:pt x="12" y="154"/>
                    <a:pt x="13" y="154"/>
                    <a:pt x="14" y="154"/>
                  </a:cubicBezTo>
                  <a:cubicBezTo>
                    <a:pt x="15" y="154"/>
                    <a:pt x="17" y="154"/>
                    <a:pt x="19" y="154"/>
                  </a:cubicBezTo>
                  <a:cubicBezTo>
                    <a:pt x="23" y="154"/>
                    <a:pt x="28" y="154"/>
                    <a:pt x="31" y="154"/>
                  </a:cubicBezTo>
                  <a:cubicBezTo>
                    <a:pt x="31" y="154"/>
                    <a:pt x="31" y="154"/>
                    <a:pt x="31" y="154"/>
                  </a:cubicBezTo>
                  <a:cubicBezTo>
                    <a:pt x="32" y="153"/>
                    <a:pt x="31" y="152"/>
                    <a:pt x="31" y="152"/>
                  </a:cubicBezTo>
                  <a:cubicBezTo>
                    <a:pt x="31" y="151"/>
                    <a:pt x="32" y="151"/>
                    <a:pt x="32" y="151"/>
                  </a:cubicBezTo>
                  <a:cubicBezTo>
                    <a:pt x="32" y="150"/>
                    <a:pt x="32" y="150"/>
                    <a:pt x="32" y="150"/>
                  </a:cubicBezTo>
                  <a:cubicBezTo>
                    <a:pt x="31" y="149"/>
                    <a:pt x="32" y="148"/>
                    <a:pt x="31" y="147"/>
                  </a:cubicBezTo>
                  <a:cubicBezTo>
                    <a:pt x="31" y="146"/>
                    <a:pt x="31" y="145"/>
                    <a:pt x="31" y="144"/>
                  </a:cubicBezTo>
                  <a:cubicBezTo>
                    <a:pt x="31" y="144"/>
                    <a:pt x="31" y="143"/>
                    <a:pt x="31" y="143"/>
                  </a:cubicBezTo>
                  <a:cubicBezTo>
                    <a:pt x="31" y="143"/>
                    <a:pt x="30" y="141"/>
                    <a:pt x="30" y="141"/>
                  </a:cubicBezTo>
                  <a:cubicBezTo>
                    <a:pt x="30" y="140"/>
                    <a:pt x="29" y="139"/>
                    <a:pt x="29" y="137"/>
                  </a:cubicBezTo>
                  <a:cubicBezTo>
                    <a:pt x="29" y="137"/>
                    <a:pt x="30" y="135"/>
                    <a:pt x="30" y="134"/>
                  </a:cubicBezTo>
                  <a:cubicBezTo>
                    <a:pt x="30" y="133"/>
                    <a:pt x="31" y="131"/>
                    <a:pt x="31" y="129"/>
                  </a:cubicBezTo>
                  <a:cubicBezTo>
                    <a:pt x="31" y="126"/>
                    <a:pt x="31" y="123"/>
                    <a:pt x="31" y="121"/>
                  </a:cubicBezTo>
                  <a:cubicBezTo>
                    <a:pt x="32" y="118"/>
                    <a:pt x="32" y="115"/>
                    <a:pt x="32" y="112"/>
                  </a:cubicBezTo>
                  <a:cubicBezTo>
                    <a:pt x="32" y="111"/>
                    <a:pt x="33" y="111"/>
                    <a:pt x="32" y="110"/>
                  </a:cubicBezTo>
                  <a:cubicBezTo>
                    <a:pt x="32" y="108"/>
                    <a:pt x="31" y="105"/>
                    <a:pt x="31" y="103"/>
                  </a:cubicBezTo>
                  <a:cubicBezTo>
                    <a:pt x="31" y="101"/>
                    <a:pt x="32" y="100"/>
                    <a:pt x="32" y="98"/>
                  </a:cubicBezTo>
                  <a:cubicBezTo>
                    <a:pt x="32" y="97"/>
                    <a:pt x="32" y="96"/>
                    <a:pt x="32" y="96"/>
                  </a:cubicBezTo>
                  <a:cubicBezTo>
                    <a:pt x="32" y="94"/>
                    <a:pt x="33" y="93"/>
                    <a:pt x="33" y="91"/>
                  </a:cubicBezTo>
                  <a:cubicBezTo>
                    <a:pt x="33" y="91"/>
                    <a:pt x="34" y="91"/>
                    <a:pt x="35" y="91"/>
                  </a:cubicBezTo>
                  <a:cubicBezTo>
                    <a:pt x="35" y="92"/>
                    <a:pt x="35" y="93"/>
                    <a:pt x="35" y="94"/>
                  </a:cubicBezTo>
                  <a:cubicBezTo>
                    <a:pt x="35" y="95"/>
                    <a:pt x="35" y="97"/>
                    <a:pt x="35" y="98"/>
                  </a:cubicBezTo>
                  <a:cubicBezTo>
                    <a:pt x="35" y="100"/>
                    <a:pt x="34" y="101"/>
                    <a:pt x="34" y="102"/>
                  </a:cubicBezTo>
                  <a:cubicBezTo>
                    <a:pt x="34" y="103"/>
                    <a:pt x="34" y="104"/>
                    <a:pt x="34" y="104"/>
                  </a:cubicBezTo>
                  <a:cubicBezTo>
                    <a:pt x="35" y="106"/>
                    <a:pt x="35" y="107"/>
                    <a:pt x="35" y="108"/>
                  </a:cubicBezTo>
                  <a:cubicBezTo>
                    <a:pt x="35" y="109"/>
                    <a:pt x="35" y="111"/>
                    <a:pt x="35" y="112"/>
                  </a:cubicBezTo>
                  <a:cubicBezTo>
                    <a:pt x="36" y="116"/>
                    <a:pt x="37" y="119"/>
                    <a:pt x="37" y="123"/>
                  </a:cubicBezTo>
                  <a:cubicBezTo>
                    <a:pt x="36" y="124"/>
                    <a:pt x="36" y="126"/>
                    <a:pt x="36" y="127"/>
                  </a:cubicBezTo>
                  <a:cubicBezTo>
                    <a:pt x="36" y="130"/>
                    <a:pt x="36" y="133"/>
                    <a:pt x="36" y="135"/>
                  </a:cubicBezTo>
                  <a:cubicBezTo>
                    <a:pt x="36" y="136"/>
                    <a:pt x="36" y="136"/>
                    <a:pt x="36" y="137"/>
                  </a:cubicBezTo>
                  <a:cubicBezTo>
                    <a:pt x="37" y="137"/>
                    <a:pt x="36" y="138"/>
                    <a:pt x="36" y="139"/>
                  </a:cubicBezTo>
                  <a:cubicBezTo>
                    <a:pt x="36" y="140"/>
                    <a:pt x="36" y="142"/>
                    <a:pt x="36" y="142"/>
                  </a:cubicBezTo>
                  <a:cubicBezTo>
                    <a:pt x="36" y="144"/>
                    <a:pt x="37" y="144"/>
                    <a:pt x="38" y="144"/>
                  </a:cubicBezTo>
                  <a:cubicBezTo>
                    <a:pt x="39" y="144"/>
                    <a:pt x="38" y="146"/>
                    <a:pt x="38" y="146"/>
                  </a:cubicBezTo>
                  <a:cubicBezTo>
                    <a:pt x="38" y="146"/>
                    <a:pt x="39" y="147"/>
                    <a:pt x="39" y="148"/>
                  </a:cubicBezTo>
                  <a:cubicBezTo>
                    <a:pt x="39" y="149"/>
                    <a:pt x="40" y="150"/>
                    <a:pt x="40" y="151"/>
                  </a:cubicBezTo>
                  <a:cubicBezTo>
                    <a:pt x="41" y="152"/>
                    <a:pt x="40" y="153"/>
                    <a:pt x="41" y="154"/>
                  </a:cubicBezTo>
                  <a:cubicBezTo>
                    <a:pt x="41" y="154"/>
                    <a:pt x="42" y="155"/>
                    <a:pt x="43" y="155"/>
                  </a:cubicBezTo>
                  <a:cubicBezTo>
                    <a:pt x="46" y="155"/>
                    <a:pt x="49" y="155"/>
                    <a:pt x="51" y="154"/>
                  </a:cubicBezTo>
                  <a:cubicBezTo>
                    <a:pt x="51" y="154"/>
                    <a:pt x="52" y="154"/>
                    <a:pt x="52" y="153"/>
                  </a:cubicBezTo>
                  <a:cubicBezTo>
                    <a:pt x="52" y="153"/>
                    <a:pt x="51" y="152"/>
                    <a:pt x="51" y="151"/>
                  </a:cubicBezTo>
                  <a:cubicBezTo>
                    <a:pt x="50" y="149"/>
                    <a:pt x="50" y="147"/>
                    <a:pt x="50" y="145"/>
                  </a:cubicBezTo>
                  <a:cubicBezTo>
                    <a:pt x="51" y="145"/>
                    <a:pt x="51" y="144"/>
                    <a:pt x="52" y="144"/>
                  </a:cubicBezTo>
                  <a:cubicBezTo>
                    <a:pt x="52" y="142"/>
                    <a:pt x="52" y="139"/>
                    <a:pt x="51" y="138"/>
                  </a:cubicBezTo>
                  <a:cubicBezTo>
                    <a:pt x="51" y="137"/>
                    <a:pt x="50" y="137"/>
                    <a:pt x="50" y="136"/>
                  </a:cubicBezTo>
                  <a:cubicBezTo>
                    <a:pt x="50" y="134"/>
                    <a:pt x="49" y="132"/>
                    <a:pt x="49" y="130"/>
                  </a:cubicBezTo>
                  <a:cubicBezTo>
                    <a:pt x="48" y="130"/>
                    <a:pt x="49" y="128"/>
                    <a:pt x="49" y="127"/>
                  </a:cubicBezTo>
                  <a:cubicBezTo>
                    <a:pt x="49" y="124"/>
                    <a:pt x="49" y="121"/>
                    <a:pt x="49" y="118"/>
                  </a:cubicBezTo>
                  <a:cubicBezTo>
                    <a:pt x="50" y="115"/>
                    <a:pt x="50" y="111"/>
                    <a:pt x="50" y="108"/>
                  </a:cubicBezTo>
                  <a:cubicBezTo>
                    <a:pt x="50" y="107"/>
                    <a:pt x="51" y="106"/>
                    <a:pt x="51" y="105"/>
                  </a:cubicBezTo>
                  <a:cubicBezTo>
                    <a:pt x="51" y="105"/>
                    <a:pt x="51" y="105"/>
                    <a:pt x="51" y="105"/>
                  </a:cubicBezTo>
                  <a:cubicBezTo>
                    <a:pt x="51" y="104"/>
                    <a:pt x="51" y="104"/>
                    <a:pt x="50" y="103"/>
                  </a:cubicBezTo>
                  <a:cubicBezTo>
                    <a:pt x="49" y="103"/>
                    <a:pt x="51" y="101"/>
                    <a:pt x="51" y="101"/>
                  </a:cubicBezTo>
                  <a:cubicBezTo>
                    <a:pt x="51" y="100"/>
                    <a:pt x="50" y="98"/>
                    <a:pt x="50" y="98"/>
                  </a:cubicBezTo>
                  <a:cubicBezTo>
                    <a:pt x="50" y="96"/>
                    <a:pt x="49" y="95"/>
                    <a:pt x="49" y="93"/>
                  </a:cubicBezTo>
                  <a:cubicBezTo>
                    <a:pt x="50" y="91"/>
                    <a:pt x="49" y="91"/>
                    <a:pt x="49" y="89"/>
                  </a:cubicBezTo>
                  <a:cubicBezTo>
                    <a:pt x="50" y="87"/>
                    <a:pt x="52" y="86"/>
                    <a:pt x="52" y="85"/>
                  </a:cubicBezTo>
                  <a:cubicBezTo>
                    <a:pt x="52" y="85"/>
                    <a:pt x="53" y="84"/>
                    <a:pt x="53" y="84"/>
                  </a:cubicBezTo>
                  <a:cubicBezTo>
                    <a:pt x="53" y="84"/>
                    <a:pt x="54" y="84"/>
                    <a:pt x="54" y="83"/>
                  </a:cubicBezTo>
                  <a:cubicBezTo>
                    <a:pt x="54" y="83"/>
                    <a:pt x="53" y="82"/>
                    <a:pt x="53" y="82"/>
                  </a:cubicBezTo>
                  <a:cubicBezTo>
                    <a:pt x="53" y="81"/>
                    <a:pt x="54" y="80"/>
                    <a:pt x="54" y="80"/>
                  </a:cubicBezTo>
                  <a:cubicBezTo>
                    <a:pt x="54" y="80"/>
                    <a:pt x="54" y="78"/>
                    <a:pt x="55" y="78"/>
                  </a:cubicBezTo>
                  <a:cubicBezTo>
                    <a:pt x="55" y="78"/>
                    <a:pt x="55" y="80"/>
                    <a:pt x="55" y="79"/>
                  </a:cubicBezTo>
                  <a:cubicBezTo>
                    <a:pt x="56" y="85"/>
                    <a:pt x="56" y="91"/>
                    <a:pt x="56" y="97"/>
                  </a:cubicBezTo>
                  <a:cubicBezTo>
                    <a:pt x="57" y="103"/>
                    <a:pt x="57" y="110"/>
                    <a:pt x="58" y="116"/>
                  </a:cubicBezTo>
                  <a:cubicBezTo>
                    <a:pt x="59" y="120"/>
                    <a:pt x="59" y="124"/>
                    <a:pt x="59" y="127"/>
                  </a:cubicBezTo>
                  <a:cubicBezTo>
                    <a:pt x="60" y="135"/>
                    <a:pt x="60" y="142"/>
                    <a:pt x="61" y="149"/>
                  </a:cubicBezTo>
                  <a:cubicBezTo>
                    <a:pt x="61" y="150"/>
                    <a:pt x="62" y="152"/>
                    <a:pt x="61" y="152"/>
                  </a:cubicBezTo>
                  <a:cubicBezTo>
                    <a:pt x="61" y="153"/>
                    <a:pt x="61" y="153"/>
                    <a:pt x="61" y="153"/>
                  </a:cubicBezTo>
                  <a:cubicBezTo>
                    <a:pt x="61" y="154"/>
                    <a:pt x="61" y="155"/>
                    <a:pt x="61" y="156"/>
                  </a:cubicBezTo>
                  <a:cubicBezTo>
                    <a:pt x="61" y="156"/>
                    <a:pt x="61" y="156"/>
                    <a:pt x="62" y="156"/>
                  </a:cubicBezTo>
                  <a:cubicBezTo>
                    <a:pt x="62" y="156"/>
                    <a:pt x="62" y="156"/>
                    <a:pt x="63" y="156"/>
                  </a:cubicBezTo>
                  <a:cubicBezTo>
                    <a:pt x="63" y="156"/>
                    <a:pt x="64" y="157"/>
                    <a:pt x="64" y="156"/>
                  </a:cubicBezTo>
                  <a:cubicBezTo>
                    <a:pt x="65" y="156"/>
                    <a:pt x="64" y="155"/>
                    <a:pt x="64" y="154"/>
                  </a:cubicBezTo>
                  <a:cubicBezTo>
                    <a:pt x="64" y="153"/>
                    <a:pt x="64" y="152"/>
                    <a:pt x="63" y="152"/>
                  </a:cubicBezTo>
                  <a:cubicBezTo>
                    <a:pt x="62" y="137"/>
                    <a:pt x="61" y="121"/>
                    <a:pt x="59" y="106"/>
                  </a:cubicBezTo>
                  <a:cubicBezTo>
                    <a:pt x="58" y="96"/>
                    <a:pt x="58" y="86"/>
                    <a:pt x="57" y="76"/>
                  </a:cubicBezTo>
                  <a:cubicBezTo>
                    <a:pt x="56" y="73"/>
                    <a:pt x="56" y="70"/>
                    <a:pt x="56" y="68"/>
                  </a:cubicBezTo>
                  <a:cubicBezTo>
                    <a:pt x="58" y="68"/>
                    <a:pt x="59" y="67"/>
                    <a:pt x="61" y="66"/>
                  </a:cubicBezTo>
                  <a:cubicBezTo>
                    <a:pt x="62" y="67"/>
                    <a:pt x="61" y="70"/>
                    <a:pt x="61" y="71"/>
                  </a:cubicBezTo>
                  <a:cubicBezTo>
                    <a:pt x="61" y="72"/>
                    <a:pt x="62" y="72"/>
                    <a:pt x="63" y="72"/>
                  </a:cubicBezTo>
                  <a:cubicBezTo>
                    <a:pt x="63" y="71"/>
                    <a:pt x="63" y="69"/>
                    <a:pt x="63" y="68"/>
                  </a:cubicBezTo>
                  <a:cubicBezTo>
                    <a:pt x="63" y="67"/>
                    <a:pt x="62" y="66"/>
                    <a:pt x="62" y="65"/>
                  </a:cubicBezTo>
                  <a:cubicBezTo>
                    <a:pt x="62" y="64"/>
                    <a:pt x="63" y="64"/>
                    <a:pt x="63" y="63"/>
                  </a:cubicBezTo>
                  <a:cubicBezTo>
                    <a:pt x="63" y="63"/>
                    <a:pt x="63" y="63"/>
                    <a:pt x="62" y="63"/>
                  </a:cubicBezTo>
                  <a:cubicBezTo>
                    <a:pt x="62" y="62"/>
                    <a:pt x="62" y="64"/>
                    <a:pt x="61" y="63"/>
                  </a:cubicBezTo>
                  <a:cubicBezTo>
                    <a:pt x="60" y="63"/>
                    <a:pt x="60" y="63"/>
                    <a:pt x="60" y="63"/>
                  </a:cubicBezTo>
                  <a:cubicBezTo>
                    <a:pt x="59" y="63"/>
                    <a:pt x="59" y="63"/>
                    <a:pt x="58" y="64"/>
                  </a:cubicBezTo>
                  <a:cubicBezTo>
                    <a:pt x="58" y="64"/>
                    <a:pt x="60" y="65"/>
                    <a:pt x="59" y="66"/>
                  </a:cubicBezTo>
                  <a:cubicBezTo>
                    <a:pt x="58" y="66"/>
                    <a:pt x="58" y="66"/>
                    <a:pt x="57" y="66"/>
                  </a:cubicBezTo>
                  <a:cubicBezTo>
                    <a:pt x="57" y="66"/>
                    <a:pt x="57" y="67"/>
                    <a:pt x="57" y="67"/>
                  </a:cubicBezTo>
                  <a:cubicBezTo>
                    <a:pt x="56" y="67"/>
                    <a:pt x="56" y="64"/>
                    <a:pt x="56" y="64"/>
                  </a:cubicBezTo>
                  <a:cubicBezTo>
                    <a:pt x="56" y="64"/>
                    <a:pt x="56" y="63"/>
                    <a:pt x="56" y="63"/>
                  </a:cubicBezTo>
                  <a:cubicBezTo>
                    <a:pt x="56" y="63"/>
                    <a:pt x="56" y="63"/>
                    <a:pt x="56" y="63"/>
                  </a:cubicBezTo>
                  <a:cubicBezTo>
                    <a:pt x="54" y="63"/>
                    <a:pt x="55" y="66"/>
                    <a:pt x="54" y="68"/>
                  </a:cubicBezTo>
                  <a:cubicBezTo>
                    <a:pt x="53" y="69"/>
                    <a:pt x="53" y="70"/>
                    <a:pt x="53" y="68"/>
                  </a:cubicBezTo>
                  <a:cubicBezTo>
                    <a:pt x="53" y="67"/>
                    <a:pt x="53" y="66"/>
                    <a:pt x="53" y="65"/>
                  </a:cubicBezTo>
                  <a:cubicBezTo>
                    <a:pt x="53" y="64"/>
                    <a:pt x="51" y="63"/>
                    <a:pt x="52" y="62"/>
                  </a:cubicBezTo>
                  <a:cubicBezTo>
                    <a:pt x="52" y="62"/>
                    <a:pt x="52" y="62"/>
                    <a:pt x="52" y="62"/>
                  </a:cubicBezTo>
                  <a:cubicBezTo>
                    <a:pt x="52" y="62"/>
                    <a:pt x="52" y="62"/>
                    <a:pt x="52" y="62"/>
                  </a:cubicBezTo>
                  <a:cubicBezTo>
                    <a:pt x="53" y="61"/>
                    <a:pt x="54" y="60"/>
                    <a:pt x="54" y="60"/>
                  </a:cubicBezTo>
                  <a:cubicBezTo>
                    <a:pt x="56" y="59"/>
                    <a:pt x="58" y="58"/>
                    <a:pt x="59" y="59"/>
                  </a:cubicBezTo>
                  <a:cubicBezTo>
                    <a:pt x="59" y="58"/>
                    <a:pt x="59" y="58"/>
                    <a:pt x="59" y="58"/>
                  </a:cubicBezTo>
                  <a:cubicBezTo>
                    <a:pt x="59" y="58"/>
                    <a:pt x="61" y="58"/>
                    <a:pt x="61" y="59"/>
                  </a:cubicBezTo>
                  <a:cubicBezTo>
                    <a:pt x="62" y="59"/>
                    <a:pt x="62" y="61"/>
                    <a:pt x="62" y="61"/>
                  </a:cubicBezTo>
                  <a:cubicBezTo>
                    <a:pt x="62" y="62"/>
                    <a:pt x="63" y="62"/>
                    <a:pt x="64" y="63"/>
                  </a:cubicBezTo>
                  <a:cubicBezTo>
                    <a:pt x="64" y="62"/>
                    <a:pt x="64" y="63"/>
                    <a:pt x="65" y="63"/>
                  </a:cubicBezTo>
                  <a:cubicBezTo>
                    <a:pt x="65" y="63"/>
                    <a:pt x="66" y="60"/>
                    <a:pt x="66" y="60"/>
                  </a:cubicBezTo>
                  <a:cubicBezTo>
                    <a:pt x="66" y="59"/>
                    <a:pt x="66" y="59"/>
                    <a:pt x="66" y="58"/>
                  </a:cubicBezTo>
                  <a:cubicBezTo>
                    <a:pt x="67" y="56"/>
                    <a:pt x="66" y="56"/>
                    <a:pt x="65" y="55"/>
                  </a:cubicBezTo>
                  <a:cubicBezTo>
                    <a:pt x="65" y="56"/>
                    <a:pt x="65" y="55"/>
                    <a:pt x="65" y="55"/>
                  </a:cubicBezTo>
                  <a:cubicBezTo>
                    <a:pt x="64" y="54"/>
                    <a:pt x="63" y="55"/>
                    <a:pt x="62" y="55"/>
                  </a:cubicBezTo>
                  <a:cubicBezTo>
                    <a:pt x="61" y="55"/>
                    <a:pt x="61" y="54"/>
                    <a:pt x="60" y="54"/>
                  </a:cubicBezTo>
                  <a:cubicBezTo>
                    <a:pt x="58" y="53"/>
                    <a:pt x="57" y="54"/>
                    <a:pt x="56" y="54"/>
                  </a:cubicBezTo>
                  <a:cubicBezTo>
                    <a:pt x="55" y="54"/>
                    <a:pt x="55" y="53"/>
                    <a:pt x="55" y="52"/>
                  </a:cubicBezTo>
                  <a:cubicBezTo>
                    <a:pt x="56" y="52"/>
                    <a:pt x="57" y="52"/>
                    <a:pt x="58" y="52"/>
                  </a:cubicBezTo>
                  <a:cubicBezTo>
                    <a:pt x="60" y="51"/>
                    <a:pt x="61" y="51"/>
                    <a:pt x="63" y="52"/>
                  </a:cubicBezTo>
                  <a:cubicBezTo>
                    <a:pt x="64" y="52"/>
                    <a:pt x="65" y="54"/>
                    <a:pt x="67" y="55"/>
                  </a:cubicBezTo>
                  <a:cubicBezTo>
                    <a:pt x="68" y="54"/>
                    <a:pt x="67" y="53"/>
                    <a:pt x="67" y="52"/>
                  </a:cubicBezTo>
                  <a:cubicBezTo>
                    <a:pt x="67" y="51"/>
                    <a:pt x="68" y="51"/>
                    <a:pt x="68" y="50"/>
                  </a:cubicBezTo>
                  <a:close/>
                  <a:moveTo>
                    <a:pt x="17" y="48"/>
                  </a:moveTo>
                  <a:cubicBezTo>
                    <a:pt x="17" y="45"/>
                    <a:pt x="17" y="43"/>
                    <a:pt x="18" y="42"/>
                  </a:cubicBezTo>
                  <a:cubicBezTo>
                    <a:pt x="19" y="41"/>
                    <a:pt x="19" y="44"/>
                    <a:pt x="18" y="48"/>
                  </a:cubicBezTo>
                  <a:cubicBezTo>
                    <a:pt x="18" y="49"/>
                    <a:pt x="17" y="52"/>
                    <a:pt x="17" y="53"/>
                  </a:cubicBezTo>
                  <a:cubicBezTo>
                    <a:pt x="15" y="55"/>
                    <a:pt x="15" y="57"/>
                    <a:pt x="14" y="58"/>
                  </a:cubicBezTo>
                  <a:cubicBezTo>
                    <a:pt x="13" y="59"/>
                    <a:pt x="15" y="52"/>
                    <a:pt x="17" y="48"/>
                  </a:cubicBezTo>
                  <a:close/>
                  <a:moveTo>
                    <a:pt x="13" y="66"/>
                  </a:moveTo>
                  <a:cubicBezTo>
                    <a:pt x="13" y="66"/>
                    <a:pt x="13" y="67"/>
                    <a:pt x="13" y="67"/>
                  </a:cubicBezTo>
                  <a:cubicBezTo>
                    <a:pt x="13" y="70"/>
                    <a:pt x="13" y="72"/>
                    <a:pt x="13" y="74"/>
                  </a:cubicBezTo>
                  <a:cubicBezTo>
                    <a:pt x="13" y="74"/>
                    <a:pt x="13" y="76"/>
                    <a:pt x="13" y="76"/>
                  </a:cubicBezTo>
                  <a:cubicBezTo>
                    <a:pt x="10" y="74"/>
                    <a:pt x="11" y="71"/>
                    <a:pt x="12" y="69"/>
                  </a:cubicBezTo>
                  <a:cubicBezTo>
                    <a:pt x="12" y="68"/>
                    <a:pt x="12" y="62"/>
                    <a:pt x="13" y="62"/>
                  </a:cubicBezTo>
                  <a:cubicBezTo>
                    <a:pt x="15" y="64"/>
                    <a:pt x="15" y="63"/>
                    <a:pt x="16" y="62"/>
                  </a:cubicBezTo>
                  <a:cubicBezTo>
                    <a:pt x="17" y="62"/>
                    <a:pt x="17" y="62"/>
                    <a:pt x="18" y="63"/>
                  </a:cubicBezTo>
                  <a:cubicBezTo>
                    <a:pt x="18" y="63"/>
                    <a:pt x="17" y="64"/>
                    <a:pt x="16" y="65"/>
                  </a:cubicBezTo>
                  <a:cubicBezTo>
                    <a:pt x="17" y="65"/>
                    <a:pt x="17" y="65"/>
                    <a:pt x="17" y="65"/>
                  </a:cubicBezTo>
                  <a:cubicBezTo>
                    <a:pt x="16" y="65"/>
                    <a:pt x="13" y="66"/>
                    <a:pt x="13" y="66"/>
                  </a:cubicBezTo>
                  <a:close/>
                  <a:moveTo>
                    <a:pt x="25" y="145"/>
                  </a:moveTo>
                  <a:cubicBezTo>
                    <a:pt x="24" y="145"/>
                    <a:pt x="24" y="146"/>
                    <a:pt x="24" y="146"/>
                  </a:cubicBezTo>
                  <a:cubicBezTo>
                    <a:pt x="23" y="146"/>
                    <a:pt x="23" y="146"/>
                    <a:pt x="23" y="146"/>
                  </a:cubicBezTo>
                  <a:cubicBezTo>
                    <a:pt x="23" y="147"/>
                    <a:pt x="25" y="147"/>
                    <a:pt x="24" y="148"/>
                  </a:cubicBezTo>
                  <a:cubicBezTo>
                    <a:pt x="21" y="148"/>
                    <a:pt x="21" y="145"/>
                    <a:pt x="17" y="146"/>
                  </a:cubicBezTo>
                  <a:cubicBezTo>
                    <a:pt x="17" y="146"/>
                    <a:pt x="17" y="146"/>
                    <a:pt x="17" y="146"/>
                  </a:cubicBezTo>
                  <a:cubicBezTo>
                    <a:pt x="18" y="144"/>
                    <a:pt x="20" y="145"/>
                    <a:pt x="22" y="144"/>
                  </a:cubicBezTo>
                  <a:cubicBezTo>
                    <a:pt x="23" y="144"/>
                    <a:pt x="26" y="144"/>
                    <a:pt x="25" y="145"/>
                  </a:cubicBezTo>
                  <a:close/>
                  <a:moveTo>
                    <a:pt x="32" y="21"/>
                  </a:moveTo>
                  <a:cubicBezTo>
                    <a:pt x="31" y="21"/>
                    <a:pt x="31" y="21"/>
                    <a:pt x="30" y="20"/>
                  </a:cubicBezTo>
                  <a:cubicBezTo>
                    <a:pt x="30" y="19"/>
                    <a:pt x="29" y="18"/>
                    <a:pt x="28" y="17"/>
                  </a:cubicBezTo>
                  <a:cubicBezTo>
                    <a:pt x="28" y="17"/>
                    <a:pt x="27" y="15"/>
                    <a:pt x="29" y="16"/>
                  </a:cubicBezTo>
                  <a:cubicBezTo>
                    <a:pt x="29" y="16"/>
                    <a:pt x="29" y="14"/>
                    <a:pt x="27" y="14"/>
                  </a:cubicBezTo>
                  <a:cubicBezTo>
                    <a:pt x="27" y="14"/>
                    <a:pt x="26" y="15"/>
                    <a:pt x="25" y="14"/>
                  </a:cubicBezTo>
                  <a:cubicBezTo>
                    <a:pt x="25" y="14"/>
                    <a:pt x="25" y="13"/>
                    <a:pt x="25" y="13"/>
                  </a:cubicBezTo>
                  <a:cubicBezTo>
                    <a:pt x="25" y="12"/>
                    <a:pt x="24" y="10"/>
                    <a:pt x="24" y="9"/>
                  </a:cubicBezTo>
                  <a:cubicBezTo>
                    <a:pt x="24" y="8"/>
                    <a:pt x="25" y="6"/>
                    <a:pt x="25" y="5"/>
                  </a:cubicBezTo>
                  <a:cubicBezTo>
                    <a:pt x="25" y="6"/>
                    <a:pt x="26" y="8"/>
                    <a:pt x="26" y="8"/>
                  </a:cubicBezTo>
                  <a:cubicBezTo>
                    <a:pt x="26" y="10"/>
                    <a:pt x="27" y="11"/>
                    <a:pt x="28" y="13"/>
                  </a:cubicBezTo>
                  <a:cubicBezTo>
                    <a:pt x="29" y="13"/>
                    <a:pt x="29" y="14"/>
                    <a:pt x="30" y="14"/>
                  </a:cubicBezTo>
                  <a:cubicBezTo>
                    <a:pt x="30" y="14"/>
                    <a:pt x="31" y="13"/>
                    <a:pt x="32" y="13"/>
                  </a:cubicBezTo>
                  <a:cubicBezTo>
                    <a:pt x="32" y="13"/>
                    <a:pt x="33" y="12"/>
                    <a:pt x="33" y="12"/>
                  </a:cubicBezTo>
                  <a:cubicBezTo>
                    <a:pt x="34" y="10"/>
                    <a:pt x="35" y="9"/>
                    <a:pt x="36" y="8"/>
                  </a:cubicBezTo>
                  <a:cubicBezTo>
                    <a:pt x="37" y="7"/>
                    <a:pt x="37" y="5"/>
                    <a:pt x="37" y="4"/>
                  </a:cubicBezTo>
                  <a:cubicBezTo>
                    <a:pt x="36" y="6"/>
                    <a:pt x="36" y="9"/>
                    <a:pt x="34" y="9"/>
                  </a:cubicBezTo>
                  <a:cubicBezTo>
                    <a:pt x="34" y="8"/>
                    <a:pt x="35" y="8"/>
                    <a:pt x="36" y="7"/>
                  </a:cubicBezTo>
                  <a:cubicBezTo>
                    <a:pt x="36" y="7"/>
                    <a:pt x="36" y="6"/>
                    <a:pt x="36" y="6"/>
                  </a:cubicBezTo>
                  <a:cubicBezTo>
                    <a:pt x="36" y="6"/>
                    <a:pt x="36" y="5"/>
                    <a:pt x="36" y="5"/>
                  </a:cubicBezTo>
                  <a:cubicBezTo>
                    <a:pt x="37" y="4"/>
                    <a:pt x="37" y="3"/>
                    <a:pt x="37" y="3"/>
                  </a:cubicBezTo>
                  <a:cubicBezTo>
                    <a:pt x="38" y="4"/>
                    <a:pt x="38" y="5"/>
                    <a:pt x="38" y="6"/>
                  </a:cubicBezTo>
                  <a:cubicBezTo>
                    <a:pt x="38" y="7"/>
                    <a:pt x="38" y="7"/>
                    <a:pt x="38" y="7"/>
                  </a:cubicBezTo>
                  <a:cubicBezTo>
                    <a:pt x="38" y="7"/>
                    <a:pt x="38" y="8"/>
                    <a:pt x="38" y="8"/>
                  </a:cubicBezTo>
                  <a:cubicBezTo>
                    <a:pt x="38" y="10"/>
                    <a:pt x="37" y="12"/>
                    <a:pt x="36" y="13"/>
                  </a:cubicBezTo>
                  <a:cubicBezTo>
                    <a:pt x="36" y="14"/>
                    <a:pt x="36" y="14"/>
                    <a:pt x="36" y="15"/>
                  </a:cubicBezTo>
                  <a:cubicBezTo>
                    <a:pt x="35" y="15"/>
                    <a:pt x="35" y="13"/>
                    <a:pt x="34" y="13"/>
                  </a:cubicBezTo>
                  <a:cubicBezTo>
                    <a:pt x="34" y="13"/>
                    <a:pt x="33" y="13"/>
                    <a:pt x="32" y="14"/>
                  </a:cubicBezTo>
                  <a:cubicBezTo>
                    <a:pt x="32" y="14"/>
                    <a:pt x="31" y="14"/>
                    <a:pt x="31" y="14"/>
                  </a:cubicBezTo>
                  <a:cubicBezTo>
                    <a:pt x="31" y="14"/>
                    <a:pt x="30" y="14"/>
                    <a:pt x="30" y="14"/>
                  </a:cubicBezTo>
                  <a:cubicBezTo>
                    <a:pt x="30" y="15"/>
                    <a:pt x="31" y="16"/>
                    <a:pt x="32" y="15"/>
                  </a:cubicBezTo>
                  <a:cubicBezTo>
                    <a:pt x="32" y="15"/>
                    <a:pt x="32" y="15"/>
                    <a:pt x="32" y="15"/>
                  </a:cubicBezTo>
                  <a:cubicBezTo>
                    <a:pt x="33" y="15"/>
                    <a:pt x="33" y="16"/>
                    <a:pt x="33" y="16"/>
                  </a:cubicBezTo>
                  <a:cubicBezTo>
                    <a:pt x="33" y="16"/>
                    <a:pt x="34" y="15"/>
                    <a:pt x="34" y="15"/>
                  </a:cubicBezTo>
                  <a:cubicBezTo>
                    <a:pt x="34" y="15"/>
                    <a:pt x="35" y="15"/>
                    <a:pt x="35" y="15"/>
                  </a:cubicBezTo>
                  <a:cubicBezTo>
                    <a:pt x="35" y="17"/>
                    <a:pt x="32" y="18"/>
                    <a:pt x="32" y="21"/>
                  </a:cubicBezTo>
                  <a:close/>
                  <a:moveTo>
                    <a:pt x="49" y="145"/>
                  </a:moveTo>
                  <a:cubicBezTo>
                    <a:pt x="45" y="147"/>
                    <a:pt x="42" y="145"/>
                    <a:pt x="41" y="145"/>
                  </a:cubicBezTo>
                  <a:cubicBezTo>
                    <a:pt x="41" y="144"/>
                    <a:pt x="42" y="144"/>
                    <a:pt x="42" y="144"/>
                  </a:cubicBezTo>
                  <a:cubicBezTo>
                    <a:pt x="42" y="144"/>
                    <a:pt x="42" y="144"/>
                    <a:pt x="42" y="144"/>
                  </a:cubicBezTo>
                  <a:cubicBezTo>
                    <a:pt x="43" y="144"/>
                    <a:pt x="45" y="144"/>
                    <a:pt x="49"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97" name="Freeform 274">
              <a:extLst>
                <a:ext uri="{FF2B5EF4-FFF2-40B4-BE49-F238E27FC236}">
                  <a16:creationId xmlns:a16="http://schemas.microsoft.com/office/drawing/2014/main" id="{85AA7589-4FBB-0B49-A291-2F9CBFEF1BEC}"/>
                </a:ext>
              </a:extLst>
            </p:cNvPr>
            <p:cNvSpPr>
              <a:spLocks/>
            </p:cNvSpPr>
            <p:nvPr/>
          </p:nvSpPr>
          <p:spPr bwMode="auto">
            <a:xfrm>
              <a:off x="2511425" y="3605213"/>
              <a:ext cx="14288" cy="30163"/>
            </a:xfrm>
            <a:custGeom>
              <a:avLst/>
              <a:gdLst/>
              <a:ahLst/>
              <a:cxnLst>
                <a:cxn ang="0">
                  <a:pos x="0" y="4"/>
                </a:cxn>
                <a:cxn ang="0">
                  <a:pos x="2" y="3"/>
                </a:cxn>
                <a:cxn ang="0">
                  <a:pos x="2" y="1"/>
                </a:cxn>
                <a:cxn ang="0">
                  <a:pos x="1" y="2"/>
                </a:cxn>
                <a:cxn ang="0">
                  <a:pos x="0" y="4"/>
                </a:cxn>
              </a:cxnLst>
              <a:rect l="0" t="0" r="r" b="b"/>
              <a:pathLst>
                <a:path w="2" h="4">
                  <a:moveTo>
                    <a:pt x="0" y="4"/>
                  </a:moveTo>
                  <a:cubicBezTo>
                    <a:pt x="0" y="4"/>
                    <a:pt x="1" y="4"/>
                    <a:pt x="2" y="3"/>
                  </a:cubicBezTo>
                  <a:cubicBezTo>
                    <a:pt x="2" y="2"/>
                    <a:pt x="2" y="1"/>
                    <a:pt x="2" y="1"/>
                  </a:cubicBezTo>
                  <a:cubicBezTo>
                    <a:pt x="2" y="0"/>
                    <a:pt x="2" y="1"/>
                    <a:pt x="1" y="2"/>
                  </a:cubicBezTo>
                  <a:cubicBezTo>
                    <a:pt x="1" y="3"/>
                    <a:pt x="0" y="4"/>
                    <a:pt x="0"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sp>
        <p:nvSpPr>
          <p:cNvPr id="98" name="Freeform 5">
            <a:extLst>
              <a:ext uri="{FF2B5EF4-FFF2-40B4-BE49-F238E27FC236}">
                <a16:creationId xmlns:a16="http://schemas.microsoft.com/office/drawing/2014/main" id="{4729F316-7380-CA4B-954D-EC2CE620C5BC}"/>
              </a:ext>
            </a:extLst>
          </p:cNvPr>
          <p:cNvSpPr>
            <a:spLocks noEditPoints="1"/>
          </p:cNvSpPr>
          <p:nvPr/>
        </p:nvSpPr>
        <p:spPr bwMode="auto">
          <a:xfrm rot="21430306">
            <a:off x="6823237" y="1671665"/>
            <a:ext cx="227727" cy="627795"/>
          </a:xfrm>
          <a:custGeom>
            <a:avLst/>
            <a:gdLst/>
            <a:ahLst/>
            <a:cxnLst>
              <a:cxn ang="0">
                <a:pos x="11" y="89"/>
              </a:cxn>
              <a:cxn ang="0">
                <a:pos x="15" y="81"/>
              </a:cxn>
              <a:cxn ang="0">
                <a:pos x="8" y="82"/>
              </a:cxn>
              <a:cxn ang="0">
                <a:pos x="1" y="63"/>
              </a:cxn>
              <a:cxn ang="0">
                <a:pos x="5" y="60"/>
              </a:cxn>
              <a:cxn ang="0">
                <a:pos x="10" y="34"/>
              </a:cxn>
              <a:cxn ang="0">
                <a:pos x="15" y="33"/>
              </a:cxn>
              <a:cxn ang="0">
                <a:pos x="34" y="8"/>
              </a:cxn>
              <a:cxn ang="0">
                <a:pos x="37" y="30"/>
              </a:cxn>
              <a:cxn ang="0">
                <a:pos x="46" y="34"/>
              </a:cxn>
              <a:cxn ang="0">
                <a:pos x="49" y="57"/>
              </a:cxn>
              <a:cxn ang="0">
                <a:pos x="49" y="86"/>
              </a:cxn>
              <a:cxn ang="0">
                <a:pos x="42" y="85"/>
              </a:cxn>
              <a:cxn ang="0">
                <a:pos x="42" y="90"/>
              </a:cxn>
              <a:cxn ang="0">
                <a:pos x="35" y="151"/>
              </a:cxn>
              <a:cxn ang="0">
                <a:pos x="29" y="150"/>
              </a:cxn>
              <a:cxn ang="0">
                <a:pos x="35" y="154"/>
              </a:cxn>
              <a:cxn ang="0">
                <a:pos x="29" y="116"/>
              </a:cxn>
              <a:cxn ang="0">
                <a:pos x="26" y="94"/>
              </a:cxn>
              <a:cxn ang="0">
                <a:pos x="20" y="133"/>
              </a:cxn>
              <a:cxn ang="0">
                <a:pos x="10" y="153"/>
              </a:cxn>
              <a:cxn ang="0">
                <a:pos x="16" y="151"/>
              </a:cxn>
              <a:cxn ang="0">
                <a:pos x="10" y="149"/>
              </a:cxn>
              <a:cxn ang="0">
                <a:pos x="10" y="130"/>
              </a:cxn>
              <a:cxn ang="0">
                <a:pos x="11" y="89"/>
              </a:cxn>
              <a:cxn ang="0">
                <a:pos x="29" y="29"/>
              </a:cxn>
              <a:cxn ang="0">
                <a:pos x="23" y="30"/>
              </a:cxn>
              <a:cxn ang="0">
                <a:pos x="24" y="39"/>
              </a:cxn>
              <a:cxn ang="0">
                <a:pos x="24" y="73"/>
              </a:cxn>
              <a:cxn ang="0">
                <a:pos x="34" y="66"/>
              </a:cxn>
              <a:cxn ang="0">
                <a:pos x="33" y="28"/>
              </a:cxn>
              <a:cxn ang="0">
                <a:pos x="36" y="18"/>
              </a:cxn>
              <a:cxn ang="0">
                <a:pos x="36" y="18"/>
              </a:cxn>
              <a:cxn ang="0">
                <a:pos x="29" y="29"/>
              </a:cxn>
            </a:cxnLst>
            <a:rect l="0" t="0" r="r" b="b"/>
            <a:pathLst>
              <a:path w="52" h="154">
                <a:moveTo>
                  <a:pt x="11" y="89"/>
                </a:moveTo>
                <a:cubicBezTo>
                  <a:pt x="10" y="93"/>
                  <a:pt x="23" y="87"/>
                  <a:pt x="15" y="81"/>
                </a:cubicBezTo>
                <a:cubicBezTo>
                  <a:pt x="14" y="81"/>
                  <a:pt x="9" y="84"/>
                  <a:pt x="8" y="82"/>
                </a:cubicBezTo>
                <a:cubicBezTo>
                  <a:pt x="6" y="82"/>
                  <a:pt x="0" y="69"/>
                  <a:pt x="1" y="63"/>
                </a:cubicBezTo>
                <a:cubicBezTo>
                  <a:pt x="1" y="59"/>
                  <a:pt x="3" y="64"/>
                  <a:pt x="5" y="60"/>
                </a:cubicBezTo>
                <a:cubicBezTo>
                  <a:pt x="8" y="54"/>
                  <a:pt x="7" y="40"/>
                  <a:pt x="10" y="34"/>
                </a:cubicBezTo>
                <a:cubicBezTo>
                  <a:pt x="10" y="34"/>
                  <a:pt x="16" y="32"/>
                  <a:pt x="15" y="33"/>
                </a:cubicBezTo>
                <a:cubicBezTo>
                  <a:pt x="21" y="27"/>
                  <a:pt x="19" y="1"/>
                  <a:pt x="34" y="8"/>
                </a:cubicBezTo>
                <a:cubicBezTo>
                  <a:pt x="43" y="12"/>
                  <a:pt x="35" y="25"/>
                  <a:pt x="37" y="30"/>
                </a:cubicBezTo>
                <a:cubicBezTo>
                  <a:pt x="38" y="33"/>
                  <a:pt x="43" y="31"/>
                  <a:pt x="46" y="34"/>
                </a:cubicBezTo>
                <a:cubicBezTo>
                  <a:pt x="47" y="36"/>
                  <a:pt x="48" y="53"/>
                  <a:pt x="49" y="57"/>
                </a:cubicBezTo>
                <a:cubicBezTo>
                  <a:pt x="49" y="60"/>
                  <a:pt x="52" y="81"/>
                  <a:pt x="49" y="86"/>
                </a:cubicBezTo>
                <a:cubicBezTo>
                  <a:pt x="47" y="89"/>
                  <a:pt x="45" y="83"/>
                  <a:pt x="42" y="85"/>
                </a:cubicBezTo>
                <a:cubicBezTo>
                  <a:pt x="40" y="87"/>
                  <a:pt x="42" y="93"/>
                  <a:pt x="42" y="90"/>
                </a:cubicBezTo>
                <a:cubicBezTo>
                  <a:pt x="42" y="96"/>
                  <a:pt x="36" y="150"/>
                  <a:pt x="35" y="151"/>
                </a:cubicBezTo>
                <a:cubicBezTo>
                  <a:pt x="34" y="151"/>
                  <a:pt x="29" y="149"/>
                  <a:pt x="29" y="150"/>
                </a:cubicBezTo>
                <a:cubicBezTo>
                  <a:pt x="29" y="152"/>
                  <a:pt x="34" y="154"/>
                  <a:pt x="35" y="154"/>
                </a:cubicBezTo>
                <a:cubicBezTo>
                  <a:pt x="18" y="151"/>
                  <a:pt x="29" y="134"/>
                  <a:pt x="29" y="116"/>
                </a:cubicBezTo>
                <a:cubicBezTo>
                  <a:pt x="29" y="105"/>
                  <a:pt x="30" y="77"/>
                  <a:pt x="26" y="94"/>
                </a:cubicBezTo>
                <a:cubicBezTo>
                  <a:pt x="24" y="104"/>
                  <a:pt x="19" y="121"/>
                  <a:pt x="20" y="133"/>
                </a:cubicBezTo>
                <a:cubicBezTo>
                  <a:pt x="21" y="143"/>
                  <a:pt x="24" y="152"/>
                  <a:pt x="10" y="153"/>
                </a:cubicBezTo>
                <a:cubicBezTo>
                  <a:pt x="7" y="153"/>
                  <a:pt x="17" y="150"/>
                  <a:pt x="16" y="151"/>
                </a:cubicBezTo>
                <a:cubicBezTo>
                  <a:pt x="17" y="149"/>
                  <a:pt x="12" y="151"/>
                  <a:pt x="10" y="149"/>
                </a:cubicBezTo>
                <a:cubicBezTo>
                  <a:pt x="10" y="147"/>
                  <a:pt x="10" y="134"/>
                  <a:pt x="10" y="130"/>
                </a:cubicBezTo>
                <a:cubicBezTo>
                  <a:pt x="11" y="115"/>
                  <a:pt x="10" y="94"/>
                  <a:pt x="11" y="89"/>
                </a:cubicBezTo>
                <a:close/>
                <a:moveTo>
                  <a:pt x="29" y="29"/>
                </a:moveTo>
                <a:cubicBezTo>
                  <a:pt x="35" y="33"/>
                  <a:pt x="23" y="29"/>
                  <a:pt x="23" y="30"/>
                </a:cubicBezTo>
                <a:cubicBezTo>
                  <a:pt x="22" y="32"/>
                  <a:pt x="24" y="37"/>
                  <a:pt x="24" y="39"/>
                </a:cubicBezTo>
                <a:cubicBezTo>
                  <a:pt x="25" y="45"/>
                  <a:pt x="22" y="70"/>
                  <a:pt x="24" y="73"/>
                </a:cubicBezTo>
                <a:cubicBezTo>
                  <a:pt x="25" y="73"/>
                  <a:pt x="36" y="74"/>
                  <a:pt x="34" y="66"/>
                </a:cubicBezTo>
                <a:cubicBezTo>
                  <a:pt x="33" y="64"/>
                  <a:pt x="31" y="37"/>
                  <a:pt x="33" y="28"/>
                </a:cubicBezTo>
                <a:cubicBezTo>
                  <a:pt x="33" y="26"/>
                  <a:pt x="39" y="23"/>
                  <a:pt x="36" y="18"/>
                </a:cubicBezTo>
                <a:cubicBezTo>
                  <a:pt x="35" y="17"/>
                  <a:pt x="36" y="18"/>
                  <a:pt x="36" y="18"/>
                </a:cubicBezTo>
                <a:cubicBezTo>
                  <a:pt x="30" y="0"/>
                  <a:pt x="23" y="24"/>
                  <a:pt x="29" y="29"/>
                </a:cubicBez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nvGrpSpPr>
          <p:cNvPr id="99" name="Grupp 490">
            <a:extLst>
              <a:ext uri="{FF2B5EF4-FFF2-40B4-BE49-F238E27FC236}">
                <a16:creationId xmlns:a16="http://schemas.microsoft.com/office/drawing/2014/main" id="{35ED0232-D39F-EE4B-9BCF-BC7F962E5DD9}"/>
              </a:ext>
            </a:extLst>
          </p:cNvPr>
          <p:cNvGrpSpPr/>
          <p:nvPr/>
        </p:nvGrpSpPr>
        <p:grpSpPr>
          <a:xfrm>
            <a:off x="6529048" y="1676587"/>
            <a:ext cx="238227" cy="619551"/>
            <a:chOff x="3305175" y="900113"/>
            <a:chExt cx="412750" cy="1154112"/>
          </a:xfrm>
          <a:solidFill>
            <a:srgbClr val="FF0064"/>
          </a:solidFill>
        </p:grpSpPr>
        <p:sp>
          <p:nvSpPr>
            <p:cNvPr id="100" name="Freeform 6">
              <a:extLst>
                <a:ext uri="{FF2B5EF4-FFF2-40B4-BE49-F238E27FC236}">
                  <a16:creationId xmlns:a16="http://schemas.microsoft.com/office/drawing/2014/main" id="{B40EFC1D-AEDB-294A-83B6-B86D1BDF2005}"/>
                </a:ext>
              </a:extLst>
            </p:cNvPr>
            <p:cNvSpPr>
              <a:spLocks/>
            </p:cNvSpPr>
            <p:nvPr/>
          </p:nvSpPr>
          <p:spPr bwMode="auto">
            <a:xfrm>
              <a:off x="3671887" y="2038350"/>
              <a:ext cx="46038" cy="15875"/>
            </a:xfrm>
            <a:custGeom>
              <a:avLst/>
              <a:gdLst/>
              <a:ahLst/>
              <a:cxnLst>
                <a:cxn ang="0">
                  <a:pos x="6" y="0"/>
                </a:cxn>
                <a:cxn ang="0">
                  <a:pos x="0" y="2"/>
                </a:cxn>
                <a:cxn ang="0">
                  <a:pos x="6" y="0"/>
                </a:cxn>
              </a:cxnLst>
              <a:rect l="0" t="0" r="r" b="b"/>
              <a:pathLst>
                <a:path w="6" h="2">
                  <a:moveTo>
                    <a:pt x="6" y="0"/>
                  </a:moveTo>
                  <a:cubicBezTo>
                    <a:pt x="6" y="2"/>
                    <a:pt x="2" y="2"/>
                    <a:pt x="0" y="2"/>
                  </a:cubicBezTo>
                  <a:cubicBezTo>
                    <a:pt x="1" y="0"/>
                    <a:pt x="3" y="0"/>
                    <a:pt x="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101" name="Freeform 7">
              <a:extLst>
                <a:ext uri="{FF2B5EF4-FFF2-40B4-BE49-F238E27FC236}">
                  <a16:creationId xmlns:a16="http://schemas.microsoft.com/office/drawing/2014/main" id="{DB9D0727-300D-9545-A1BE-D1B1185BCA13}"/>
                </a:ext>
              </a:extLst>
            </p:cNvPr>
            <p:cNvSpPr>
              <a:spLocks noEditPoints="1"/>
            </p:cNvSpPr>
            <p:nvPr/>
          </p:nvSpPr>
          <p:spPr bwMode="auto">
            <a:xfrm>
              <a:off x="3305175" y="900113"/>
              <a:ext cx="404813" cy="1146175"/>
            </a:xfrm>
            <a:custGeom>
              <a:avLst/>
              <a:gdLst/>
              <a:ahLst/>
              <a:cxnLst>
                <a:cxn ang="0">
                  <a:pos x="45" y="144"/>
                </a:cxn>
                <a:cxn ang="0">
                  <a:pos x="44" y="148"/>
                </a:cxn>
                <a:cxn ang="0">
                  <a:pos x="23" y="91"/>
                </a:cxn>
                <a:cxn ang="0">
                  <a:pos x="21" y="147"/>
                </a:cxn>
                <a:cxn ang="0">
                  <a:pos x="10" y="149"/>
                </a:cxn>
                <a:cxn ang="0">
                  <a:pos x="16" y="147"/>
                </a:cxn>
                <a:cxn ang="0">
                  <a:pos x="11" y="145"/>
                </a:cxn>
                <a:cxn ang="0">
                  <a:pos x="16" y="140"/>
                </a:cxn>
                <a:cxn ang="0">
                  <a:pos x="12" y="108"/>
                </a:cxn>
                <a:cxn ang="0">
                  <a:pos x="2" y="84"/>
                </a:cxn>
                <a:cxn ang="0">
                  <a:pos x="6" y="78"/>
                </a:cxn>
                <a:cxn ang="0">
                  <a:pos x="4" y="73"/>
                </a:cxn>
                <a:cxn ang="0">
                  <a:pos x="1" y="71"/>
                </a:cxn>
                <a:cxn ang="0">
                  <a:pos x="5" y="47"/>
                </a:cxn>
                <a:cxn ang="0">
                  <a:pos x="6" y="35"/>
                </a:cxn>
                <a:cxn ang="0">
                  <a:pos x="7" y="43"/>
                </a:cxn>
                <a:cxn ang="0">
                  <a:pos x="8" y="36"/>
                </a:cxn>
                <a:cxn ang="0">
                  <a:pos x="11" y="38"/>
                </a:cxn>
                <a:cxn ang="0">
                  <a:pos x="8" y="58"/>
                </a:cxn>
                <a:cxn ang="0">
                  <a:pos x="17" y="48"/>
                </a:cxn>
                <a:cxn ang="0">
                  <a:pos x="13" y="49"/>
                </a:cxn>
                <a:cxn ang="0">
                  <a:pos x="16" y="43"/>
                </a:cxn>
                <a:cxn ang="0">
                  <a:pos x="12" y="42"/>
                </a:cxn>
                <a:cxn ang="0">
                  <a:pos x="23" y="37"/>
                </a:cxn>
                <a:cxn ang="0">
                  <a:pos x="18" y="32"/>
                </a:cxn>
                <a:cxn ang="0">
                  <a:pos x="21" y="27"/>
                </a:cxn>
                <a:cxn ang="0">
                  <a:pos x="15" y="24"/>
                </a:cxn>
                <a:cxn ang="0">
                  <a:pos x="27" y="3"/>
                </a:cxn>
                <a:cxn ang="0">
                  <a:pos x="33" y="19"/>
                </a:cxn>
                <a:cxn ang="0">
                  <a:pos x="28" y="23"/>
                </a:cxn>
                <a:cxn ang="0">
                  <a:pos x="37" y="28"/>
                </a:cxn>
                <a:cxn ang="0">
                  <a:pos x="37" y="85"/>
                </a:cxn>
                <a:cxn ang="0">
                  <a:pos x="50" y="144"/>
                </a:cxn>
                <a:cxn ang="0">
                  <a:pos x="53" y="147"/>
                </a:cxn>
                <a:cxn ang="0">
                  <a:pos x="45" y="144"/>
                </a:cxn>
                <a:cxn ang="0">
                  <a:pos x="16" y="9"/>
                </a:cxn>
                <a:cxn ang="0">
                  <a:pos x="23" y="21"/>
                </a:cxn>
                <a:cxn ang="0">
                  <a:pos x="22" y="13"/>
                </a:cxn>
                <a:cxn ang="0">
                  <a:pos x="18" y="12"/>
                </a:cxn>
                <a:cxn ang="0">
                  <a:pos x="21" y="9"/>
                </a:cxn>
                <a:cxn ang="0">
                  <a:pos x="16" y="9"/>
                </a:cxn>
                <a:cxn ang="0">
                  <a:pos x="34" y="73"/>
                </a:cxn>
                <a:cxn ang="0">
                  <a:pos x="34" y="48"/>
                </a:cxn>
                <a:cxn ang="0">
                  <a:pos x="34" y="73"/>
                </a:cxn>
                <a:cxn ang="0">
                  <a:pos x="8" y="65"/>
                </a:cxn>
                <a:cxn ang="0">
                  <a:pos x="14" y="53"/>
                </a:cxn>
                <a:cxn ang="0">
                  <a:pos x="8" y="65"/>
                </a:cxn>
                <a:cxn ang="0">
                  <a:pos x="8" y="70"/>
                </a:cxn>
                <a:cxn ang="0">
                  <a:pos x="8" y="70"/>
                </a:cxn>
                <a:cxn ang="0">
                  <a:pos x="11" y="74"/>
                </a:cxn>
                <a:cxn ang="0">
                  <a:pos x="23" y="72"/>
                </a:cxn>
                <a:cxn ang="0">
                  <a:pos x="15" y="71"/>
                </a:cxn>
                <a:cxn ang="0">
                  <a:pos x="11" y="74"/>
                </a:cxn>
                <a:cxn ang="0">
                  <a:pos x="25" y="75"/>
                </a:cxn>
                <a:cxn ang="0">
                  <a:pos x="27" y="72"/>
                </a:cxn>
                <a:cxn ang="0">
                  <a:pos x="25" y="75"/>
                </a:cxn>
                <a:cxn ang="0">
                  <a:pos x="12" y="96"/>
                </a:cxn>
                <a:cxn ang="0">
                  <a:pos x="12" y="96"/>
                </a:cxn>
                <a:cxn ang="0">
                  <a:pos x="13" y="145"/>
                </a:cxn>
                <a:cxn ang="0">
                  <a:pos x="15" y="142"/>
                </a:cxn>
                <a:cxn ang="0">
                  <a:pos x="13" y="145"/>
                </a:cxn>
              </a:cxnLst>
              <a:rect l="0" t="0" r="r" b="b"/>
              <a:pathLst>
                <a:path w="53" h="150">
                  <a:moveTo>
                    <a:pt x="45" y="144"/>
                  </a:moveTo>
                  <a:cubicBezTo>
                    <a:pt x="44" y="145"/>
                    <a:pt x="44" y="147"/>
                    <a:pt x="44" y="148"/>
                  </a:cubicBezTo>
                  <a:cubicBezTo>
                    <a:pt x="31" y="135"/>
                    <a:pt x="31" y="108"/>
                    <a:pt x="23" y="91"/>
                  </a:cubicBezTo>
                  <a:cubicBezTo>
                    <a:pt x="12" y="109"/>
                    <a:pt x="31" y="133"/>
                    <a:pt x="21" y="147"/>
                  </a:cubicBezTo>
                  <a:cubicBezTo>
                    <a:pt x="16" y="147"/>
                    <a:pt x="15" y="150"/>
                    <a:pt x="10" y="149"/>
                  </a:cubicBezTo>
                  <a:cubicBezTo>
                    <a:pt x="11" y="148"/>
                    <a:pt x="14" y="147"/>
                    <a:pt x="16" y="147"/>
                  </a:cubicBezTo>
                  <a:cubicBezTo>
                    <a:pt x="16" y="145"/>
                    <a:pt x="11" y="147"/>
                    <a:pt x="11" y="145"/>
                  </a:cubicBezTo>
                  <a:cubicBezTo>
                    <a:pt x="11" y="140"/>
                    <a:pt x="13" y="141"/>
                    <a:pt x="16" y="140"/>
                  </a:cubicBezTo>
                  <a:cubicBezTo>
                    <a:pt x="7" y="139"/>
                    <a:pt x="10" y="120"/>
                    <a:pt x="12" y="108"/>
                  </a:cubicBezTo>
                  <a:cubicBezTo>
                    <a:pt x="7" y="112"/>
                    <a:pt x="10" y="86"/>
                    <a:pt x="2" y="84"/>
                  </a:cubicBezTo>
                  <a:cubicBezTo>
                    <a:pt x="2" y="81"/>
                    <a:pt x="5" y="81"/>
                    <a:pt x="6" y="78"/>
                  </a:cubicBezTo>
                  <a:cubicBezTo>
                    <a:pt x="0" y="78"/>
                    <a:pt x="5" y="78"/>
                    <a:pt x="4" y="73"/>
                  </a:cubicBezTo>
                  <a:cubicBezTo>
                    <a:pt x="4" y="73"/>
                    <a:pt x="1" y="71"/>
                    <a:pt x="1" y="71"/>
                  </a:cubicBezTo>
                  <a:cubicBezTo>
                    <a:pt x="1" y="66"/>
                    <a:pt x="5" y="45"/>
                    <a:pt x="5" y="47"/>
                  </a:cubicBezTo>
                  <a:cubicBezTo>
                    <a:pt x="5" y="45"/>
                    <a:pt x="5" y="36"/>
                    <a:pt x="6" y="35"/>
                  </a:cubicBezTo>
                  <a:cubicBezTo>
                    <a:pt x="8" y="36"/>
                    <a:pt x="6" y="40"/>
                    <a:pt x="7" y="43"/>
                  </a:cubicBezTo>
                  <a:cubicBezTo>
                    <a:pt x="9" y="42"/>
                    <a:pt x="7" y="38"/>
                    <a:pt x="8" y="36"/>
                  </a:cubicBezTo>
                  <a:cubicBezTo>
                    <a:pt x="10" y="35"/>
                    <a:pt x="10" y="41"/>
                    <a:pt x="11" y="38"/>
                  </a:cubicBezTo>
                  <a:cubicBezTo>
                    <a:pt x="12" y="43"/>
                    <a:pt x="9" y="52"/>
                    <a:pt x="8" y="58"/>
                  </a:cubicBezTo>
                  <a:cubicBezTo>
                    <a:pt x="10" y="54"/>
                    <a:pt x="14" y="51"/>
                    <a:pt x="17" y="48"/>
                  </a:cubicBezTo>
                  <a:cubicBezTo>
                    <a:pt x="14" y="46"/>
                    <a:pt x="17" y="51"/>
                    <a:pt x="13" y="49"/>
                  </a:cubicBezTo>
                  <a:cubicBezTo>
                    <a:pt x="14" y="47"/>
                    <a:pt x="16" y="46"/>
                    <a:pt x="16" y="43"/>
                  </a:cubicBezTo>
                  <a:cubicBezTo>
                    <a:pt x="16" y="41"/>
                    <a:pt x="14" y="42"/>
                    <a:pt x="12" y="42"/>
                  </a:cubicBezTo>
                  <a:cubicBezTo>
                    <a:pt x="15" y="40"/>
                    <a:pt x="19" y="35"/>
                    <a:pt x="23" y="37"/>
                  </a:cubicBezTo>
                  <a:cubicBezTo>
                    <a:pt x="22" y="35"/>
                    <a:pt x="23" y="32"/>
                    <a:pt x="18" y="32"/>
                  </a:cubicBezTo>
                  <a:cubicBezTo>
                    <a:pt x="19" y="30"/>
                    <a:pt x="20" y="29"/>
                    <a:pt x="21" y="27"/>
                  </a:cubicBezTo>
                  <a:cubicBezTo>
                    <a:pt x="20" y="25"/>
                    <a:pt x="17" y="26"/>
                    <a:pt x="15" y="24"/>
                  </a:cubicBezTo>
                  <a:cubicBezTo>
                    <a:pt x="15" y="14"/>
                    <a:pt x="14" y="0"/>
                    <a:pt x="27" y="3"/>
                  </a:cubicBezTo>
                  <a:cubicBezTo>
                    <a:pt x="30" y="7"/>
                    <a:pt x="31" y="16"/>
                    <a:pt x="33" y="19"/>
                  </a:cubicBezTo>
                  <a:cubicBezTo>
                    <a:pt x="28" y="19"/>
                    <a:pt x="33" y="23"/>
                    <a:pt x="28" y="23"/>
                  </a:cubicBezTo>
                  <a:cubicBezTo>
                    <a:pt x="28" y="27"/>
                    <a:pt x="32" y="29"/>
                    <a:pt x="37" y="28"/>
                  </a:cubicBezTo>
                  <a:cubicBezTo>
                    <a:pt x="45" y="42"/>
                    <a:pt x="49" y="72"/>
                    <a:pt x="37" y="85"/>
                  </a:cubicBezTo>
                  <a:cubicBezTo>
                    <a:pt x="40" y="105"/>
                    <a:pt x="51" y="130"/>
                    <a:pt x="50" y="144"/>
                  </a:cubicBezTo>
                  <a:cubicBezTo>
                    <a:pt x="51" y="145"/>
                    <a:pt x="52" y="146"/>
                    <a:pt x="53" y="147"/>
                  </a:cubicBezTo>
                  <a:cubicBezTo>
                    <a:pt x="49" y="150"/>
                    <a:pt x="50" y="142"/>
                    <a:pt x="45" y="144"/>
                  </a:cubicBezTo>
                  <a:close/>
                  <a:moveTo>
                    <a:pt x="16" y="9"/>
                  </a:moveTo>
                  <a:cubicBezTo>
                    <a:pt x="18" y="13"/>
                    <a:pt x="17" y="24"/>
                    <a:pt x="23" y="21"/>
                  </a:cubicBezTo>
                  <a:cubicBezTo>
                    <a:pt x="19" y="18"/>
                    <a:pt x="25" y="16"/>
                    <a:pt x="22" y="13"/>
                  </a:cubicBezTo>
                  <a:cubicBezTo>
                    <a:pt x="22" y="15"/>
                    <a:pt x="18" y="14"/>
                    <a:pt x="18" y="12"/>
                  </a:cubicBezTo>
                  <a:cubicBezTo>
                    <a:pt x="19" y="11"/>
                    <a:pt x="22" y="12"/>
                    <a:pt x="21" y="9"/>
                  </a:cubicBezTo>
                  <a:cubicBezTo>
                    <a:pt x="20" y="7"/>
                    <a:pt x="17" y="6"/>
                    <a:pt x="16" y="9"/>
                  </a:cubicBezTo>
                  <a:close/>
                  <a:moveTo>
                    <a:pt x="34" y="73"/>
                  </a:moveTo>
                  <a:cubicBezTo>
                    <a:pt x="42" y="69"/>
                    <a:pt x="38" y="56"/>
                    <a:pt x="34" y="48"/>
                  </a:cubicBezTo>
                  <a:cubicBezTo>
                    <a:pt x="35" y="60"/>
                    <a:pt x="35" y="66"/>
                    <a:pt x="34" y="73"/>
                  </a:cubicBezTo>
                  <a:close/>
                  <a:moveTo>
                    <a:pt x="8" y="65"/>
                  </a:moveTo>
                  <a:cubicBezTo>
                    <a:pt x="11" y="63"/>
                    <a:pt x="15" y="56"/>
                    <a:pt x="14" y="53"/>
                  </a:cubicBezTo>
                  <a:cubicBezTo>
                    <a:pt x="12" y="58"/>
                    <a:pt x="9" y="61"/>
                    <a:pt x="8" y="65"/>
                  </a:cubicBezTo>
                  <a:close/>
                  <a:moveTo>
                    <a:pt x="8" y="70"/>
                  </a:moveTo>
                  <a:cubicBezTo>
                    <a:pt x="6" y="79"/>
                    <a:pt x="9" y="65"/>
                    <a:pt x="8" y="70"/>
                  </a:cubicBezTo>
                  <a:close/>
                  <a:moveTo>
                    <a:pt x="11" y="74"/>
                  </a:moveTo>
                  <a:cubicBezTo>
                    <a:pt x="14" y="76"/>
                    <a:pt x="23" y="76"/>
                    <a:pt x="23" y="72"/>
                  </a:cubicBezTo>
                  <a:cubicBezTo>
                    <a:pt x="20" y="71"/>
                    <a:pt x="13" y="76"/>
                    <a:pt x="15" y="71"/>
                  </a:cubicBezTo>
                  <a:cubicBezTo>
                    <a:pt x="12" y="71"/>
                    <a:pt x="11" y="73"/>
                    <a:pt x="11" y="74"/>
                  </a:cubicBezTo>
                  <a:close/>
                  <a:moveTo>
                    <a:pt x="25" y="75"/>
                  </a:moveTo>
                  <a:cubicBezTo>
                    <a:pt x="27" y="76"/>
                    <a:pt x="29" y="73"/>
                    <a:pt x="27" y="72"/>
                  </a:cubicBezTo>
                  <a:cubicBezTo>
                    <a:pt x="27" y="74"/>
                    <a:pt x="25" y="74"/>
                    <a:pt x="25" y="75"/>
                  </a:cubicBezTo>
                  <a:close/>
                  <a:moveTo>
                    <a:pt x="12" y="96"/>
                  </a:moveTo>
                  <a:cubicBezTo>
                    <a:pt x="10" y="105"/>
                    <a:pt x="12" y="94"/>
                    <a:pt x="12" y="96"/>
                  </a:cubicBezTo>
                  <a:close/>
                  <a:moveTo>
                    <a:pt x="13" y="145"/>
                  </a:moveTo>
                  <a:cubicBezTo>
                    <a:pt x="14" y="144"/>
                    <a:pt x="16" y="144"/>
                    <a:pt x="15" y="142"/>
                  </a:cubicBezTo>
                  <a:cubicBezTo>
                    <a:pt x="13" y="141"/>
                    <a:pt x="11" y="145"/>
                    <a:pt x="13"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sp>
        <p:nvSpPr>
          <p:cNvPr id="102" name="Rectangle 101">
            <a:extLst>
              <a:ext uri="{FF2B5EF4-FFF2-40B4-BE49-F238E27FC236}">
                <a16:creationId xmlns:a16="http://schemas.microsoft.com/office/drawing/2014/main" id="{E5540850-85D2-F445-924C-B54021CBB095}"/>
              </a:ext>
            </a:extLst>
          </p:cNvPr>
          <p:cNvSpPr/>
          <p:nvPr/>
        </p:nvSpPr>
        <p:spPr>
          <a:xfrm>
            <a:off x="7508547" y="3398674"/>
            <a:ext cx="1229676" cy="1008535"/>
          </a:xfrm>
          <a:prstGeom prst="rect">
            <a:avLst/>
          </a:prstGeom>
        </p:spPr>
        <p:txBody>
          <a:bodyPr wrap="square">
            <a:noAutofit/>
          </a:bodyPr>
          <a:lstStyle/>
          <a:p>
            <a:r>
              <a:rPr lang="sv-SE" sz="6600" b="1" dirty="0">
                <a:solidFill>
                  <a:schemeClr val="bg1"/>
                </a:solidFill>
              </a:rPr>
              <a:t>+/-</a:t>
            </a:r>
          </a:p>
        </p:txBody>
      </p:sp>
    </p:spTree>
    <p:extLst>
      <p:ext uri="{BB962C8B-B14F-4D97-AF65-F5344CB8AC3E}">
        <p14:creationId xmlns:p14="http://schemas.microsoft.com/office/powerpoint/2010/main" val="1173302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41062E21-F187-4172-84BD-AFEB8BC5B750}"/>
              </a:ext>
            </a:extLst>
          </p:cNvPr>
          <p:cNvSpPr/>
          <p:nvPr/>
        </p:nvSpPr>
        <p:spPr>
          <a:xfrm flipH="1">
            <a:off x="250825" y="1735427"/>
            <a:ext cx="5386045" cy="2960398"/>
          </a:xfrm>
          <a:prstGeom prst="rect">
            <a:avLst/>
          </a:prstGeom>
          <a:solidFill>
            <a:srgbClr val="D0E9E6"/>
          </a:solidFill>
          <a:ln>
            <a:noFill/>
          </a:ln>
          <a:effectLst/>
        </p:spPr>
        <p:style>
          <a:lnRef idx="1">
            <a:schemeClr val="accent1"/>
          </a:lnRef>
          <a:fillRef idx="1001">
            <a:schemeClr val="lt1"/>
          </a:fillRef>
          <a:effectRef idx="2">
            <a:schemeClr val="accent1"/>
          </a:effectRef>
          <a:fontRef idx="minor">
            <a:schemeClr val="lt1"/>
          </a:fontRef>
        </p:style>
        <p:txBody>
          <a:bodyPr lIns="108000" tIns="108000" rIns="144000" rtlCol="0" anchor="t" anchorCtr="0"/>
          <a:lstStyle/>
          <a:p>
            <a:pPr lvl="0">
              <a:lnSpc>
                <a:spcPct val="106000"/>
              </a:lnSpc>
              <a:defRPr/>
            </a:pPr>
            <a:r>
              <a:rPr lang="sv-SE" sz="900" b="1">
                <a:solidFill>
                  <a:schemeClr val="tx1"/>
                </a:solidFill>
              </a:rPr>
              <a:t>A. STORSTÄDER OCH STORSTADSNÄRA KOMMUNER</a:t>
            </a:r>
          </a:p>
          <a:p>
            <a:pPr lvl="0">
              <a:lnSpc>
                <a:spcPct val="106000"/>
              </a:lnSpc>
              <a:defRPr/>
            </a:pPr>
            <a:r>
              <a:rPr lang="sv-SE" sz="900">
                <a:solidFill>
                  <a:schemeClr val="tx1"/>
                </a:solidFill>
              </a:rPr>
              <a:t>A1. Storstäder - kommuner med minst 200 000 invånare i den största tätorten.</a:t>
            </a:r>
          </a:p>
          <a:p>
            <a:pPr marL="182563" lvl="0" indent="-182563">
              <a:lnSpc>
                <a:spcPct val="106000"/>
              </a:lnSpc>
              <a:defRPr/>
            </a:pPr>
            <a:r>
              <a:rPr lang="sv-SE" sz="900">
                <a:solidFill>
                  <a:schemeClr val="tx1"/>
                </a:solidFill>
              </a:rPr>
              <a:t>A2. Pendlingskommun nära storstad – kommuner med minst 40% utpendling till arbete i en storstad eller storstadsnära kommun.</a:t>
            </a:r>
          </a:p>
          <a:p>
            <a:pPr lvl="0">
              <a:lnSpc>
                <a:spcPct val="106000"/>
              </a:lnSpc>
              <a:defRPr/>
            </a:pPr>
            <a:endParaRPr lang="sv-SE" sz="900">
              <a:solidFill>
                <a:schemeClr val="tx1"/>
              </a:solidFill>
            </a:endParaRPr>
          </a:p>
          <a:p>
            <a:pPr lvl="0">
              <a:lnSpc>
                <a:spcPct val="106000"/>
              </a:lnSpc>
              <a:defRPr/>
            </a:pPr>
            <a:r>
              <a:rPr lang="sv-SE" sz="900" b="1">
                <a:solidFill>
                  <a:schemeClr val="tx1"/>
                </a:solidFill>
              </a:rPr>
              <a:t>B. STÖRRE STÄDER OCH KOMMUNER NÄRA STÖRRE STAD</a:t>
            </a:r>
          </a:p>
          <a:p>
            <a:pPr lvl="0">
              <a:lnSpc>
                <a:spcPct val="106000"/>
              </a:lnSpc>
              <a:defRPr/>
            </a:pPr>
            <a:r>
              <a:rPr lang="sv-SE" sz="900">
                <a:solidFill>
                  <a:schemeClr val="tx1"/>
                </a:solidFill>
              </a:rPr>
              <a:t>B3. Större stad - kommuner med minst 50 000 invånare varav minst 40 000 invånare i den största tätorten.</a:t>
            </a:r>
          </a:p>
          <a:p>
            <a:pPr lvl="0">
              <a:lnSpc>
                <a:spcPct val="106000"/>
              </a:lnSpc>
              <a:defRPr/>
            </a:pPr>
            <a:r>
              <a:rPr lang="sv-SE" sz="900">
                <a:solidFill>
                  <a:schemeClr val="tx1"/>
                </a:solidFill>
              </a:rPr>
              <a:t>B4. Pendlingskommun nära större stad - kommuner med minst 40% utpendling till arbete i en större stad.</a:t>
            </a:r>
          </a:p>
          <a:p>
            <a:pPr marL="12700" lvl="0" indent="-12700">
              <a:lnSpc>
                <a:spcPct val="106000"/>
              </a:lnSpc>
              <a:defRPr/>
            </a:pPr>
            <a:r>
              <a:rPr lang="sv-SE" sz="900">
                <a:solidFill>
                  <a:schemeClr val="tx1"/>
                </a:solidFill>
              </a:rPr>
              <a:t>B5. Lågpendlingskommun nära större stad – kommuner med mindre än 40% utpendling till arbete i en </a:t>
            </a:r>
          </a:p>
          <a:p>
            <a:pPr marL="182563" lvl="0">
              <a:lnSpc>
                <a:spcPct val="106000"/>
              </a:lnSpc>
              <a:defRPr/>
            </a:pPr>
            <a:r>
              <a:rPr lang="sv-SE" sz="900">
                <a:solidFill>
                  <a:schemeClr val="tx1"/>
                </a:solidFill>
              </a:rPr>
              <a:t>större stad.</a:t>
            </a:r>
          </a:p>
          <a:p>
            <a:pPr lvl="0">
              <a:lnSpc>
                <a:spcPct val="106000"/>
              </a:lnSpc>
              <a:defRPr/>
            </a:pPr>
            <a:endParaRPr lang="sv-SE" sz="900">
              <a:solidFill>
                <a:schemeClr val="tx1"/>
              </a:solidFill>
            </a:endParaRPr>
          </a:p>
          <a:p>
            <a:pPr lvl="0">
              <a:lnSpc>
                <a:spcPct val="106000"/>
              </a:lnSpc>
              <a:defRPr/>
            </a:pPr>
            <a:r>
              <a:rPr lang="sv-SE" sz="900" b="1">
                <a:solidFill>
                  <a:schemeClr val="tx1"/>
                </a:solidFill>
              </a:rPr>
              <a:t>C. MINDRE STÄDER/TÄTORTER OCH LANDSBYGDSKOMMUNER</a:t>
            </a:r>
          </a:p>
          <a:p>
            <a:pPr lvl="0">
              <a:lnSpc>
                <a:spcPct val="106000"/>
              </a:lnSpc>
              <a:defRPr/>
            </a:pPr>
            <a:r>
              <a:rPr lang="sv-SE" sz="900">
                <a:solidFill>
                  <a:schemeClr val="tx1"/>
                </a:solidFill>
              </a:rPr>
              <a:t>C6. Mindre stad/tätort - kommuner med minst 15 000 men mindre än 40 000 invånare i den största tätorten.</a:t>
            </a:r>
          </a:p>
          <a:p>
            <a:pPr lvl="0">
              <a:lnSpc>
                <a:spcPct val="106000"/>
              </a:lnSpc>
              <a:defRPr/>
            </a:pPr>
            <a:r>
              <a:rPr lang="sv-SE" sz="900">
                <a:solidFill>
                  <a:schemeClr val="tx1"/>
                </a:solidFill>
              </a:rPr>
              <a:t>C7. Pendlingskommun nära mindre stad/tätort - kommuner med minst 30% ut- eller inpendling till mindre ort.</a:t>
            </a:r>
          </a:p>
          <a:p>
            <a:pPr marL="182563" lvl="0" indent="-182563">
              <a:lnSpc>
                <a:spcPct val="106000"/>
              </a:lnSpc>
              <a:defRPr/>
            </a:pPr>
            <a:r>
              <a:rPr lang="sv-SE" sz="900">
                <a:solidFill>
                  <a:schemeClr val="tx1"/>
                </a:solidFill>
              </a:rPr>
              <a:t>C8. Landsbygdskommun - kommuner med mindre än 15 000 invånare i den största tätorten, lågt pendlingsmönster (mindre än 30%).</a:t>
            </a:r>
          </a:p>
          <a:p>
            <a:pPr lvl="0">
              <a:lnSpc>
                <a:spcPct val="106000"/>
              </a:lnSpc>
              <a:defRPr/>
            </a:pPr>
            <a:endParaRPr lang="sv-SE" sz="900">
              <a:solidFill>
                <a:schemeClr val="tx1"/>
              </a:solidFill>
            </a:endParaRPr>
          </a:p>
          <a:p>
            <a:pPr marL="182563" lvl="0" indent="-182563">
              <a:lnSpc>
                <a:spcPct val="106000"/>
              </a:lnSpc>
              <a:defRPr/>
            </a:pPr>
            <a:r>
              <a:rPr lang="sv-SE" sz="900">
                <a:solidFill>
                  <a:schemeClr val="tx1"/>
                </a:solidFill>
              </a:rPr>
              <a:t>C9. Landsbygdskommun med besöksnäring - landsbygdskommun med minst två kriterier för besöksnäring,        d.v.s. antal gästnätter, omsättning inom detaljhandel/ hotell/ restaurang i förhållande till invånarantalet.</a:t>
            </a:r>
          </a:p>
          <a:p>
            <a:pPr lvl="0">
              <a:lnSpc>
                <a:spcPct val="106000"/>
              </a:lnSpc>
              <a:defRPr/>
            </a:pPr>
            <a:endParaRPr lang="sv-SE" sz="900">
              <a:solidFill>
                <a:schemeClr val="tx1"/>
              </a:solidFill>
            </a:endParaRPr>
          </a:p>
          <a:p>
            <a:pPr marL="0" marR="0" lvl="0" indent="0" defTabSz="342900" rtl="0" eaLnBrk="1" fontAlgn="auto" latinLnBrk="0" hangingPunct="1">
              <a:lnSpc>
                <a:spcPct val="106000"/>
              </a:lnSpc>
              <a:spcBef>
                <a:spcPts val="0"/>
              </a:spcBef>
              <a:spcAft>
                <a:spcPts val="0"/>
              </a:spcAft>
              <a:buClrTx/>
              <a:buSzTx/>
              <a:buFontTx/>
              <a:buNone/>
              <a:tabLst/>
              <a:defRPr/>
            </a:pPr>
            <a:endParaRPr kumimoji="0" lang="sv-SE" sz="900" b="0" i="0" u="none" strike="noStrike" kern="1200" cap="none" spc="0" normalizeH="0" baseline="0" noProof="0">
              <a:ln>
                <a:noFill/>
              </a:ln>
              <a:solidFill>
                <a:schemeClr val="tx1"/>
              </a:solidFill>
              <a:effectLst/>
              <a:uLnTx/>
              <a:uFillTx/>
              <a:latin typeface="Calibri"/>
              <a:ea typeface="+mn-ea"/>
              <a:cs typeface="+mn-cs"/>
            </a:endParaRPr>
          </a:p>
        </p:txBody>
      </p:sp>
      <p:sp>
        <p:nvSpPr>
          <p:cNvPr id="28" name="Rectangle 27"/>
          <p:cNvSpPr/>
          <p:nvPr/>
        </p:nvSpPr>
        <p:spPr>
          <a:xfrm>
            <a:off x="1" y="-7211"/>
            <a:ext cx="6696890" cy="1206412"/>
          </a:xfrm>
          <a:prstGeom prst="rect">
            <a:avLst/>
          </a:prstGeom>
        </p:spPr>
        <p:txBody>
          <a:bodyPr wrap="square" lIns="251999" tIns="360000" rIns="251999">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2700" b="1" i="0" u="none" strike="noStrike" kern="1200" cap="none" spc="0" normalizeH="0" baseline="0" noProof="0">
                <a:ln>
                  <a:noFill/>
                </a:ln>
                <a:solidFill>
                  <a:srgbClr val="000000"/>
                </a:solidFill>
                <a:effectLst/>
                <a:uLnTx/>
                <a:uFillTx/>
                <a:latin typeface="Calibri"/>
                <a:ea typeface="+mn-ea"/>
                <a:cs typeface="+mn-cs"/>
              </a:rPr>
              <a:t>Kort om Novus kommungruppsindelning</a:t>
            </a:r>
          </a:p>
        </p:txBody>
      </p:sp>
      <p:cxnSp>
        <p:nvCxnSpPr>
          <p:cNvPr id="14" name="Straight Connector 13"/>
          <p:cNvCxnSpPr/>
          <p:nvPr/>
        </p:nvCxnSpPr>
        <p:spPr>
          <a:xfrm>
            <a:off x="251222" y="846037"/>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Tabell 5">
            <a:extLst>
              <a:ext uri="{FF2B5EF4-FFF2-40B4-BE49-F238E27FC236}">
                <a16:creationId xmlns:a16="http://schemas.microsoft.com/office/drawing/2014/main" id="{A2BBC3C0-0EA2-4600-97B4-12E5D1D7F7A9}"/>
              </a:ext>
            </a:extLst>
          </p:cNvPr>
          <p:cNvGraphicFramePr>
            <a:graphicFrameLocks noGrp="1"/>
          </p:cNvGraphicFramePr>
          <p:nvPr/>
        </p:nvGraphicFramePr>
        <p:xfrm>
          <a:off x="5724093" y="956310"/>
          <a:ext cx="1960562" cy="1691640"/>
        </p:xfrm>
        <a:graphic>
          <a:graphicData uri="http://schemas.openxmlformats.org/drawingml/2006/table">
            <a:tbl>
              <a:tblPr firstRow="1" lastCol="1" bandRow="1">
                <a:tableStyleId>{5C22544A-7EE6-4342-B048-85BDC9FD1C3A}</a:tableStyleId>
              </a:tblPr>
              <a:tblGrid>
                <a:gridCol w="223315">
                  <a:extLst>
                    <a:ext uri="{9D8B030D-6E8A-4147-A177-3AD203B41FA5}">
                      <a16:colId xmlns:a16="http://schemas.microsoft.com/office/drawing/2014/main" val="1633400119"/>
                    </a:ext>
                  </a:extLst>
                </a:gridCol>
                <a:gridCol w="1737247">
                  <a:extLst>
                    <a:ext uri="{9D8B030D-6E8A-4147-A177-3AD203B41FA5}">
                      <a16:colId xmlns:a16="http://schemas.microsoft.com/office/drawing/2014/main" val="957343384"/>
                    </a:ext>
                  </a:extLst>
                </a:gridCol>
              </a:tblGrid>
              <a:tr h="122126">
                <a:tc gridSpan="2">
                  <a:txBody>
                    <a:bodyPr/>
                    <a:lstStyle/>
                    <a:p>
                      <a:r>
                        <a:rPr lang="sv-SE" sz="1050" b="1">
                          <a:solidFill>
                            <a:schemeClr val="tx1"/>
                          </a:solidFill>
                        </a:rPr>
                        <a:t>Kommungruppsindelning, huvudgrupper</a:t>
                      </a:r>
                    </a:p>
                  </a:txBody>
                  <a:tcPr marL="3600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v-SE" sz="700" b="1">
                        <a:solidFill>
                          <a:schemeClr val="tx1"/>
                        </a:solidFill>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2360088"/>
                  </a:ext>
                </a:extLst>
              </a:tr>
              <a:tr h="0">
                <a:tc>
                  <a:txBody>
                    <a:bodyPr/>
                    <a:lstStyle/>
                    <a:p>
                      <a:endParaRPr lang="sv-SE" sz="8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64"/>
                    </a:solidFill>
                  </a:tcPr>
                </a:tc>
                <a:tc>
                  <a:txBody>
                    <a:bodyPr/>
                    <a:lstStyle/>
                    <a:p>
                      <a:r>
                        <a:rPr lang="sv-SE" sz="800" b="0">
                          <a:solidFill>
                            <a:schemeClr val="tx1"/>
                          </a:solidFill>
                        </a:rPr>
                        <a:t>Storstäder och stadsnära kommuner</a:t>
                      </a:r>
                    </a:p>
                  </a:txBody>
                  <a:tcPr marL="7200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6641652"/>
                  </a:ext>
                </a:extLst>
              </a:tr>
              <a:tr h="0">
                <a:tc>
                  <a:txBody>
                    <a:bodyPr/>
                    <a:lstStyle/>
                    <a:p>
                      <a:endParaRPr lang="sv-SE" sz="8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800" b="0">
                        <a:solidFill>
                          <a:schemeClr val="tx1"/>
                        </a:solidFill>
                      </a:endParaRPr>
                    </a:p>
                  </a:txBody>
                  <a:tcPr marL="7200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999150"/>
                  </a:ext>
                </a:extLst>
              </a:tr>
              <a:tr h="0">
                <a:tc>
                  <a:txBody>
                    <a:bodyPr/>
                    <a:lstStyle/>
                    <a:p>
                      <a:endParaRPr lang="sv-SE" sz="8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rowSpan="2">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800" b="0">
                          <a:solidFill>
                            <a:schemeClr val="tx1"/>
                          </a:solidFill>
                        </a:rPr>
                        <a:t>Större städer och kommuner nära större stad </a:t>
                      </a:r>
                    </a:p>
                  </a:txBody>
                  <a:tcPr marL="72000">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2634200"/>
                  </a:ext>
                </a:extLst>
              </a:tr>
              <a:tr h="0">
                <a:tc>
                  <a:txBody>
                    <a:bodyPr/>
                    <a:lstStyle/>
                    <a:p>
                      <a:endParaRPr lang="sv-SE" sz="8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sv-SE"/>
                    </a:p>
                  </a:txBody>
                  <a:tcPr>
                    <a:lnL w="76200" cap="flat" cmpd="sng" algn="ctr">
                      <a:solidFill>
                        <a:schemeClr val="bg1"/>
                      </a:solidFill>
                      <a:prstDash val="solid"/>
                      <a:round/>
                      <a:headEnd type="none" w="med" len="med"/>
                      <a:tailEnd type="none" w="med" len="med"/>
                    </a:lnL>
                    <a:lnT w="12700" cmpd="sng">
                      <a:noFill/>
                    </a:lnT>
                  </a:tcPr>
                </a:tc>
                <a:extLst>
                  <a:ext uri="{0D108BD9-81ED-4DB2-BD59-A6C34878D82A}">
                    <a16:rowId xmlns:a16="http://schemas.microsoft.com/office/drawing/2014/main" val="4197297562"/>
                  </a:ext>
                </a:extLst>
              </a:tr>
              <a:tr h="0">
                <a:tc>
                  <a:txBody>
                    <a:bodyPr/>
                    <a:lstStyle/>
                    <a:p>
                      <a:endParaRPr lang="sv-SE" sz="8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800" b="0">
                          <a:solidFill>
                            <a:schemeClr val="tx1"/>
                          </a:solidFill>
                        </a:rPr>
                        <a:t>Mindre städer/tätorter och landsbygdskommuner</a:t>
                      </a:r>
                    </a:p>
                  </a:txBody>
                  <a:tcPr marL="72000">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721782"/>
                  </a:ext>
                </a:extLst>
              </a:tr>
              <a:tr h="0">
                <a:tc>
                  <a:txBody>
                    <a:bodyPr/>
                    <a:lstStyle/>
                    <a:p>
                      <a:endParaRPr lang="sv-SE" sz="8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sv-SE" sz="7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8343494"/>
                  </a:ext>
                </a:extLst>
              </a:tr>
            </a:tbl>
          </a:graphicData>
        </a:graphic>
      </p:graphicFrame>
      <p:sp>
        <p:nvSpPr>
          <p:cNvPr id="18" name="Platshållare för text 13">
            <a:extLst>
              <a:ext uri="{FF2B5EF4-FFF2-40B4-BE49-F238E27FC236}">
                <a16:creationId xmlns:a16="http://schemas.microsoft.com/office/drawing/2014/main" id="{3C485144-3023-4E52-B910-18269554BB05}"/>
              </a:ext>
            </a:extLst>
          </p:cNvPr>
          <p:cNvSpPr txBox="1">
            <a:spLocks/>
          </p:cNvSpPr>
          <p:nvPr/>
        </p:nvSpPr>
        <p:spPr>
          <a:xfrm>
            <a:off x="0" y="836002"/>
            <a:ext cx="5636870" cy="604808"/>
          </a:xfrm>
          <a:prstGeom prst="rect">
            <a:avLst/>
          </a:prstGeom>
        </p:spPr>
        <p:txBody>
          <a:bodyPr lIns="251999" tIns="162000" rIns="251999" anchor="t" anchorCtr="0"/>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50" b="0" i="0" u="none" strike="noStrike" kern="1200" cap="none" spc="0" normalizeH="0" baseline="0" noProof="0">
                <a:ln>
                  <a:noFill/>
                </a:ln>
                <a:solidFill>
                  <a:srgbClr val="000000"/>
                </a:solidFill>
                <a:effectLst/>
                <a:uLnTx/>
                <a:uFillTx/>
                <a:latin typeface="Calibri" charset="0"/>
                <a:ea typeface="Calibri" charset="0"/>
                <a:cs typeface="Calibri" charset="0"/>
              </a:rPr>
              <a:t>I rapporten redovisas signifikanta skillnader för tre huvudgrupper av kommuner; storstäder och storstadsnära kommuner, större städer och kommuner nära större stad samt mindre städer/tätorter och landsbygdskommuner. Novus använder SKR:s kommungruppsindelning från 2017. </a:t>
            </a:r>
          </a:p>
        </p:txBody>
      </p:sp>
      <p:pic>
        <p:nvPicPr>
          <p:cNvPr id="4" name="Bildobjekt 4" descr="En bild som visar karta&#10;&#10;Automatiskt genererad beskrivning">
            <a:extLst>
              <a:ext uri="{FF2B5EF4-FFF2-40B4-BE49-F238E27FC236}">
                <a16:creationId xmlns:a16="http://schemas.microsoft.com/office/drawing/2014/main" id="{6D56176C-1438-4920-A0E2-073817C638C6}"/>
              </a:ext>
            </a:extLst>
          </p:cNvPr>
          <p:cNvPicPr>
            <a:picLocks noChangeAspect="1"/>
          </p:cNvPicPr>
          <p:nvPr/>
        </p:nvPicPr>
        <p:blipFill>
          <a:blip r:embed="rId3"/>
          <a:stretch>
            <a:fillRect/>
          </a:stretch>
        </p:blipFill>
        <p:spPr>
          <a:xfrm>
            <a:off x="7101382" y="436418"/>
            <a:ext cx="1830982" cy="4313958"/>
          </a:xfrm>
          <a:prstGeom prst="rect">
            <a:avLst/>
          </a:prstGeom>
        </p:spPr>
      </p:pic>
    </p:spTree>
    <p:extLst>
      <p:ext uri="{BB962C8B-B14F-4D97-AF65-F5344CB8AC3E}">
        <p14:creationId xmlns:p14="http://schemas.microsoft.com/office/powerpoint/2010/main" val="640245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D63F88A-5A17-195E-632A-46746560C52E}"/>
              </a:ext>
            </a:extLst>
          </p:cNvPr>
          <p:cNvSpPr/>
          <p:nvPr/>
        </p:nvSpPr>
        <p:spPr>
          <a:xfrm>
            <a:off x="-1" y="0"/>
            <a:ext cx="5378185"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pic>
        <p:nvPicPr>
          <p:cNvPr id="52" name="Picture 51" descr="A map of sweden with different colored areas&#10;&#10;Description automatically generated">
            <a:extLst>
              <a:ext uri="{FF2B5EF4-FFF2-40B4-BE49-F238E27FC236}">
                <a16:creationId xmlns:a16="http://schemas.microsoft.com/office/drawing/2014/main" id="{83F8FBE2-4AF4-2196-990D-0DE4A40D7A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6231" y="235569"/>
            <a:ext cx="1933823" cy="4546162"/>
          </a:xfrm>
          <a:prstGeom prst="rect">
            <a:avLst/>
          </a:prstGeom>
        </p:spPr>
      </p:pic>
      <p:sp>
        <p:nvSpPr>
          <p:cNvPr id="22" name="textruta 8">
            <a:extLst>
              <a:ext uri="{FF2B5EF4-FFF2-40B4-BE49-F238E27FC236}">
                <a16:creationId xmlns:a16="http://schemas.microsoft.com/office/drawing/2014/main" id="{8D1DF4F9-E646-4F91-1B0B-5D9648495C8A}"/>
              </a:ext>
            </a:extLst>
          </p:cNvPr>
          <p:cNvSpPr txBox="1"/>
          <p:nvPr/>
        </p:nvSpPr>
        <p:spPr>
          <a:xfrm>
            <a:off x="17986" y="1345630"/>
            <a:ext cx="3294511" cy="319662"/>
          </a:xfrm>
          <a:prstGeom prst="rect">
            <a:avLst/>
          </a:prstGeom>
          <a:noFill/>
        </p:spPr>
        <p:txBody>
          <a:bodyPr wrap="square" lIns="251999" tIns="72000" rIns="144000" bIns="14400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err="1">
                <a:ln>
                  <a:noFill/>
                </a:ln>
                <a:solidFill>
                  <a:srgbClr val="303030"/>
                </a:solidFill>
                <a:effectLst/>
                <a:uLnTx/>
                <a:uFillTx/>
                <a:latin typeface="Calibri" panose="020F0502020204030204"/>
                <a:ea typeface="+mn-ea"/>
                <a:cs typeface="+mn-cs"/>
              </a:rPr>
              <a:t>Fr.o.m</a:t>
            </a:r>
            <a:r>
              <a:rPr kumimoji="0" lang="sv-SE" sz="1100" b="1" i="0" u="none" strike="noStrike" kern="1200" cap="none" spc="0" normalizeH="0" baseline="0" noProof="0">
                <a:ln>
                  <a:noFill/>
                </a:ln>
                <a:solidFill>
                  <a:srgbClr val="303030"/>
                </a:solidFill>
                <a:effectLst/>
                <a:uLnTx/>
                <a:uFillTx/>
                <a:latin typeface="Calibri" panose="020F0502020204030204"/>
                <a:ea typeface="+mn-ea"/>
                <a:cs typeface="+mn-cs"/>
              </a:rPr>
              <a:t> 1 januari 2023</a:t>
            </a:r>
          </a:p>
        </p:txBody>
      </p:sp>
      <p:graphicFrame>
        <p:nvGraphicFramePr>
          <p:cNvPr id="2" name="Table 21">
            <a:extLst>
              <a:ext uri="{FF2B5EF4-FFF2-40B4-BE49-F238E27FC236}">
                <a16:creationId xmlns:a16="http://schemas.microsoft.com/office/drawing/2014/main" id="{7F72B7CC-42E4-5C3E-C14C-E8DBCD9EB572}"/>
              </a:ext>
            </a:extLst>
          </p:cNvPr>
          <p:cNvGraphicFramePr>
            <a:graphicFrameLocks noGrp="1"/>
          </p:cNvGraphicFramePr>
          <p:nvPr/>
        </p:nvGraphicFramePr>
        <p:xfrm>
          <a:off x="241069" y="1665809"/>
          <a:ext cx="3933366" cy="3053280"/>
        </p:xfrm>
        <a:graphic>
          <a:graphicData uri="http://schemas.openxmlformats.org/drawingml/2006/table">
            <a:tbl>
              <a:tblPr firstRow="1" bandRow="1">
                <a:tableStyleId>{5C22544A-7EE6-4342-B048-85BDC9FD1C3A}</a:tableStyleId>
              </a:tblPr>
              <a:tblGrid>
                <a:gridCol w="2462895">
                  <a:extLst>
                    <a:ext uri="{9D8B030D-6E8A-4147-A177-3AD203B41FA5}">
                      <a16:colId xmlns:a16="http://schemas.microsoft.com/office/drawing/2014/main" val="2365290233"/>
                    </a:ext>
                  </a:extLst>
                </a:gridCol>
                <a:gridCol w="1470471">
                  <a:extLst>
                    <a:ext uri="{9D8B030D-6E8A-4147-A177-3AD203B41FA5}">
                      <a16:colId xmlns:a16="http://schemas.microsoft.com/office/drawing/2014/main" val="3869620396"/>
                    </a:ext>
                  </a:extLst>
                </a:gridCol>
              </a:tblGrid>
              <a:tr h="2798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100" b="1"/>
                        <a:t>5 regioner</a:t>
                      </a:r>
                    </a:p>
                  </a:txBody>
                  <a:tcPr marT="72000" anchor="ctr">
                    <a:lnL w="38100" cap="flat" cmpd="sng" algn="ctr">
                      <a:solidFill>
                        <a:srgbClr val="E8F1EE"/>
                      </a:solidFill>
                      <a:prstDash val="solid"/>
                      <a:round/>
                      <a:headEnd type="none" w="med" len="med"/>
                      <a:tailEnd type="none" w="med" len="med"/>
                    </a:lnL>
                    <a:lnR w="38100" cap="flat" cmpd="sng" algn="ctr">
                      <a:solidFill>
                        <a:srgbClr val="E8F1EE"/>
                      </a:solidFill>
                      <a:prstDash val="solid"/>
                      <a:round/>
                      <a:headEnd type="none" w="med" len="med"/>
                      <a:tailEnd type="none" w="med" len="med"/>
                    </a:lnR>
                    <a:lnT w="38100" cap="flat" cmpd="sng" algn="ctr">
                      <a:solidFill>
                        <a:srgbClr val="E8F1EE"/>
                      </a:solidFill>
                      <a:prstDash val="solid"/>
                      <a:round/>
                      <a:headEnd type="none" w="med" len="med"/>
                      <a:tailEnd type="none" w="med" len="med"/>
                    </a:lnT>
                    <a:lnB w="38100" cap="flat" cmpd="sng" algn="ctr">
                      <a:solidFill>
                        <a:srgbClr val="E8F1EE"/>
                      </a:solidFill>
                      <a:prstDash val="solid"/>
                      <a:round/>
                      <a:headEnd type="none" w="med" len="med"/>
                      <a:tailEnd type="none" w="med" len="med"/>
                    </a:lnB>
                    <a:solidFill>
                      <a:schemeClr val="bg1">
                        <a:lumMod val="50000"/>
                      </a:schemeClr>
                    </a:solidFill>
                  </a:tcPr>
                </a:tc>
                <a:tc>
                  <a:txBody>
                    <a:bodyPr/>
                    <a:lstStyle/>
                    <a:p>
                      <a:r>
                        <a:rPr lang="sv-SE" sz="1100" b="1"/>
                        <a:t>Andel</a:t>
                      </a:r>
                      <a:endParaRPr lang="sv-SE" sz="1100"/>
                    </a:p>
                  </a:txBody>
                  <a:tcPr marT="72000" anchor="ctr">
                    <a:lnL w="38100" cap="flat" cmpd="sng" algn="ctr">
                      <a:solidFill>
                        <a:srgbClr val="E8F1EE"/>
                      </a:solidFill>
                      <a:prstDash val="solid"/>
                      <a:round/>
                      <a:headEnd type="none" w="med" len="med"/>
                      <a:tailEnd type="none" w="med" len="med"/>
                    </a:lnL>
                    <a:lnR w="38100" cap="flat" cmpd="sng" algn="ctr">
                      <a:solidFill>
                        <a:srgbClr val="E8F1EE"/>
                      </a:solidFill>
                      <a:prstDash val="solid"/>
                      <a:round/>
                      <a:headEnd type="none" w="med" len="med"/>
                      <a:tailEnd type="none" w="med" len="med"/>
                    </a:lnR>
                    <a:lnT w="38100" cap="flat" cmpd="sng" algn="ctr">
                      <a:solidFill>
                        <a:srgbClr val="E8F1EE"/>
                      </a:solidFill>
                      <a:prstDash val="solid"/>
                      <a:round/>
                      <a:headEnd type="none" w="med" len="med"/>
                      <a:tailEnd type="none" w="med" len="med"/>
                    </a:lnT>
                    <a:lnB w="38100" cap="flat" cmpd="sng" algn="ctr">
                      <a:solidFill>
                        <a:srgbClr val="E8F1EE"/>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486565013"/>
                  </a:ext>
                </a:extLst>
              </a:tr>
              <a:tr h="436748">
                <a:tc>
                  <a:txBody>
                    <a:bodyPr/>
                    <a:lstStyle/>
                    <a:p>
                      <a:r>
                        <a:rPr lang="sv-SE" sz="1100" b="1">
                          <a:solidFill>
                            <a:schemeClr val="bg1"/>
                          </a:solidFill>
                        </a:rPr>
                        <a:t>Stockholm				</a:t>
                      </a:r>
                    </a:p>
                    <a:p>
                      <a:r>
                        <a:rPr lang="sv-SE" sz="1100">
                          <a:solidFill>
                            <a:schemeClr val="bg1"/>
                          </a:solidFill>
                        </a:rPr>
                        <a:t>SE11 Stockholm</a:t>
                      </a:r>
                    </a:p>
                  </a:txBody>
                  <a:tcPr marT="72000">
                    <a:lnL w="38100" cap="flat" cmpd="sng" algn="ctr">
                      <a:solidFill>
                        <a:srgbClr val="E8F1EE"/>
                      </a:solidFill>
                      <a:prstDash val="solid"/>
                      <a:round/>
                      <a:headEnd type="none" w="med" len="med"/>
                      <a:tailEnd type="none" w="med" len="med"/>
                    </a:lnL>
                    <a:lnR w="38100" cap="flat" cmpd="sng" algn="ctr">
                      <a:solidFill>
                        <a:srgbClr val="E8F1EE"/>
                      </a:solidFill>
                      <a:prstDash val="solid"/>
                      <a:round/>
                      <a:headEnd type="none" w="med" len="med"/>
                      <a:tailEnd type="none" w="med" len="med"/>
                    </a:lnR>
                    <a:lnT w="38100" cap="flat" cmpd="sng" algn="ctr">
                      <a:solidFill>
                        <a:srgbClr val="E8F1EE"/>
                      </a:solidFill>
                      <a:prstDash val="solid"/>
                      <a:round/>
                      <a:headEnd type="none" w="med" len="med"/>
                      <a:tailEnd type="none" w="med" len="med"/>
                    </a:lnT>
                    <a:lnB w="38100" cap="flat" cmpd="sng" algn="ctr">
                      <a:solidFill>
                        <a:srgbClr val="E8F1EE"/>
                      </a:solidFill>
                      <a:prstDash val="solid"/>
                      <a:round/>
                      <a:headEnd type="none" w="med" len="med"/>
                      <a:tailEnd type="none" w="med" len="med"/>
                    </a:lnB>
                    <a:solidFill>
                      <a:srgbClr val="6CAC92"/>
                    </a:solidFill>
                  </a:tcPr>
                </a:tc>
                <a:tc>
                  <a:txBody>
                    <a:bodyPr/>
                    <a:lstStyle/>
                    <a:p>
                      <a:r>
                        <a:rPr lang="sv-SE" sz="1600" b="1">
                          <a:solidFill>
                            <a:schemeClr val="bg1"/>
                          </a:solidFill>
                        </a:rPr>
                        <a:t>23,2%</a:t>
                      </a:r>
                      <a:endParaRPr lang="sv-SE" sz="1600">
                        <a:solidFill>
                          <a:schemeClr val="bg1"/>
                        </a:solidFill>
                      </a:endParaRPr>
                    </a:p>
                  </a:txBody>
                  <a:tcPr marT="72000" anchor="ctr" anchorCtr="1">
                    <a:lnL w="38100" cap="flat" cmpd="sng" algn="ctr">
                      <a:solidFill>
                        <a:srgbClr val="E8F1EE"/>
                      </a:solidFill>
                      <a:prstDash val="solid"/>
                      <a:round/>
                      <a:headEnd type="none" w="med" len="med"/>
                      <a:tailEnd type="none" w="med" len="med"/>
                    </a:lnL>
                    <a:lnR w="38100" cap="flat" cmpd="sng" algn="ctr">
                      <a:solidFill>
                        <a:srgbClr val="E8F1EE"/>
                      </a:solidFill>
                      <a:prstDash val="solid"/>
                      <a:round/>
                      <a:headEnd type="none" w="med" len="med"/>
                      <a:tailEnd type="none" w="med" len="med"/>
                    </a:lnR>
                    <a:lnT w="38100" cap="flat" cmpd="sng" algn="ctr">
                      <a:solidFill>
                        <a:srgbClr val="E8F1EE"/>
                      </a:solidFill>
                      <a:prstDash val="solid"/>
                      <a:round/>
                      <a:headEnd type="none" w="med" len="med"/>
                      <a:tailEnd type="none" w="med" len="med"/>
                    </a:lnT>
                    <a:lnB w="38100" cap="flat" cmpd="sng" algn="ctr">
                      <a:solidFill>
                        <a:srgbClr val="E8F1EE"/>
                      </a:solidFill>
                      <a:prstDash val="solid"/>
                      <a:round/>
                      <a:headEnd type="none" w="med" len="med"/>
                      <a:tailEnd type="none" w="med" len="med"/>
                    </a:lnB>
                    <a:solidFill>
                      <a:srgbClr val="6CAC92"/>
                    </a:solidFill>
                  </a:tcPr>
                </a:tc>
                <a:extLst>
                  <a:ext uri="{0D108BD9-81ED-4DB2-BD59-A6C34878D82A}">
                    <a16:rowId xmlns:a16="http://schemas.microsoft.com/office/drawing/2014/main" val="865839072"/>
                  </a:ext>
                </a:extLst>
              </a:tr>
              <a:tr h="436748">
                <a:tc>
                  <a:txBody>
                    <a:bodyPr/>
                    <a:lstStyle/>
                    <a:p>
                      <a:r>
                        <a:rPr lang="sv-SE" sz="1100" b="1">
                          <a:solidFill>
                            <a:schemeClr val="bg1"/>
                          </a:solidFill>
                        </a:rPr>
                        <a:t>Östra				</a:t>
                      </a:r>
                    </a:p>
                    <a:p>
                      <a:r>
                        <a:rPr lang="sv-SE" sz="1100">
                          <a:solidFill>
                            <a:schemeClr val="bg1"/>
                          </a:solidFill>
                        </a:rPr>
                        <a:t>SE12 Östra Mellansverige</a:t>
                      </a:r>
                    </a:p>
                  </a:txBody>
                  <a:tcPr marT="72000">
                    <a:lnL w="38100" cap="flat" cmpd="sng" algn="ctr">
                      <a:solidFill>
                        <a:srgbClr val="E8F1EE"/>
                      </a:solidFill>
                      <a:prstDash val="solid"/>
                      <a:round/>
                      <a:headEnd type="none" w="med" len="med"/>
                      <a:tailEnd type="none" w="med" len="med"/>
                    </a:lnL>
                    <a:lnR w="38100" cap="flat" cmpd="sng" algn="ctr">
                      <a:solidFill>
                        <a:srgbClr val="E8F1EE"/>
                      </a:solidFill>
                      <a:prstDash val="solid"/>
                      <a:round/>
                      <a:headEnd type="none" w="med" len="med"/>
                      <a:tailEnd type="none" w="med" len="med"/>
                    </a:lnR>
                    <a:lnT w="38100" cap="flat" cmpd="sng" algn="ctr">
                      <a:solidFill>
                        <a:srgbClr val="E8F1EE"/>
                      </a:solidFill>
                      <a:prstDash val="solid"/>
                      <a:round/>
                      <a:headEnd type="none" w="med" len="med"/>
                      <a:tailEnd type="none" w="med" len="med"/>
                    </a:lnT>
                    <a:lnB w="38100" cap="flat" cmpd="sng" algn="ctr">
                      <a:solidFill>
                        <a:srgbClr val="E8F1EE"/>
                      </a:solidFill>
                      <a:prstDash val="solid"/>
                      <a:round/>
                      <a:headEnd type="none" w="med" len="med"/>
                      <a:tailEnd type="none" w="med" len="med"/>
                    </a:lnB>
                    <a:solidFill>
                      <a:srgbClr val="FF4550"/>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600" b="1">
                          <a:solidFill>
                            <a:schemeClr val="bg1"/>
                          </a:solidFill>
                        </a:rPr>
                        <a:t>16,7%</a:t>
                      </a:r>
                    </a:p>
                  </a:txBody>
                  <a:tcPr marT="72000" anchor="ctr" anchorCtr="1">
                    <a:lnL w="38100" cap="flat" cmpd="sng" algn="ctr">
                      <a:solidFill>
                        <a:srgbClr val="E8F1EE"/>
                      </a:solidFill>
                      <a:prstDash val="solid"/>
                      <a:round/>
                      <a:headEnd type="none" w="med" len="med"/>
                      <a:tailEnd type="none" w="med" len="med"/>
                    </a:lnL>
                    <a:lnR w="38100" cap="flat" cmpd="sng" algn="ctr">
                      <a:solidFill>
                        <a:srgbClr val="E8F1EE"/>
                      </a:solidFill>
                      <a:prstDash val="solid"/>
                      <a:round/>
                      <a:headEnd type="none" w="med" len="med"/>
                      <a:tailEnd type="none" w="med" len="med"/>
                    </a:lnR>
                    <a:lnT w="38100" cap="flat" cmpd="sng" algn="ctr">
                      <a:solidFill>
                        <a:srgbClr val="E8F1EE"/>
                      </a:solidFill>
                      <a:prstDash val="solid"/>
                      <a:round/>
                      <a:headEnd type="none" w="med" len="med"/>
                      <a:tailEnd type="none" w="med" len="med"/>
                    </a:lnT>
                    <a:lnB w="38100" cap="flat" cmpd="sng" algn="ctr">
                      <a:solidFill>
                        <a:srgbClr val="E8F1EE"/>
                      </a:solidFill>
                      <a:prstDash val="solid"/>
                      <a:round/>
                      <a:headEnd type="none" w="med" len="med"/>
                      <a:tailEnd type="none" w="med" len="med"/>
                    </a:lnB>
                    <a:solidFill>
                      <a:srgbClr val="FF4550"/>
                    </a:solidFill>
                  </a:tcPr>
                </a:tc>
                <a:extLst>
                  <a:ext uri="{0D108BD9-81ED-4DB2-BD59-A6C34878D82A}">
                    <a16:rowId xmlns:a16="http://schemas.microsoft.com/office/drawing/2014/main" val="2222216783"/>
                  </a:ext>
                </a:extLst>
              </a:tr>
              <a:tr h="598374">
                <a:tc>
                  <a:txBody>
                    <a:bodyPr/>
                    <a:lstStyle/>
                    <a:p>
                      <a:r>
                        <a:rPr lang="sv-SE" sz="1100" b="1">
                          <a:solidFill>
                            <a:schemeClr val="bg1"/>
                          </a:solidFill>
                        </a:rPr>
                        <a:t>Södra				</a:t>
                      </a:r>
                    </a:p>
                    <a:p>
                      <a:r>
                        <a:rPr lang="sv-SE" sz="1100">
                          <a:solidFill>
                            <a:schemeClr val="bg1"/>
                          </a:solidFill>
                        </a:rPr>
                        <a:t>SE22 Sydsverige	</a:t>
                      </a:r>
                    </a:p>
                    <a:p>
                      <a:r>
                        <a:rPr lang="sv-SE" sz="1100">
                          <a:solidFill>
                            <a:schemeClr val="bg1"/>
                          </a:solidFill>
                        </a:rPr>
                        <a:t>SE21 Småland med öarna</a:t>
                      </a:r>
                    </a:p>
                  </a:txBody>
                  <a:tcPr marT="72000">
                    <a:lnL w="38100" cap="flat" cmpd="sng" algn="ctr">
                      <a:solidFill>
                        <a:srgbClr val="E8F1EE"/>
                      </a:solidFill>
                      <a:prstDash val="solid"/>
                      <a:round/>
                      <a:headEnd type="none" w="med" len="med"/>
                      <a:tailEnd type="none" w="med" len="med"/>
                    </a:lnL>
                    <a:lnR w="38100" cap="flat" cmpd="sng" algn="ctr">
                      <a:solidFill>
                        <a:srgbClr val="E8F1EE"/>
                      </a:solidFill>
                      <a:prstDash val="solid"/>
                      <a:round/>
                      <a:headEnd type="none" w="med" len="med"/>
                      <a:tailEnd type="none" w="med" len="med"/>
                    </a:lnR>
                    <a:lnT w="38100" cap="flat" cmpd="sng" algn="ctr">
                      <a:solidFill>
                        <a:srgbClr val="E8F1EE"/>
                      </a:solidFill>
                      <a:prstDash val="solid"/>
                      <a:round/>
                      <a:headEnd type="none" w="med" len="med"/>
                      <a:tailEnd type="none" w="med" len="med"/>
                    </a:lnT>
                    <a:lnB w="38100" cap="flat" cmpd="sng" algn="ctr">
                      <a:solidFill>
                        <a:srgbClr val="E8F1EE"/>
                      </a:solidFill>
                      <a:prstDash val="solid"/>
                      <a:round/>
                      <a:headEnd type="none" w="med" len="med"/>
                      <a:tailEnd type="none" w="med" len="med"/>
                    </a:lnB>
                    <a:solidFill>
                      <a:srgbClr val="EEA624"/>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600" b="1">
                          <a:solidFill>
                            <a:schemeClr val="bg1"/>
                          </a:solidFill>
                        </a:rPr>
                        <a:t>23,2%</a:t>
                      </a:r>
                    </a:p>
                  </a:txBody>
                  <a:tcPr marT="72000" anchor="ctr" anchorCtr="1">
                    <a:lnL w="38100" cap="flat" cmpd="sng" algn="ctr">
                      <a:solidFill>
                        <a:srgbClr val="E8F1EE"/>
                      </a:solidFill>
                      <a:prstDash val="solid"/>
                      <a:round/>
                      <a:headEnd type="none" w="med" len="med"/>
                      <a:tailEnd type="none" w="med" len="med"/>
                    </a:lnL>
                    <a:lnR w="38100" cap="flat" cmpd="sng" algn="ctr">
                      <a:solidFill>
                        <a:srgbClr val="E8F1EE"/>
                      </a:solidFill>
                      <a:prstDash val="solid"/>
                      <a:round/>
                      <a:headEnd type="none" w="med" len="med"/>
                      <a:tailEnd type="none" w="med" len="med"/>
                    </a:lnR>
                    <a:lnT w="38100" cap="flat" cmpd="sng" algn="ctr">
                      <a:solidFill>
                        <a:srgbClr val="E8F1EE"/>
                      </a:solidFill>
                      <a:prstDash val="solid"/>
                      <a:round/>
                      <a:headEnd type="none" w="med" len="med"/>
                      <a:tailEnd type="none" w="med" len="med"/>
                    </a:lnT>
                    <a:lnB w="38100" cap="flat" cmpd="sng" algn="ctr">
                      <a:solidFill>
                        <a:srgbClr val="E8F1EE"/>
                      </a:solidFill>
                      <a:prstDash val="solid"/>
                      <a:round/>
                      <a:headEnd type="none" w="med" len="med"/>
                      <a:tailEnd type="none" w="med" len="med"/>
                    </a:lnB>
                    <a:solidFill>
                      <a:srgbClr val="EEA624"/>
                    </a:solidFill>
                  </a:tcPr>
                </a:tc>
                <a:extLst>
                  <a:ext uri="{0D108BD9-81ED-4DB2-BD59-A6C34878D82A}">
                    <a16:rowId xmlns:a16="http://schemas.microsoft.com/office/drawing/2014/main" val="271868894"/>
                  </a:ext>
                </a:extLst>
              </a:tr>
              <a:tr h="436748">
                <a:tc>
                  <a:txBody>
                    <a:bodyPr/>
                    <a:lstStyle/>
                    <a:p>
                      <a:r>
                        <a:rPr lang="sv-SE" sz="1100" b="1">
                          <a:solidFill>
                            <a:schemeClr val="bg1"/>
                          </a:solidFill>
                        </a:rPr>
                        <a:t>Västra				</a:t>
                      </a:r>
                    </a:p>
                    <a:p>
                      <a:r>
                        <a:rPr lang="sv-SE" sz="1100">
                          <a:solidFill>
                            <a:schemeClr val="bg1"/>
                          </a:solidFill>
                        </a:rPr>
                        <a:t>SE23 Västsverige</a:t>
                      </a:r>
                    </a:p>
                  </a:txBody>
                  <a:tcPr marT="72000">
                    <a:lnL w="38100" cap="flat" cmpd="sng" algn="ctr">
                      <a:solidFill>
                        <a:srgbClr val="E8F1EE"/>
                      </a:solidFill>
                      <a:prstDash val="solid"/>
                      <a:round/>
                      <a:headEnd type="none" w="med" len="med"/>
                      <a:tailEnd type="none" w="med" len="med"/>
                    </a:lnL>
                    <a:lnR w="38100" cap="flat" cmpd="sng" algn="ctr">
                      <a:solidFill>
                        <a:srgbClr val="E8F1EE"/>
                      </a:solidFill>
                      <a:prstDash val="solid"/>
                      <a:round/>
                      <a:headEnd type="none" w="med" len="med"/>
                      <a:tailEnd type="none" w="med" len="med"/>
                    </a:lnR>
                    <a:lnT w="38100" cap="flat" cmpd="sng" algn="ctr">
                      <a:solidFill>
                        <a:srgbClr val="E8F1EE"/>
                      </a:solidFill>
                      <a:prstDash val="solid"/>
                      <a:round/>
                      <a:headEnd type="none" w="med" len="med"/>
                      <a:tailEnd type="none" w="med" len="med"/>
                    </a:lnT>
                    <a:lnB w="38100" cap="flat" cmpd="sng" algn="ctr">
                      <a:solidFill>
                        <a:srgbClr val="E8F1EE"/>
                      </a:solidFill>
                      <a:prstDash val="solid"/>
                      <a:round/>
                      <a:headEnd type="none" w="med" len="med"/>
                      <a:tailEnd type="none" w="med" len="med"/>
                    </a:lnB>
                    <a:solidFill>
                      <a:srgbClr val="3C8C86"/>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600" b="1">
                          <a:solidFill>
                            <a:schemeClr val="bg1"/>
                          </a:solidFill>
                        </a:rPr>
                        <a:t>20,0%</a:t>
                      </a:r>
                    </a:p>
                  </a:txBody>
                  <a:tcPr marT="72000" anchor="ctr" anchorCtr="1">
                    <a:lnL w="38100" cap="flat" cmpd="sng" algn="ctr">
                      <a:solidFill>
                        <a:srgbClr val="E8F1EE"/>
                      </a:solidFill>
                      <a:prstDash val="solid"/>
                      <a:round/>
                      <a:headEnd type="none" w="med" len="med"/>
                      <a:tailEnd type="none" w="med" len="med"/>
                    </a:lnL>
                    <a:lnR w="38100" cap="flat" cmpd="sng" algn="ctr">
                      <a:solidFill>
                        <a:srgbClr val="E8F1EE"/>
                      </a:solidFill>
                      <a:prstDash val="solid"/>
                      <a:round/>
                      <a:headEnd type="none" w="med" len="med"/>
                      <a:tailEnd type="none" w="med" len="med"/>
                    </a:lnR>
                    <a:lnT w="38100" cap="flat" cmpd="sng" algn="ctr">
                      <a:solidFill>
                        <a:srgbClr val="E8F1EE"/>
                      </a:solidFill>
                      <a:prstDash val="solid"/>
                      <a:round/>
                      <a:headEnd type="none" w="med" len="med"/>
                      <a:tailEnd type="none" w="med" len="med"/>
                    </a:lnT>
                    <a:lnB w="38100" cap="flat" cmpd="sng" algn="ctr">
                      <a:solidFill>
                        <a:srgbClr val="E8F1EE"/>
                      </a:solidFill>
                      <a:prstDash val="solid"/>
                      <a:round/>
                      <a:headEnd type="none" w="med" len="med"/>
                      <a:tailEnd type="none" w="med" len="med"/>
                    </a:lnB>
                    <a:solidFill>
                      <a:srgbClr val="3C8C86"/>
                    </a:solidFill>
                  </a:tcPr>
                </a:tc>
                <a:extLst>
                  <a:ext uri="{0D108BD9-81ED-4DB2-BD59-A6C34878D82A}">
                    <a16:rowId xmlns:a16="http://schemas.microsoft.com/office/drawing/2014/main" val="1895502772"/>
                  </a:ext>
                </a:extLst>
              </a:tr>
              <a:tr h="760000">
                <a:tc>
                  <a:txBody>
                    <a:bodyPr/>
                    <a:lstStyle/>
                    <a:p>
                      <a:r>
                        <a:rPr lang="sv-SE" sz="1100" b="1">
                          <a:solidFill>
                            <a:schemeClr val="bg1"/>
                          </a:solidFill>
                        </a:rPr>
                        <a:t>Norra				</a:t>
                      </a:r>
                    </a:p>
                    <a:p>
                      <a:r>
                        <a:rPr lang="sv-SE" sz="1100">
                          <a:solidFill>
                            <a:schemeClr val="bg1"/>
                          </a:solidFill>
                        </a:rPr>
                        <a:t>SE32 Mellersta Norrland	</a:t>
                      </a:r>
                    </a:p>
                    <a:p>
                      <a:r>
                        <a:rPr lang="sv-SE" sz="1100">
                          <a:solidFill>
                            <a:schemeClr val="bg1"/>
                          </a:solidFill>
                        </a:rPr>
                        <a:t>SE33 Övre Norrland	</a:t>
                      </a:r>
                    </a:p>
                    <a:p>
                      <a:r>
                        <a:rPr lang="sv-SE" sz="1100">
                          <a:solidFill>
                            <a:schemeClr val="bg1"/>
                          </a:solidFill>
                        </a:rPr>
                        <a:t>SE31 Norra Mellansverige</a:t>
                      </a:r>
                    </a:p>
                  </a:txBody>
                  <a:tcPr marT="72000">
                    <a:lnL w="38100" cap="flat" cmpd="sng" algn="ctr">
                      <a:solidFill>
                        <a:srgbClr val="E8F1EE"/>
                      </a:solidFill>
                      <a:prstDash val="solid"/>
                      <a:round/>
                      <a:headEnd type="none" w="med" len="med"/>
                      <a:tailEnd type="none" w="med" len="med"/>
                    </a:lnL>
                    <a:lnR w="38100" cap="flat" cmpd="sng" algn="ctr">
                      <a:solidFill>
                        <a:srgbClr val="E8F1EE"/>
                      </a:solidFill>
                      <a:prstDash val="solid"/>
                      <a:round/>
                      <a:headEnd type="none" w="med" len="med"/>
                      <a:tailEnd type="none" w="med" len="med"/>
                    </a:lnR>
                    <a:lnT w="38100" cap="flat" cmpd="sng" algn="ctr">
                      <a:solidFill>
                        <a:srgbClr val="E8F1EE"/>
                      </a:solidFill>
                      <a:prstDash val="solid"/>
                      <a:round/>
                      <a:headEnd type="none" w="med" len="med"/>
                      <a:tailEnd type="none" w="med" len="med"/>
                    </a:lnT>
                    <a:lnB w="38100" cap="flat" cmpd="sng" algn="ctr">
                      <a:solidFill>
                        <a:srgbClr val="E8F1EE"/>
                      </a:solidFill>
                      <a:prstDash val="solid"/>
                      <a:round/>
                      <a:headEnd type="none" w="med" len="med"/>
                      <a:tailEnd type="none" w="med" len="med"/>
                    </a:lnB>
                    <a:solidFill>
                      <a:srgbClr val="004A5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600" b="1">
                          <a:solidFill>
                            <a:schemeClr val="bg1"/>
                          </a:solidFill>
                        </a:rPr>
                        <a:t>16,9%</a:t>
                      </a:r>
                    </a:p>
                  </a:txBody>
                  <a:tcPr marT="72000" anchor="ctr" anchorCtr="1">
                    <a:lnL w="38100" cap="flat" cmpd="sng" algn="ctr">
                      <a:solidFill>
                        <a:srgbClr val="E8F1EE"/>
                      </a:solidFill>
                      <a:prstDash val="solid"/>
                      <a:round/>
                      <a:headEnd type="none" w="med" len="med"/>
                      <a:tailEnd type="none" w="med" len="med"/>
                    </a:lnL>
                    <a:lnR w="38100" cap="flat" cmpd="sng" algn="ctr">
                      <a:solidFill>
                        <a:srgbClr val="E8F1EE"/>
                      </a:solidFill>
                      <a:prstDash val="solid"/>
                      <a:round/>
                      <a:headEnd type="none" w="med" len="med"/>
                      <a:tailEnd type="none" w="med" len="med"/>
                    </a:lnR>
                    <a:lnT w="38100" cap="flat" cmpd="sng" algn="ctr">
                      <a:solidFill>
                        <a:srgbClr val="E8F1EE"/>
                      </a:solidFill>
                      <a:prstDash val="solid"/>
                      <a:round/>
                      <a:headEnd type="none" w="med" len="med"/>
                      <a:tailEnd type="none" w="med" len="med"/>
                    </a:lnT>
                    <a:lnB w="38100" cap="flat" cmpd="sng" algn="ctr">
                      <a:solidFill>
                        <a:srgbClr val="E8F1EE"/>
                      </a:solidFill>
                      <a:prstDash val="solid"/>
                      <a:round/>
                      <a:headEnd type="none" w="med" len="med"/>
                      <a:tailEnd type="none" w="med" len="med"/>
                    </a:lnB>
                    <a:solidFill>
                      <a:srgbClr val="004A51"/>
                    </a:solidFill>
                  </a:tcPr>
                </a:tc>
                <a:extLst>
                  <a:ext uri="{0D108BD9-81ED-4DB2-BD59-A6C34878D82A}">
                    <a16:rowId xmlns:a16="http://schemas.microsoft.com/office/drawing/2014/main" val="3441736569"/>
                  </a:ext>
                </a:extLst>
              </a:tr>
            </a:tbl>
          </a:graphicData>
        </a:graphic>
      </p:graphicFrame>
      <p:sp>
        <p:nvSpPr>
          <p:cNvPr id="3" name="shpTitle">
            <a:extLst>
              <a:ext uri="{FF2B5EF4-FFF2-40B4-BE49-F238E27FC236}">
                <a16:creationId xmlns:a16="http://schemas.microsoft.com/office/drawing/2014/main" id="{0CF1A817-742B-CDE0-FBFC-7E6C609C6D65}"/>
              </a:ext>
            </a:extLst>
          </p:cNvPr>
          <p:cNvSpPr txBox="1">
            <a:spLocks/>
          </p:cNvSpPr>
          <p:nvPr/>
        </p:nvSpPr>
        <p:spPr>
          <a:xfrm>
            <a:off x="-1" y="0"/>
            <a:ext cx="5255173" cy="1295711"/>
          </a:xfrm>
          <a:prstGeom prst="rect">
            <a:avLst/>
          </a:prstGeom>
          <a:noFill/>
        </p:spPr>
        <p:txBody>
          <a:bodyPr wrap="square" lIns="251999" tIns="432000" rIns="0" bIns="3600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r>
              <a:rPr kumimoji="0" lang="sv-SE" sz="2800" b="1" i="0" u="none" strike="noStrike" kern="1200" cap="none" spc="0" normalizeH="0" baseline="0" noProof="0">
                <a:ln>
                  <a:noFill/>
                </a:ln>
                <a:solidFill>
                  <a:srgbClr val="FFFFFF"/>
                </a:solidFill>
                <a:effectLst/>
                <a:highlight>
                  <a:srgbClr val="414A4F"/>
                </a:highlight>
                <a:uLnTx/>
                <a:uFillTx/>
                <a:latin typeface="Calibri" charset="0"/>
                <a:ea typeface="Calibri" charset="0"/>
                <a:cs typeface="Calibri" charset="0"/>
              </a:rPr>
              <a:t>NOVUS SVERIGEPANEL :</a:t>
            </a:r>
          </a:p>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r>
              <a:rPr kumimoji="0" lang="sv-SE" sz="2800" b="1" i="0" u="none" strike="noStrike" kern="1200" cap="none" spc="0" normalizeH="0" baseline="0" noProof="0">
                <a:ln>
                  <a:noFill/>
                </a:ln>
                <a:solidFill>
                  <a:srgbClr val="FFFFFF"/>
                </a:solidFill>
                <a:effectLst/>
                <a:highlight>
                  <a:srgbClr val="414A4F"/>
                </a:highlight>
                <a:uLnTx/>
                <a:uFillTx/>
                <a:latin typeface="Calibri" charset="0"/>
                <a:ea typeface="Calibri" charset="0"/>
                <a:cs typeface="Calibri" charset="0"/>
              </a:rPr>
              <a:t>STANDARD FÖR REGIONER</a:t>
            </a:r>
          </a:p>
        </p:txBody>
      </p:sp>
      <p:sp>
        <p:nvSpPr>
          <p:cNvPr id="16" name="TextBox 15">
            <a:extLst>
              <a:ext uri="{FF2B5EF4-FFF2-40B4-BE49-F238E27FC236}">
                <a16:creationId xmlns:a16="http://schemas.microsoft.com/office/drawing/2014/main" id="{18A00429-BAAD-F775-3755-5E02073E25F1}"/>
              </a:ext>
            </a:extLst>
          </p:cNvPr>
          <p:cNvSpPr txBox="1"/>
          <p:nvPr/>
        </p:nvSpPr>
        <p:spPr>
          <a:xfrm>
            <a:off x="5797547" y="3900798"/>
            <a:ext cx="680000" cy="276999"/>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1200" b="1" i="0" u="none" strike="noStrike" kern="1200" cap="none" spc="0" normalizeH="0" baseline="0" noProof="0">
                <a:ln>
                  <a:noFill/>
                </a:ln>
                <a:solidFill>
                  <a:srgbClr val="303030"/>
                </a:solidFill>
                <a:effectLst/>
                <a:uLnTx/>
                <a:uFillTx/>
                <a:latin typeface="Calibri"/>
                <a:ea typeface="+mn-ea"/>
                <a:cs typeface="+mn-cs"/>
              </a:rPr>
              <a:t>Västra</a:t>
            </a:r>
          </a:p>
        </p:txBody>
      </p:sp>
      <p:sp>
        <p:nvSpPr>
          <p:cNvPr id="17" name="TextBox 16">
            <a:extLst>
              <a:ext uri="{FF2B5EF4-FFF2-40B4-BE49-F238E27FC236}">
                <a16:creationId xmlns:a16="http://schemas.microsoft.com/office/drawing/2014/main" id="{6EA89BFF-2A83-C432-33A8-D370B0C40991}"/>
              </a:ext>
            </a:extLst>
          </p:cNvPr>
          <p:cNvSpPr txBox="1"/>
          <p:nvPr/>
        </p:nvSpPr>
        <p:spPr>
          <a:xfrm>
            <a:off x="7659003" y="3280313"/>
            <a:ext cx="1124137" cy="276999"/>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1200" b="1" i="0" u="none" strike="noStrike" kern="1200" cap="none" spc="0" normalizeH="0" baseline="0" noProof="0">
                <a:ln>
                  <a:noFill/>
                </a:ln>
                <a:solidFill>
                  <a:srgbClr val="303030"/>
                </a:solidFill>
                <a:effectLst/>
                <a:uLnTx/>
                <a:uFillTx/>
                <a:latin typeface="Calibri"/>
                <a:ea typeface="+mn-ea"/>
                <a:cs typeface="+mn-cs"/>
              </a:rPr>
              <a:t>Stockholm</a:t>
            </a:r>
          </a:p>
        </p:txBody>
      </p:sp>
      <p:sp>
        <p:nvSpPr>
          <p:cNvPr id="18" name="TextBox 17">
            <a:extLst>
              <a:ext uri="{FF2B5EF4-FFF2-40B4-BE49-F238E27FC236}">
                <a16:creationId xmlns:a16="http://schemas.microsoft.com/office/drawing/2014/main" id="{D4934333-3D6A-07D7-2CDB-2E58BE363D1E}"/>
              </a:ext>
            </a:extLst>
          </p:cNvPr>
          <p:cNvSpPr txBox="1"/>
          <p:nvPr/>
        </p:nvSpPr>
        <p:spPr>
          <a:xfrm>
            <a:off x="7417344" y="2836176"/>
            <a:ext cx="562432" cy="276999"/>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1200" b="1" i="0" u="none" strike="noStrike" kern="1200" cap="none" spc="0" normalizeH="0" baseline="0" noProof="0">
                <a:ln>
                  <a:noFill/>
                </a:ln>
                <a:solidFill>
                  <a:srgbClr val="303030"/>
                </a:solidFill>
                <a:effectLst/>
                <a:uLnTx/>
                <a:uFillTx/>
                <a:latin typeface="Calibri"/>
                <a:ea typeface="+mn-ea"/>
                <a:cs typeface="+mn-cs"/>
              </a:rPr>
              <a:t>Östra</a:t>
            </a:r>
          </a:p>
        </p:txBody>
      </p:sp>
      <p:sp>
        <p:nvSpPr>
          <p:cNvPr id="19" name="TextBox 18">
            <a:extLst>
              <a:ext uri="{FF2B5EF4-FFF2-40B4-BE49-F238E27FC236}">
                <a16:creationId xmlns:a16="http://schemas.microsoft.com/office/drawing/2014/main" id="{B515CA01-9D79-6CAD-5802-6F234505BBC1}"/>
              </a:ext>
            </a:extLst>
          </p:cNvPr>
          <p:cNvSpPr txBox="1"/>
          <p:nvPr/>
        </p:nvSpPr>
        <p:spPr>
          <a:xfrm>
            <a:off x="7410808" y="2246320"/>
            <a:ext cx="568967" cy="276999"/>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1200" b="1" i="0" u="none" strike="noStrike" kern="1200" cap="none" spc="0" normalizeH="0" baseline="0" noProof="0">
                <a:ln>
                  <a:noFill/>
                </a:ln>
                <a:solidFill>
                  <a:srgbClr val="303030"/>
                </a:solidFill>
                <a:effectLst/>
                <a:uLnTx/>
                <a:uFillTx/>
                <a:latin typeface="Calibri"/>
                <a:ea typeface="+mn-ea"/>
                <a:cs typeface="+mn-cs"/>
              </a:rPr>
              <a:t>Norra</a:t>
            </a:r>
          </a:p>
        </p:txBody>
      </p:sp>
      <p:sp>
        <p:nvSpPr>
          <p:cNvPr id="20" name="TextBox 19">
            <a:extLst>
              <a:ext uri="{FF2B5EF4-FFF2-40B4-BE49-F238E27FC236}">
                <a16:creationId xmlns:a16="http://schemas.microsoft.com/office/drawing/2014/main" id="{B1AB58BF-A618-DCAB-E4BF-C3A23CCD4937}"/>
              </a:ext>
            </a:extLst>
          </p:cNvPr>
          <p:cNvSpPr txBox="1"/>
          <p:nvPr/>
        </p:nvSpPr>
        <p:spPr>
          <a:xfrm>
            <a:off x="7214865" y="4246964"/>
            <a:ext cx="614687" cy="276999"/>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1200" b="1" i="0" u="none" strike="noStrike" kern="1200" cap="none" spc="0" normalizeH="0" baseline="0" noProof="0">
                <a:ln>
                  <a:noFill/>
                </a:ln>
                <a:solidFill>
                  <a:srgbClr val="303030"/>
                </a:solidFill>
                <a:effectLst/>
                <a:uLnTx/>
                <a:uFillTx/>
                <a:latin typeface="Calibri"/>
                <a:ea typeface="+mn-ea"/>
                <a:cs typeface="+mn-cs"/>
              </a:rPr>
              <a:t>Södra</a:t>
            </a:r>
          </a:p>
        </p:txBody>
      </p:sp>
      <p:sp>
        <p:nvSpPr>
          <p:cNvPr id="21" name="TextBox 20">
            <a:extLst>
              <a:ext uri="{FF2B5EF4-FFF2-40B4-BE49-F238E27FC236}">
                <a16:creationId xmlns:a16="http://schemas.microsoft.com/office/drawing/2014/main" id="{6E154FBD-76D1-9B29-B05A-BEBE40AB0C79}"/>
              </a:ext>
            </a:extLst>
          </p:cNvPr>
          <p:cNvSpPr txBox="1"/>
          <p:nvPr/>
        </p:nvSpPr>
        <p:spPr>
          <a:xfrm>
            <a:off x="7400050" y="846005"/>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FFFFFF"/>
                </a:solidFill>
                <a:effectLst/>
                <a:uLnTx/>
                <a:uFillTx/>
                <a:latin typeface="Calibri"/>
                <a:ea typeface="+mn-ea"/>
                <a:cs typeface="+mn-cs"/>
              </a:rPr>
              <a:t>SE332</a:t>
            </a:r>
          </a:p>
        </p:txBody>
      </p:sp>
      <p:sp>
        <p:nvSpPr>
          <p:cNvPr id="23" name="TextBox 22">
            <a:extLst>
              <a:ext uri="{FF2B5EF4-FFF2-40B4-BE49-F238E27FC236}">
                <a16:creationId xmlns:a16="http://schemas.microsoft.com/office/drawing/2014/main" id="{E77DFECD-550F-6185-E719-1DA4E439F534}"/>
              </a:ext>
            </a:extLst>
          </p:cNvPr>
          <p:cNvSpPr txBox="1"/>
          <p:nvPr/>
        </p:nvSpPr>
        <p:spPr>
          <a:xfrm>
            <a:off x="7233260" y="1326970"/>
            <a:ext cx="398740" cy="123111"/>
          </a:xfrm>
          <a:prstGeom prst="rect">
            <a:avLst/>
          </a:prstGeom>
          <a:solidFill>
            <a:srgbClr val="004A51"/>
          </a:solidFill>
        </p:spPr>
        <p:txBody>
          <a:bodyPr wrap="square" lIns="36000" tIns="0" rIns="3600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800" b="1" i="0" u="none" strike="noStrike" kern="1200" cap="none" spc="0" normalizeH="0" baseline="0" noProof="0">
                <a:ln>
                  <a:noFill/>
                </a:ln>
                <a:solidFill>
                  <a:srgbClr val="FFFFFF"/>
                </a:solidFill>
                <a:effectLst/>
                <a:uLnTx/>
                <a:uFillTx/>
                <a:latin typeface="Calibri"/>
                <a:ea typeface="+mn-ea"/>
                <a:cs typeface="+mn-cs"/>
              </a:rPr>
              <a:t>S E 3 3</a:t>
            </a:r>
          </a:p>
        </p:txBody>
      </p:sp>
      <p:sp>
        <p:nvSpPr>
          <p:cNvPr id="25" name="TextBox 24">
            <a:extLst>
              <a:ext uri="{FF2B5EF4-FFF2-40B4-BE49-F238E27FC236}">
                <a16:creationId xmlns:a16="http://schemas.microsoft.com/office/drawing/2014/main" id="{B4CD3EAE-72F6-7625-CE99-9EA40066AC8F}"/>
              </a:ext>
            </a:extLst>
          </p:cNvPr>
          <p:cNvSpPr txBox="1"/>
          <p:nvPr/>
        </p:nvSpPr>
        <p:spPr>
          <a:xfrm>
            <a:off x="7128199" y="1583941"/>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FFFFFF"/>
                </a:solidFill>
                <a:effectLst/>
                <a:uLnTx/>
                <a:uFillTx/>
                <a:latin typeface="Calibri"/>
                <a:ea typeface="+mn-ea"/>
                <a:cs typeface="+mn-cs"/>
              </a:rPr>
              <a:t>SE331</a:t>
            </a:r>
          </a:p>
        </p:txBody>
      </p:sp>
      <p:sp>
        <p:nvSpPr>
          <p:cNvPr id="26" name="TextBox 25">
            <a:extLst>
              <a:ext uri="{FF2B5EF4-FFF2-40B4-BE49-F238E27FC236}">
                <a16:creationId xmlns:a16="http://schemas.microsoft.com/office/drawing/2014/main" id="{064817B6-8575-5F7F-D189-3DB127B7BA9B}"/>
              </a:ext>
            </a:extLst>
          </p:cNvPr>
          <p:cNvSpPr txBox="1"/>
          <p:nvPr/>
        </p:nvSpPr>
        <p:spPr>
          <a:xfrm>
            <a:off x="6640668" y="2007466"/>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FFFFFF"/>
                </a:solidFill>
                <a:effectLst/>
                <a:uLnTx/>
                <a:uFillTx/>
                <a:latin typeface="Calibri"/>
                <a:ea typeface="+mn-ea"/>
                <a:cs typeface="+mn-cs"/>
              </a:rPr>
              <a:t>SE322</a:t>
            </a:r>
          </a:p>
        </p:txBody>
      </p:sp>
      <p:sp>
        <p:nvSpPr>
          <p:cNvPr id="27" name="TextBox 26">
            <a:extLst>
              <a:ext uri="{FF2B5EF4-FFF2-40B4-BE49-F238E27FC236}">
                <a16:creationId xmlns:a16="http://schemas.microsoft.com/office/drawing/2014/main" id="{AA570524-F3B2-DE69-6781-6A5D1BDF49E4}"/>
              </a:ext>
            </a:extLst>
          </p:cNvPr>
          <p:cNvSpPr txBox="1"/>
          <p:nvPr/>
        </p:nvSpPr>
        <p:spPr>
          <a:xfrm>
            <a:off x="7169204" y="2022690"/>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FFFFFF"/>
                </a:solidFill>
                <a:effectLst/>
                <a:uLnTx/>
                <a:uFillTx/>
                <a:latin typeface="Calibri"/>
                <a:ea typeface="+mn-ea"/>
                <a:cs typeface="+mn-cs"/>
              </a:rPr>
              <a:t>SE321</a:t>
            </a:r>
          </a:p>
        </p:txBody>
      </p:sp>
      <p:sp>
        <p:nvSpPr>
          <p:cNvPr id="28" name="TextBox 27">
            <a:extLst>
              <a:ext uri="{FF2B5EF4-FFF2-40B4-BE49-F238E27FC236}">
                <a16:creationId xmlns:a16="http://schemas.microsoft.com/office/drawing/2014/main" id="{E6938734-23F2-9E7E-EA87-B2D4BE4E18DF}"/>
              </a:ext>
            </a:extLst>
          </p:cNvPr>
          <p:cNvSpPr txBox="1"/>
          <p:nvPr/>
        </p:nvSpPr>
        <p:spPr>
          <a:xfrm>
            <a:off x="6962633" y="2249572"/>
            <a:ext cx="353359" cy="123111"/>
          </a:xfrm>
          <a:prstGeom prst="rect">
            <a:avLst/>
          </a:prstGeom>
          <a:solidFill>
            <a:srgbClr val="004A51"/>
          </a:solidFill>
        </p:spPr>
        <p:txBody>
          <a:bodyPr wrap="square" lIns="36000" tIns="0" rIns="3600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800" b="1" i="0" u="none" strike="noStrike" kern="1200" cap="none" spc="0" normalizeH="0" baseline="0" noProof="0">
                <a:ln>
                  <a:noFill/>
                </a:ln>
                <a:solidFill>
                  <a:srgbClr val="FFFFFF"/>
                </a:solidFill>
                <a:effectLst/>
                <a:uLnTx/>
                <a:uFillTx/>
                <a:latin typeface="Calibri"/>
                <a:ea typeface="+mn-ea"/>
                <a:cs typeface="+mn-cs"/>
              </a:rPr>
              <a:t>S E 3 2</a:t>
            </a:r>
          </a:p>
        </p:txBody>
      </p:sp>
      <p:sp>
        <p:nvSpPr>
          <p:cNvPr id="29" name="TextBox 28">
            <a:extLst>
              <a:ext uri="{FF2B5EF4-FFF2-40B4-BE49-F238E27FC236}">
                <a16:creationId xmlns:a16="http://schemas.microsoft.com/office/drawing/2014/main" id="{62A322D6-019E-8F0C-F8E1-918FC8AA1845}"/>
              </a:ext>
            </a:extLst>
          </p:cNvPr>
          <p:cNvSpPr txBox="1"/>
          <p:nvPr/>
        </p:nvSpPr>
        <p:spPr>
          <a:xfrm>
            <a:off x="6944194" y="2649529"/>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FFFFFF"/>
                </a:solidFill>
                <a:effectLst/>
                <a:uLnTx/>
                <a:uFillTx/>
                <a:latin typeface="Calibri"/>
                <a:ea typeface="+mn-ea"/>
                <a:cs typeface="+mn-cs"/>
              </a:rPr>
              <a:t>SE313</a:t>
            </a:r>
          </a:p>
        </p:txBody>
      </p:sp>
      <p:sp>
        <p:nvSpPr>
          <p:cNvPr id="30" name="TextBox 29">
            <a:extLst>
              <a:ext uri="{FF2B5EF4-FFF2-40B4-BE49-F238E27FC236}">
                <a16:creationId xmlns:a16="http://schemas.microsoft.com/office/drawing/2014/main" id="{DC2E4378-7E4A-A983-5304-4A94BB5D003C}"/>
              </a:ext>
            </a:extLst>
          </p:cNvPr>
          <p:cNvSpPr txBox="1"/>
          <p:nvPr/>
        </p:nvSpPr>
        <p:spPr>
          <a:xfrm>
            <a:off x="6599242" y="2773072"/>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FFFFFF"/>
                </a:solidFill>
                <a:effectLst/>
                <a:uLnTx/>
                <a:uFillTx/>
                <a:latin typeface="Calibri"/>
                <a:ea typeface="+mn-ea"/>
                <a:cs typeface="+mn-cs"/>
              </a:rPr>
              <a:t>SE312</a:t>
            </a:r>
          </a:p>
        </p:txBody>
      </p:sp>
      <p:sp>
        <p:nvSpPr>
          <p:cNvPr id="31" name="TextBox 30">
            <a:extLst>
              <a:ext uri="{FF2B5EF4-FFF2-40B4-BE49-F238E27FC236}">
                <a16:creationId xmlns:a16="http://schemas.microsoft.com/office/drawing/2014/main" id="{32C08D20-E2B8-73C7-413D-8F3E5731346C}"/>
              </a:ext>
            </a:extLst>
          </p:cNvPr>
          <p:cNvSpPr txBox="1"/>
          <p:nvPr/>
        </p:nvSpPr>
        <p:spPr>
          <a:xfrm>
            <a:off x="6765252" y="2990870"/>
            <a:ext cx="353359" cy="123111"/>
          </a:xfrm>
          <a:prstGeom prst="rect">
            <a:avLst/>
          </a:prstGeom>
          <a:noFill/>
        </p:spPr>
        <p:txBody>
          <a:bodyPr wrap="square" lIns="36000" tIns="0" rIns="3600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800" b="1" i="0" u="none" strike="noStrike" kern="1200" cap="none" spc="0" normalizeH="0" baseline="0" noProof="0">
                <a:ln>
                  <a:noFill/>
                </a:ln>
                <a:solidFill>
                  <a:srgbClr val="FFFFFF"/>
                </a:solidFill>
                <a:effectLst/>
                <a:uLnTx/>
                <a:uFillTx/>
                <a:latin typeface="Calibri"/>
                <a:ea typeface="+mn-ea"/>
                <a:cs typeface="+mn-cs"/>
              </a:rPr>
              <a:t>S E 3 1</a:t>
            </a:r>
          </a:p>
        </p:txBody>
      </p:sp>
      <p:sp>
        <p:nvSpPr>
          <p:cNvPr id="32" name="TextBox 31">
            <a:extLst>
              <a:ext uri="{FF2B5EF4-FFF2-40B4-BE49-F238E27FC236}">
                <a16:creationId xmlns:a16="http://schemas.microsoft.com/office/drawing/2014/main" id="{550A42FE-E667-C7EB-4B6F-E59EC3931EF1}"/>
              </a:ext>
            </a:extLst>
          </p:cNvPr>
          <p:cNvSpPr txBox="1"/>
          <p:nvPr/>
        </p:nvSpPr>
        <p:spPr>
          <a:xfrm>
            <a:off x="6458255" y="3212145"/>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FFFFFF"/>
                </a:solidFill>
                <a:effectLst/>
                <a:uLnTx/>
                <a:uFillTx/>
                <a:latin typeface="Calibri"/>
                <a:ea typeface="+mn-ea"/>
                <a:cs typeface="+mn-cs"/>
              </a:rPr>
              <a:t>SE311</a:t>
            </a:r>
          </a:p>
        </p:txBody>
      </p:sp>
      <p:sp>
        <p:nvSpPr>
          <p:cNvPr id="33" name="TextBox 32">
            <a:extLst>
              <a:ext uri="{FF2B5EF4-FFF2-40B4-BE49-F238E27FC236}">
                <a16:creationId xmlns:a16="http://schemas.microsoft.com/office/drawing/2014/main" id="{F38274BF-3C0D-2FC5-0A59-77DC629B5713}"/>
              </a:ext>
            </a:extLst>
          </p:cNvPr>
          <p:cNvSpPr txBox="1"/>
          <p:nvPr/>
        </p:nvSpPr>
        <p:spPr>
          <a:xfrm>
            <a:off x="6397832" y="3816374"/>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FFFFFF"/>
                </a:solidFill>
                <a:effectLst/>
                <a:uLnTx/>
                <a:uFillTx/>
                <a:latin typeface="Calibri"/>
                <a:ea typeface="+mn-ea"/>
                <a:cs typeface="+mn-cs"/>
              </a:rPr>
              <a:t>SE232</a:t>
            </a:r>
          </a:p>
        </p:txBody>
      </p:sp>
      <p:sp>
        <p:nvSpPr>
          <p:cNvPr id="34" name="TextBox 33">
            <a:extLst>
              <a:ext uri="{FF2B5EF4-FFF2-40B4-BE49-F238E27FC236}">
                <a16:creationId xmlns:a16="http://schemas.microsoft.com/office/drawing/2014/main" id="{17185020-7598-E11D-EE11-E9BB809882DF}"/>
              </a:ext>
            </a:extLst>
          </p:cNvPr>
          <p:cNvSpPr txBox="1"/>
          <p:nvPr/>
        </p:nvSpPr>
        <p:spPr>
          <a:xfrm>
            <a:off x="6401860" y="4158770"/>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FFFFFF"/>
                </a:solidFill>
                <a:effectLst/>
                <a:uLnTx/>
                <a:uFillTx/>
                <a:latin typeface="Calibri"/>
                <a:ea typeface="+mn-ea"/>
                <a:cs typeface="+mn-cs"/>
              </a:rPr>
              <a:t>SE231</a:t>
            </a:r>
          </a:p>
        </p:txBody>
      </p:sp>
      <p:sp>
        <p:nvSpPr>
          <p:cNvPr id="35" name="TextBox 34">
            <a:extLst>
              <a:ext uri="{FF2B5EF4-FFF2-40B4-BE49-F238E27FC236}">
                <a16:creationId xmlns:a16="http://schemas.microsoft.com/office/drawing/2014/main" id="{4A3C502E-0457-4CE6-83CA-C8EC83FD4341}"/>
              </a:ext>
            </a:extLst>
          </p:cNvPr>
          <p:cNvSpPr txBox="1"/>
          <p:nvPr/>
        </p:nvSpPr>
        <p:spPr>
          <a:xfrm>
            <a:off x="6500797" y="4544640"/>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303030"/>
                </a:solidFill>
                <a:effectLst/>
                <a:uLnTx/>
                <a:uFillTx/>
                <a:latin typeface="Calibri"/>
                <a:ea typeface="+mn-ea"/>
                <a:cs typeface="+mn-cs"/>
              </a:rPr>
              <a:t>SE224</a:t>
            </a:r>
          </a:p>
        </p:txBody>
      </p:sp>
      <p:sp>
        <p:nvSpPr>
          <p:cNvPr id="36" name="TextBox 35">
            <a:extLst>
              <a:ext uri="{FF2B5EF4-FFF2-40B4-BE49-F238E27FC236}">
                <a16:creationId xmlns:a16="http://schemas.microsoft.com/office/drawing/2014/main" id="{1D445B9C-7AFD-80A1-23B2-5D0BF843344C}"/>
              </a:ext>
            </a:extLst>
          </p:cNvPr>
          <p:cNvSpPr txBox="1"/>
          <p:nvPr/>
        </p:nvSpPr>
        <p:spPr>
          <a:xfrm>
            <a:off x="6665463" y="4239333"/>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303030"/>
                </a:solidFill>
                <a:effectLst/>
                <a:uLnTx/>
                <a:uFillTx/>
                <a:latin typeface="Calibri"/>
                <a:ea typeface="+mn-ea"/>
                <a:cs typeface="+mn-cs"/>
              </a:rPr>
              <a:t>SE212</a:t>
            </a:r>
          </a:p>
        </p:txBody>
      </p:sp>
      <p:sp>
        <p:nvSpPr>
          <p:cNvPr id="37" name="TextBox 36">
            <a:extLst>
              <a:ext uri="{FF2B5EF4-FFF2-40B4-BE49-F238E27FC236}">
                <a16:creationId xmlns:a16="http://schemas.microsoft.com/office/drawing/2014/main" id="{EE157DEB-C098-5FE5-6F00-EBD89FE37DDE}"/>
              </a:ext>
            </a:extLst>
          </p:cNvPr>
          <p:cNvSpPr txBox="1"/>
          <p:nvPr/>
        </p:nvSpPr>
        <p:spPr>
          <a:xfrm>
            <a:off x="6815439" y="4381204"/>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303030"/>
                </a:solidFill>
                <a:effectLst/>
                <a:uLnTx/>
                <a:uFillTx/>
                <a:latin typeface="Calibri"/>
                <a:ea typeface="+mn-ea"/>
                <a:cs typeface="+mn-cs"/>
              </a:rPr>
              <a:t>SE221</a:t>
            </a:r>
          </a:p>
        </p:txBody>
      </p:sp>
      <p:sp>
        <p:nvSpPr>
          <p:cNvPr id="38" name="TextBox 37">
            <a:extLst>
              <a:ext uri="{FF2B5EF4-FFF2-40B4-BE49-F238E27FC236}">
                <a16:creationId xmlns:a16="http://schemas.microsoft.com/office/drawing/2014/main" id="{BC74ED3B-07AA-0E62-FAD6-4EDE12FC9001}"/>
              </a:ext>
            </a:extLst>
          </p:cNvPr>
          <p:cNvSpPr txBox="1"/>
          <p:nvPr/>
        </p:nvSpPr>
        <p:spPr>
          <a:xfrm>
            <a:off x="6968529" y="4211768"/>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303030"/>
                </a:solidFill>
                <a:effectLst/>
                <a:uLnTx/>
                <a:uFillTx/>
                <a:latin typeface="Calibri"/>
                <a:ea typeface="+mn-ea"/>
                <a:cs typeface="+mn-cs"/>
              </a:rPr>
              <a:t>SE213</a:t>
            </a:r>
          </a:p>
        </p:txBody>
      </p:sp>
      <p:sp>
        <p:nvSpPr>
          <p:cNvPr id="39" name="TextBox 38">
            <a:extLst>
              <a:ext uri="{FF2B5EF4-FFF2-40B4-BE49-F238E27FC236}">
                <a16:creationId xmlns:a16="http://schemas.microsoft.com/office/drawing/2014/main" id="{F2A83166-B94E-FE6A-D44C-3BF08CF173A8}"/>
              </a:ext>
            </a:extLst>
          </p:cNvPr>
          <p:cNvSpPr txBox="1"/>
          <p:nvPr/>
        </p:nvSpPr>
        <p:spPr>
          <a:xfrm>
            <a:off x="6881607" y="3689437"/>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303030"/>
                </a:solidFill>
                <a:effectLst/>
                <a:uLnTx/>
                <a:uFillTx/>
                <a:latin typeface="Calibri"/>
                <a:ea typeface="+mn-ea"/>
                <a:cs typeface="+mn-cs"/>
              </a:rPr>
              <a:t>SE123</a:t>
            </a:r>
          </a:p>
        </p:txBody>
      </p:sp>
      <p:sp>
        <p:nvSpPr>
          <p:cNvPr id="40" name="TextBox 39">
            <a:extLst>
              <a:ext uri="{FF2B5EF4-FFF2-40B4-BE49-F238E27FC236}">
                <a16:creationId xmlns:a16="http://schemas.microsoft.com/office/drawing/2014/main" id="{5DD87ECB-6E4C-93B7-8459-B57E211CF755}"/>
              </a:ext>
            </a:extLst>
          </p:cNvPr>
          <p:cNvSpPr txBox="1"/>
          <p:nvPr/>
        </p:nvSpPr>
        <p:spPr>
          <a:xfrm>
            <a:off x="6764101" y="3348226"/>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303030"/>
                </a:solidFill>
                <a:effectLst/>
                <a:uLnTx/>
                <a:uFillTx/>
                <a:latin typeface="Calibri"/>
                <a:ea typeface="+mn-ea"/>
                <a:cs typeface="+mn-cs"/>
              </a:rPr>
              <a:t>SE124</a:t>
            </a:r>
          </a:p>
        </p:txBody>
      </p:sp>
      <p:sp>
        <p:nvSpPr>
          <p:cNvPr id="41" name="TextBox 40">
            <a:extLst>
              <a:ext uri="{FF2B5EF4-FFF2-40B4-BE49-F238E27FC236}">
                <a16:creationId xmlns:a16="http://schemas.microsoft.com/office/drawing/2014/main" id="{3E7014FA-1847-4EFE-6EA0-CD8AD92D391C}"/>
              </a:ext>
            </a:extLst>
          </p:cNvPr>
          <p:cNvSpPr txBox="1"/>
          <p:nvPr/>
        </p:nvSpPr>
        <p:spPr>
          <a:xfrm>
            <a:off x="6949463" y="3227962"/>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303030"/>
                </a:solidFill>
                <a:effectLst/>
                <a:uLnTx/>
                <a:uFillTx/>
                <a:latin typeface="Calibri"/>
                <a:ea typeface="+mn-ea"/>
                <a:cs typeface="+mn-cs"/>
              </a:rPr>
              <a:t>SE125</a:t>
            </a:r>
          </a:p>
        </p:txBody>
      </p:sp>
      <p:sp>
        <p:nvSpPr>
          <p:cNvPr id="42" name="TextBox 41">
            <a:extLst>
              <a:ext uri="{FF2B5EF4-FFF2-40B4-BE49-F238E27FC236}">
                <a16:creationId xmlns:a16="http://schemas.microsoft.com/office/drawing/2014/main" id="{1ECC3489-F993-17CD-D9D8-7D544E0651C1}"/>
              </a:ext>
            </a:extLst>
          </p:cNvPr>
          <p:cNvSpPr txBox="1"/>
          <p:nvPr/>
        </p:nvSpPr>
        <p:spPr>
          <a:xfrm>
            <a:off x="7228340" y="3133762"/>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303030"/>
                </a:solidFill>
                <a:effectLst/>
                <a:uLnTx/>
                <a:uFillTx/>
                <a:latin typeface="Calibri"/>
                <a:ea typeface="+mn-ea"/>
                <a:cs typeface="+mn-cs"/>
              </a:rPr>
              <a:t>SE121</a:t>
            </a:r>
          </a:p>
        </p:txBody>
      </p:sp>
      <p:sp>
        <p:nvSpPr>
          <p:cNvPr id="43" name="TextBox 42">
            <a:extLst>
              <a:ext uri="{FF2B5EF4-FFF2-40B4-BE49-F238E27FC236}">
                <a16:creationId xmlns:a16="http://schemas.microsoft.com/office/drawing/2014/main" id="{84206DB0-C76F-9943-E116-B7D5E80A1547}"/>
              </a:ext>
            </a:extLst>
          </p:cNvPr>
          <p:cNvSpPr txBox="1"/>
          <p:nvPr/>
        </p:nvSpPr>
        <p:spPr>
          <a:xfrm>
            <a:off x="7289569" y="3339678"/>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303030"/>
                </a:solidFill>
                <a:effectLst/>
                <a:uLnTx/>
                <a:uFillTx/>
                <a:latin typeface="Calibri"/>
                <a:ea typeface="+mn-ea"/>
                <a:cs typeface="+mn-cs"/>
              </a:rPr>
              <a:t>SE110</a:t>
            </a:r>
          </a:p>
        </p:txBody>
      </p:sp>
      <p:sp>
        <p:nvSpPr>
          <p:cNvPr id="44" name="TextBox 43">
            <a:extLst>
              <a:ext uri="{FF2B5EF4-FFF2-40B4-BE49-F238E27FC236}">
                <a16:creationId xmlns:a16="http://schemas.microsoft.com/office/drawing/2014/main" id="{5588B4E8-1871-B46C-9DB1-6142165E0E40}"/>
              </a:ext>
            </a:extLst>
          </p:cNvPr>
          <p:cNvSpPr txBox="1"/>
          <p:nvPr/>
        </p:nvSpPr>
        <p:spPr>
          <a:xfrm>
            <a:off x="7061452" y="3522559"/>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303030"/>
                </a:solidFill>
                <a:effectLst/>
                <a:uLnTx/>
                <a:uFillTx/>
                <a:latin typeface="Calibri"/>
                <a:ea typeface="+mn-ea"/>
                <a:cs typeface="+mn-cs"/>
              </a:rPr>
              <a:t>SE122</a:t>
            </a:r>
          </a:p>
        </p:txBody>
      </p:sp>
      <p:sp>
        <p:nvSpPr>
          <p:cNvPr id="45" name="TextBox 44">
            <a:extLst>
              <a:ext uri="{FF2B5EF4-FFF2-40B4-BE49-F238E27FC236}">
                <a16:creationId xmlns:a16="http://schemas.microsoft.com/office/drawing/2014/main" id="{F6662042-E6C2-241D-4AD6-D32F8D7B920B}"/>
              </a:ext>
            </a:extLst>
          </p:cNvPr>
          <p:cNvSpPr txBox="1"/>
          <p:nvPr/>
        </p:nvSpPr>
        <p:spPr>
          <a:xfrm>
            <a:off x="7422704" y="3974748"/>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303030"/>
                </a:solidFill>
                <a:effectLst/>
                <a:uLnTx/>
                <a:uFillTx/>
                <a:latin typeface="Calibri"/>
                <a:ea typeface="+mn-ea"/>
                <a:cs typeface="+mn-cs"/>
              </a:rPr>
              <a:t>SE214</a:t>
            </a:r>
          </a:p>
        </p:txBody>
      </p:sp>
      <p:sp>
        <p:nvSpPr>
          <p:cNvPr id="46" name="TextBox 45">
            <a:extLst>
              <a:ext uri="{FF2B5EF4-FFF2-40B4-BE49-F238E27FC236}">
                <a16:creationId xmlns:a16="http://schemas.microsoft.com/office/drawing/2014/main" id="{6AF1E376-D56F-84A0-18D6-C036457C3DEF}"/>
              </a:ext>
            </a:extLst>
          </p:cNvPr>
          <p:cNvSpPr txBox="1"/>
          <p:nvPr/>
        </p:nvSpPr>
        <p:spPr>
          <a:xfrm>
            <a:off x="6669049" y="3970392"/>
            <a:ext cx="398740" cy="18466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560" b="0" i="0" u="none" strike="noStrike" kern="1200" cap="none" spc="0" normalizeH="0" baseline="0" noProof="0">
                <a:ln>
                  <a:noFill/>
                </a:ln>
                <a:solidFill>
                  <a:srgbClr val="303030"/>
                </a:solidFill>
                <a:effectLst/>
                <a:uLnTx/>
                <a:uFillTx/>
                <a:latin typeface="Calibri"/>
                <a:ea typeface="+mn-ea"/>
                <a:cs typeface="+mn-cs"/>
              </a:rPr>
              <a:t>SE211</a:t>
            </a:r>
          </a:p>
        </p:txBody>
      </p:sp>
      <p:sp>
        <p:nvSpPr>
          <p:cNvPr id="47" name="TextBox 46">
            <a:extLst>
              <a:ext uri="{FF2B5EF4-FFF2-40B4-BE49-F238E27FC236}">
                <a16:creationId xmlns:a16="http://schemas.microsoft.com/office/drawing/2014/main" id="{37D5B04C-F770-2E70-469F-777E40A8EB92}"/>
              </a:ext>
            </a:extLst>
          </p:cNvPr>
          <p:cNvSpPr txBox="1"/>
          <p:nvPr/>
        </p:nvSpPr>
        <p:spPr>
          <a:xfrm>
            <a:off x="6934889" y="3463106"/>
            <a:ext cx="353359" cy="123111"/>
          </a:xfrm>
          <a:prstGeom prst="rect">
            <a:avLst/>
          </a:prstGeom>
          <a:noFill/>
        </p:spPr>
        <p:txBody>
          <a:bodyPr wrap="square" lIns="36000" tIns="0" rIns="3600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800" b="1" i="0" u="none" strike="noStrike" kern="1200" cap="none" spc="0" normalizeH="0" baseline="0" noProof="0">
                <a:ln>
                  <a:noFill/>
                </a:ln>
                <a:solidFill>
                  <a:srgbClr val="303030"/>
                </a:solidFill>
                <a:effectLst/>
                <a:uLnTx/>
                <a:uFillTx/>
                <a:latin typeface="Calibri"/>
                <a:ea typeface="+mn-ea"/>
                <a:cs typeface="+mn-cs"/>
              </a:rPr>
              <a:t>S E 1 2</a:t>
            </a:r>
          </a:p>
        </p:txBody>
      </p:sp>
      <p:sp>
        <p:nvSpPr>
          <p:cNvPr id="48" name="TextBox 47">
            <a:extLst>
              <a:ext uri="{FF2B5EF4-FFF2-40B4-BE49-F238E27FC236}">
                <a16:creationId xmlns:a16="http://schemas.microsoft.com/office/drawing/2014/main" id="{B08F0464-8C72-84A0-EDA8-80526808353C}"/>
              </a:ext>
            </a:extLst>
          </p:cNvPr>
          <p:cNvSpPr txBox="1"/>
          <p:nvPr/>
        </p:nvSpPr>
        <p:spPr>
          <a:xfrm>
            <a:off x="6794215" y="4112148"/>
            <a:ext cx="353359" cy="123111"/>
          </a:xfrm>
          <a:prstGeom prst="rect">
            <a:avLst/>
          </a:prstGeom>
          <a:noFill/>
        </p:spPr>
        <p:txBody>
          <a:bodyPr wrap="square" lIns="36000" tIns="0" rIns="3600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800" b="1" i="0" u="none" strike="noStrike" kern="1200" cap="none" spc="0" normalizeH="0" baseline="0" noProof="0">
                <a:ln>
                  <a:noFill/>
                </a:ln>
                <a:solidFill>
                  <a:srgbClr val="303030"/>
                </a:solidFill>
                <a:effectLst/>
                <a:uLnTx/>
                <a:uFillTx/>
                <a:latin typeface="Calibri"/>
                <a:ea typeface="+mn-ea"/>
                <a:cs typeface="+mn-cs"/>
              </a:rPr>
              <a:t>S E 2 1</a:t>
            </a:r>
          </a:p>
        </p:txBody>
      </p:sp>
      <p:sp>
        <p:nvSpPr>
          <p:cNvPr id="49" name="TextBox 48">
            <a:extLst>
              <a:ext uri="{FF2B5EF4-FFF2-40B4-BE49-F238E27FC236}">
                <a16:creationId xmlns:a16="http://schemas.microsoft.com/office/drawing/2014/main" id="{823C46C8-0CA8-F4F9-66E3-2E68077F04C0}"/>
              </a:ext>
            </a:extLst>
          </p:cNvPr>
          <p:cNvSpPr txBox="1"/>
          <p:nvPr/>
        </p:nvSpPr>
        <p:spPr>
          <a:xfrm>
            <a:off x="6598095" y="4451979"/>
            <a:ext cx="353359" cy="123111"/>
          </a:xfrm>
          <a:prstGeom prst="rect">
            <a:avLst/>
          </a:prstGeom>
          <a:noFill/>
        </p:spPr>
        <p:txBody>
          <a:bodyPr wrap="square" lIns="36000" tIns="0" rIns="3600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800" b="1" i="0" u="none" strike="noStrike" kern="1200" cap="none" spc="0" normalizeH="0" baseline="0" noProof="0">
                <a:ln>
                  <a:noFill/>
                </a:ln>
                <a:solidFill>
                  <a:srgbClr val="303030"/>
                </a:solidFill>
                <a:effectLst/>
                <a:uLnTx/>
                <a:uFillTx/>
                <a:latin typeface="Calibri"/>
                <a:ea typeface="+mn-ea"/>
                <a:cs typeface="+mn-cs"/>
              </a:rPr>
              <a:t>S E 2 2</a:t>
            </a:r>
          </a:p>
        </p:txBody>
      </p:sp>
      <p:sp>
        <p:nvSpPr>
          <p:cNvPr id="50" name="TextBox 49">
            <a:extLst>
              <a:ext uri="{FF2B5EF4-FFF2-40B4-BE49-F238E27FC236}">
                <a16:creationId xmlns:a16="http://schemas.microsoft.com/office/drawing/2014/main" id="{966E9073-8969-288D-E772-3C97C7021A97}"/>
              </a:ext>
            </a:extLst>
          </p:cNvPr>
          <p:cNvSpPr txBox="1"/>
          <p:nvPr/>
        </p:nvSpPr>
        <p:spPr>
          <a:xfrm>
            <a:off x="6423180" y="3958872"/>
            <a:ext cx="271083" cy="110511"/>
          </a:xfrm>
          <a:prstGeom prst="rect">
            <a:avLst/>
          </a:prstGeom>
          <a:solidFill>
            <a:srgbClr val="3C8C86"/>
          </a:solidFill>
        </p:spPr>
        <p:txBody>
          <a:bodyPr wrap="square" lIns="0" tIns="0" rIns="0" bIns="0" rtlCol="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SE" sz="800" b="1" i="0" u="none" strike="noStrike" kern="1200" cap="none" spc="0" normalizeH="0" baseline="0" noProof="0">
                <a:ln>
                  <a:noFill/>
                </a:ln>
                <a:solidFill>
                  <a:srgbClr val="FFFFFF"/>
                </a:solidFill>
                <a:effectLst/>
                <a:uLnTx/>
                <a:uFillTx/>
                <a:latin typeface="Calibri"/>
                <a:ea typeface="+mn-ea"/>
                <a:cs typeface="+mn-cs"/>
              </a:rPr>
              <a:t>S E 2 3</a:t>
            </a:r>
          </a:p>
        </p:txBody>
      </p:sp>
    </p:spTree>
    <p:extLst>
      <p:ext uri="{BB962C8B-B14F-4D97-AF65-F5344CB8AC3E}">
        <p14:creationId xmlns:p14="http://schemas.microsoft.com/office/powerpoint/2010/main" val="3881625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12DF3B-0B20-BFA3-B580-9C091EEBE8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3999" cy="4867129"/>
          </a:xfrm>
          <a:prstGeom prst="rect">
            <a:avLst/>
          </a:prstGeom>
        </p:spPr>
      </p:pic>
      <p:sp>
        <p:nvSpPr>
          <p:cNvPr id="5" name="Rectangle 4">
            <a:extLst>
              <a:ext uri="{FF2B5EF4-FFF2-40B4-BE49-F238E27FC236}">
                <a16:creationId xmlns:a16="http://schemas.microsoft.com/office/drawing/2014/main" id="{3D3CCB2D-AF6C-875E-5952-8B960B265F56}"/>
              </a:ext>
            </a:extLst>
          </p:cNvPr>
          <p:cNvSpPr/>
          <p:nvPr/>
        </p:nvSpPr>
        <p:spPr>
          <a:xfrm>
            <a:off x="0" y="0"/>
            <a:ext cx="9143999" cy="4867129"/>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Rubrik 1">
            <a:extLst>
              <a:ext uri="{FF2B5EF4-FFF2-40B4-BE49-F238E27FC236}">
                <a16:creationId xmlns:a16="http://schemas.microsoft.com/office/drawing/2014/main" id="{A1624037-9D3B-5A49-9AFF-9D1854DCDB4D}"/>
              </a:ext>
            </a:extLst>
          </p:cNvPr>
          <p:cNvSpPr txBox="1">
            <a:spLocks/>
          </p:cNvSpPr>
          <p:nvPr/>
        </p:nvSpPr>
        <p:spPr>
          <a:xfrm>
            <a:off x="-1" y="-14746"/>
            <a:ext cx="6599904" cy="809736"/>
          </a:xfrm>
          <a:prstGeom prst="rect">
            <a:avLst/>
          </a:prstGeom>
        </p:spPr>
        <p:txBody>
          <a:bodyPr lIns="251999" tIns="4572000" rIns="251999"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177800" algn="l"/>
              </a:tabLst>
              <a:defRPr/>
            </a:pPr>
            <a:endParaRPr kumimoji="0" lang="sv-SE" sz="2700" b="1"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20" name="Platshållare för text 1">
            <a:extLst>
              <a:ext uri="{FF2B5EF4-FFF2-40B4-BE49-F238E27FC236}">
                <a16:creationId xmlns:a16="http://schemas.microsoft.com/office/drawing/2014/main" id="{196592AD-776E-5547-BEF3-DAE31BC3C0CF}"/>
              </a:ext>
            </a:extLst>
          </p:cNvPr>
          <p:cNvSpPr txBox="1">
            <a:spLocks/>
          </p:cNvSpPr>
          <p:nvPr/>
        </p:nvSpPr>
        <p:spPr>
          <a:xfrm>
            <a:off x="-2" y="1426275"/>
            <a:ext cx="7632073" cy="2797855"/>
          </a:xfrm>
          <a:prstGeom prst="rect">
            <a:avLst/>
          </a:prstGeom>
          <a:solidFill>
            <a:schemeClr val="bg1">
              <a:alpha val="85000"/>
            </a:schemeClr>
          </a:solidFill>
        </p:spPr>
        <p:txBody>
          <a:bodyPr lIns="251999" tIns="216000" rIns="144000" numCol="2" spcCol="28800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10000"/>
              </a:lnSpc>
              <a:spcBef>
                <a:spcPct val="20000"/>
              </a:spcBef>
              <a:spcAft>
                <a:spcPts val="0"/>
              </a:spcAft>
              <a:buClrTx/>
              <a:buSzTx/>
              <a:buFont typeface="Arial"/>
              <a:buNone/>
              <a:tabLst/>
              <a:defRPr/>
            </a:pPr>
            <a:r>
              <a:rPr kumimoji="0" lang="sv-SE" sz="1050" b="0" i="0" u="none" strike="noStrike" kern="1200" cap="none" spc="0" normalizeH="0" baseline="0" noProof="1">
                <a:ln>
                  <a:noFill/>
                </a:ln>
                <a:solidFill>
                  <a:srgbClr val="303030"/>
                </a:solidFill>
                <a:effectLst/>
                <a:uLnTx/>
                <a:uFillTx/>
                <a:latin typeface="Calibri"/>
                <a:ea typeface="+mn-ea"/>
              </a:rPr>
              <a:t>Novus Sverigepanel består av ungefär 50 000 paneldeltagare. Panelen är slumpmässigt rekryterad (man kan inte anmäla sig själv för att tjäna pengar eller för att man vill påverka opinionen) och är riksrepresentativ avseende ålder, kön och region i åldersspannet 18–84 år. Eventuella skevheter i panelstruktur avhjälps genom att ett riksrepresentativt urval dras från panelen samt av att resultatet viktas. </a:t>
            </a:r>
          </a:p>
          <a:p>
            <a:pPr marL="0" marR="0" lvl="0" indent="0" algn="l" defTabSz="342900" rtl="0" eaLnBrk="1" fontAlgn="auto" latinLnBrk="0" hangingPunct="1">
              <a:lnSpc>
                <a:spcPct val="110000"/>
              </a:lnSpc>
              <a:spcBef>
                <a:spcPct val="20000"/>
              </a:spcBef>
              <a:spcAft>
                <a:spcPts val="0"/>
              </a:spcAft>
              <a:buClrTx/>
              <a:buSzTx/>
              <a:buFont typeface="Arial"/>
              <a:buNone/>
              <a:tabLst/>
              <a:defRPr/>
            </a:pPr>
            <a:endParaRPr kumimoji="0" lang="sv-SE" sz="1050" b="0" i="0" u="none" strike="noStrike" kern="1200" cap="none" spc="0" normalizeH="0" baseline="0" noProof="1">
              <a:ln>
                <a:noFill/>
              </a:ln>
              <a:solidFill>
                <a:srgbClr val="303030"/>
              </a:solidFill>
              <a:effectLst/>
              <a:uLnTx/>
              <a:uFillTx/>
              <a:latin typeface="Calibri"/>
              <a:ea typeface="+mn-ea"/>
            </a:endParaRPr>
          </a:p>
          <a:p>
            <a:pPr marL="0" marR="0" lvl="0" indent="0" algn="l" defTabSz="342900" rtl="0" eaLnBrk="1" fontAlgn="auto" latinLnBrk="0" hangingPunct="1">
              <a:lnSpc>
                <a:spcPct val="110000"/>
              </a:lnSpc>
              <a:spcBef>
                <a:spcPct val="20000"/>
              </a:spcBef>
              <a:spcAft>
                <a:spcPts val="0"/>
              </a:spcAft>
              <a:buClrTx/>
              <a:buSzTx/>
              <a:buFont typeface="Arial"/>
              <a:buNone/>
              <a:tabLst/>
              <a:defRPr/>
            </a:pPr>
            <a:r>
              <a:rPr kumimoji="0" lang="sv-SE" sz="1050" b="0" i="0" u="none" strike="noStrike" kern="1200" cap="none" spc="0" normalizeH="0" baseline="0" noProof="1">
                <a:ln>
                  <a:noFill/>
                </a:ln>
                <a:solidFill>
                  <a:srgbClr val="303030"/>
                </a:solidFill>
                <a:effectLst/>
                <a:uLnTx/>
                <a:uFillTx/>
                <a:latin typeface="Calibri"/>
                <a:ea typeface="+mn-ea"/>
              </a:rPr>
              <a:t>Vi vårdar vår panel väl genom så kallad panelmanagement. Det innebär bland annat att vi ser till att man inte kan delta i för många undersökningar under en kort period, inte heller i flera liknande undersökningar. Vi har också ett system för belöningar till panelen. </a:t>
            </a:r>
          </a:p>
          <a:p>
            <a:pPr marL="0" marR="0" lvl="0" indent="0" algn="l" defTabSz="342900" rtl="0" eaLnBrk="1" fontAlgn="auto" latinLnBrk="0" hangingPunct="1">
              <a:lnSpc>
                <a:spcPct val="110000"/>
              </a:lnSpc>
              <a:spcBef>
                <a:spcPct val="20000"/>
              </a:spcBef>
              <a:spcAft>
                <a:spcPts val="0"/>
              </a:spcAft>
              <a:buClrTx/>
              <a:buSzTx/>
              <a:buFont typeface="Arial"/>
              <a:buNone/>
              <a:tabLst/>
              <a:defRPr/>
            </a:pPr>
            <a:endParaRPr kumimoji="0" lang="sv-SE" sz="1050" b="1" i="0" u="none" strike="noStrike" kern="1200" cap="none" spc="0" normalizeH="0" baseline="0" noProof="1">
              <a:ln>
                <a:noFill/>
              </a:ln>
              <a:solidFill>
                <a:srgbClr val="303030"/>
              </a:solidFill>
              <a:effectLst/>
              <a:uLnTx/>
              <a:uFillTx/>
              <a:latin typeface="Calibri"/>
              <a:ea typeface="+mn-ea"/>
            </a:endParaRPr>
          </a:p>
          <a:p>
            <a:pPr marL="0" marR="0" lvl="0" indent="0" algn="l" defTabSz="342900" rtl="0" eaLnBrk="1" fontAlgn="auto" latinLnBrk="0" hangingPunct="1">
              <a:lnSpc>
                <a:spcPct val="110000"/>
              </a:lnSpc>
              <a:spcBef>
                <a:spcPct val="20000"/>
              </a:spcBef>
              <a:spcAft>
                <a:spcPts val="0"/>
              </a:spcAft>
              <a:buClrTx/>
              <a:buSzTx/>
              <a:buFont typeface="Arial"/>
              <a:buNone/>
              <a:tabLst/>
              <a:defRPr/>
            </a:pPr>
            <a:endParaRPr kumimoji="0" lang="sv-SE" sz="1050" b="1" i="0" u="none" strike="noStrike" kern="1200" cap="none" spc="0" normalizeH="0" baseline="0" noProof="1">
              <a:ln>
                <a:noFill/>
              </a:ln>
              <a:solidFill>
                <a:srgbClr val="303030"/>
              </a:solidFill>
              <a:effectLst/>
              <a:uLnTx/>
              <a:uFillTx/>
              <a:latin typeface="Calibri"/>
              <a:ea typeface="+mn-ea"/>
            </a:endParaRPr>
          </a:p>
          <a:p>
            <a:pPr marL="0" marR="0" lvl="0" indent="0" algn="l" defTabSz="342900" rtl="0" eaLnBrk="1" fontAlgn="auto" latinLnBrk="0" hangingPunct="1">
              <a:lnSpc>
                <a:spcPct val="110000"/>
              </a:lnSpc>
              <a:spcBef>
                <a:spcPct val="20000"/>
              </a:spcBef>
              <a:spcAft>
                <a:spcPts val="0"/>
              </a:spcAft>
              <a:buClrTx/>
              <a:buSzTx/>
              <a:buFont typeface="Arial"/>
              <a:buNone/>
              <a:tabLst/>
              <a:defRPr/>
            </a:pPr>
            <a:r>
              <a:rPr kumimoji="0" lang="sv-SE" sz="1050" b="1" i="0" u="none" strike="noStrike" kern="1200" cap="none" spc="0" normalizeH="0" baseline="0" noProof="0" dirty="0">
                <a:ln>
                  <a:noFill/>
                </a:ln>
                <a:solidFill>
                  <a:srgbClr val="303030"/>
                </a:solidFill>
                <a:effectLst/>
                <a:uLnTx/>
                <a:uFillTx/>
                <a:latin typeface="Calibri"/>
                <a:ea typeface="+mn-ea"/>
              </a:rPr>
              <a:t>Undersökningsgenomförande</a:t>
            </a:r>
          </a:p>
          <a:p>
            <a:pPr marL="0" marR="0" lvl="0" indent="0" algn="l" defTabSz="342900" rtl="0" eaLnBrk="1" fontAlgn="auto" latinLnBrk="0" hangingPunct="1">
              <a:lnSpc>
                <a:spcPct val="11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303030"/>
                </a:solidFill>
                <a:effectLst/>
                <a:uLnTx/>
                <a:uFillTx/>
                <a:latin typeface="Calibri"/>
                <a:ea typeface="+mn-ea"/>
              </a:rPr>
              <a:t>Ett urval ur panelen dras. Dessa får en inbjudan till undersökningen via e-post. Inbjudan innehåller information om hur lång tid undersökningen tar att besvara, sista svarsdatum samt en länk som man klickar på för att komma till frågeformuläret. Man kan besvara alla frågor på en gång alternativt göra paus och gå tillbaka till frågeformuläret vid ett senare tillfälle. </a:t>
            </a:r>
          </a:p>
          <a:p>
            <a:pPr marL="0" marR="0" lvl="0" indent="0" algn="l" defTabSz="342900" rtl="0" eaLnBrk="1" fontAlgn="auto" latinLnBrk="0" hangingPunct="1">
              <a:lnSpc>
                <a:spcPct val="110000"/>
              </a:lnSpc>
              <a:spcBef>
                <a:spcPts val="0"/>
              </a:spcBef>
              <a:spcAft>
                <a:spcPts val="0"/>
              </a:spcAft>
              <a:buClrTx/>
              <a:buSzTx/>
              <a:buFontTx/>
              <a:buNone/>
              <a:tabLst/>
              <a:defRPr/>
            </a:pPr>
            <a:endParaRPr kumimoji="0" lang="sv-SE" sz="1050" b="0" i="0" u="none" strike="noStrike" kern="1200" cap="none" spc="0" normalizeH="0" baseline="0" noProof="0" dirty="0">
              <a:ln>
                <a:noFill/>
              </a:ln>
              <a:solidFill>
                <a:srgbClr val="303030"/>
              </a:solidFill>
              <a:effectLst/>
              <a:uLnTx/>
              <a:uFillTx/>
              <a:latin typeface="Calibri"/>
              <a:ea typeface="+mn-ea"/>
            </a:endParaRPr>
          </a:p>
          <a:p>
            <a:pPr marL="0" marR="0" lvl="0" indent="0" algn="l" defTabSz="342900" rtl="0" eaLnBrk="1" fontAlgn="auto" latinLnBrk="0" hangingPunct="1">
              <a:lnSpc>
                <a:spcPct val="11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303030"/>
                </a:solidFill>
                <a:effectLst/>
                <a:uLnTx/>
                <a:uFillTx/>
                <a:latin typeface="Calibri"/>
                <a:ea typeface="+mn-ea"/>
              </a:rPr>
              <a:t>När datainsamlingen är klar påbörjas databearbetningen. Därefter produceras tabeller och en rapport sammanställs.</a:t>
            </a:r>
          </a:p>
        </p:txBody>
      </p:sp>
      <p:sp>
        <p:nvSpPr>
          <p:cNvPr id="2" name="shpTitle">
            <a:extLst>
              <a:ext uri="{FF2B5EF4-FFF2-40B4-BE49-F238E27FC236}">
                <a16:creationId xmlns:a16="http://schemas.microsoft.com/office/drawing/2014/main" id="{57FD70CF-F951-9369-39B1-AB8C8A8FB375}"/>
              </a:ext>
            </a:extLst>
          </p:cNvPr>
          <p:cNvSpPr txBox="1">
            <a:spLocks/>
          </p:cNvSpPr>
          <p:nvPr/>
        </p:nvSpPr>
        <p:spPr>
          <a:xfrm>
            <a:off x="0" y="0"/>
            <a:ext cx="3636579" cy="1295711"/>
          </a:xfrm>
          <a:prstGeom prst="rect">
            <a:avLst/>
          </a:prstGeom>
          <a:noFill/>
        </p:spPr>
        <p:txBody>
          <a:bodyPr wrap="square" lIns="251999" tIns="432000" rIns="0" bIns="3600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r>
              <a:rPr kumimoji="0" lang="sv-SE" sz="2800" b="1" i="0" u="none" strike="noStrike" kern="1200" cap="none" spc="0" normalizeH="0" baseline="0" noProof="0">
                <a:ln>
                  <a:noFill/>
                </a:ln>
                <a:solidFill>
                  <a:srgbClr val="FFFFFF"/>
                </a:solidFill>
                <a:effectLst/>
                <a:highlight>
                  <a:srgbClr val="414A4F"/>
                </a:highlight>
                <a:uLnTx/>
                <a:uFillTx/>
                <a:latin typeface="Calibri" charset="0"/>
                <a:ea typeface="Calibri" charset="0"/>
                <a:cs typeface="Calibri" charset="0"/>
              </a:rPr>
              <a:t>KORT OM NOVUS SVERIGEPANEL</a:t>
            </a:r>
          </a:p>
        </p:txBody>
      </p:sp>
      <p:sp>
        <p:nvSpPr>
          <p:cNvPr id="4" name="textruta 5">
            <a:extLst>
              <a:ext uri="{FF2B5EF4-FFF2-40B4-BE49-F238E27FC236}">
                <a16:creationId xmlns:a16="http://schemas.microsoft.com/office/drawing/2014/main" id="{C78F14F3-8996-7B7D-B683-E5DB194238C3}"/>
              </a:ext>
            </a:extLst>
          </p:cNvPr>
          <p:cNvSpPr txBox="1"/>
          <p:nvPr/>
        </p:nvSpPr>
        <p:spPr>
          <a:xfrm>
            <a:off x="6022033" y="1105432"/>
            <a:ext cx="2035490" cy="881327"/>
          </a:xfrm>
          <a:prstGeom prst="rect">
            <a:avLst/>
          </a:prstGeom>
          <a:solidFill>
            <a:srgbClr val="EC7D17"/>
          </a:solidFill>
        </p:spPr>
        <p:txBody>
          <a:bodyPr wrap="square" lIns="144000" tIns="81000" rIns="144000" rtlCol="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a:ln>
                  <a:noFill/>
                </a:ln>
                <a:solidFill>
                  <a:srgbClr val="FFFFFF"/>
                </a:solidFill>
                <a:effectLst/>
                <a:uLnTx/>
                <a:uFillTx/>
                <a:latin typeface="Calibri" charset="0"/>
                <a:ea typeface="Calibri" charset="0"/>
                <a:cs typeface="Calibri" charset="0"/>
              </a:rPr>
              <a:t>Fråga gärna efter mer information kring vårt panelmanagement!</a:t>
            </a:r>
          </a:p>
        </p:txBody>
      </p:sp>
    </p:spTree>
    <p:extLst>
      <p:ext uri="{BB962C8B-B14F-4D97-AF65-F5344CB8AC3E}">
        <p14:creationId xmlns:p14="http://schemas.microsoft.com/office/powerpoint/2010/main" val="3316443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BC43A1-A539-1622-2CAF-81ED9AE14104}"/>
              </a:ext>
            </a:extLst>
          </p:cNvPr>
          <p:cNvSpPr/>
          <p:nvPr/>
        </p:nvSpPr>
        <p:spPr>
          <a:xfrm>
            <a:off x="0" y="2222204"/>
            <a:ext cx="9144000" cy="2645071"/>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7" name="shpInfo">
            <a:extLst>
              <a:ext uri="{FF2B5EF4-FFF2-40B4-BE49-F238E27FC236}">
                <a16:creationId xmlns:a16="http://schemas.microsoft.com/office/drawing/2014/main" id="{3CB7DB14-F985-CE54-5915-6A2238A4EC2A}"/>
              </a:ext>
            </a:extLst>
          </p:cNvPr>
          <p:cNvSpPr txBox="1">
            <a:spLocks/>
          </p:cNvSpPr>
          <p:nvPr/>
        </p:nvSpPr>
        <p:spPr>
          <a:xfrm>
            <a:off x="5977128" y="-6515"/>
            <a:ext cx="3166872" cy="4873790"/>
          </a:xfrm>
          <a:prstGeom prst="rect">
            <a:avLst/>
          </a:prstGeom>
          <a:solidFill>
            <a:schemeClr val="bg1"/>
          </a:solidFill>
          <a:ln>
            <a:noFill/>
          </a:ln>
        </p:spPr>
        <p:txBody>
          <a:bodyPr lIns="251999" tIns="324000" rIns="144000" numCol="1"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1050" b="0" i="0" u="none" strike="noStrike" kern="1200" cap="none" spc="0" normalizeH="0" baseline="0" noProof="0">
              <a:ln>
                <a:noFill/>
              </a:ln>
              <a:solidFill>
                <a:srgbClr val="303030"/>
              </a:solidFill>
              <a:effectLst/>
              <a:uLnTx/>
              <a:uFillTx/>
              <a:latin typeface="Calibri" panose="020F0502020204030204"/>
              <a:ea typeface="+mn-ea"/>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 typeface="Arial"/>
              <a:buNone/>
              <a:tabLst/>
              <a:defRPr/>
            </a:pPr>
            <a:r>
              <a:rPr kumimoji="0" lang="sv-SE" sz="1050" b="1" i="0" u="none" strike="noStrike" kern="1200" cap="none" spc="0" normalizeH="0" baseline="0" noProof="0">
                <a:ln>
                  <a:noFill/>
                </a:ln>
                <a:solidFill>
                  <a:srgbClr val="004A51"/>
                </a:solidFill>
                <a:effectLst/>
                <a:uLnTx/>
                <a:uFillTx/>
                <a:latin typeface="Calibri"/>
                <a:ea typeface="+mn-ea"/>
                <a:cs typeface="Arial" panose="020B0604020202020204" pitchFamily="34" charset="0"/>
              </a:rPr>
              <a:t>Några viktiga </a:t>
            </a:r>
            <a:r>
              <a:rPr kumimoji="0" lang="sv-SE" sz="1050" b="1" i="0" u="none" strike="noStrike" kern="1200" cap="none" spc="0" normalizeH="0" baseline="0" noProof="0" err="1">
                <a:ln>
                  <a:noFill/>
                </a:ln>
                <a:solidFill>
                  <a:srgbClr val="004A51"/>
                </a:solidFill>
                <a:effectLst/>
                <a:uLnTx/>
                <a:uFillTx/>
                <a:latin typeface="Calibri"/>
                <a:ea typeface="+mn-ea"/>
                <a:cs typeface="Arial" panose="020B0604020202020204" pitchFamily="34" charset="0"/>
              </a:rPr>
              <a:t>checkpoints</a:t>
            </a:r>
            <a:r>
              <a:rPr kumimoji="0" lang="sv-SE" sz="1050" b="1" i="0" u="none" strike="noStrike" kern="1200" cap="none" spc="0" normalizeH="0" baseline="0" noProof="0">
                <a:ln>
                  <a:noFill/>
                </a:ln>
                <a:solidFill>
                  <a:srgbClr val="004A51"/>
                </a:solidFill>
                <a:effectLst/>
                <a:uLnTx/>
                <a:uFillTx/>
                <a:latin typeface="Calibri"/>
                <a:ea typeface="+mn-ea"/>
                <a:cs typeface="Arial" panose="020B0604020202020204" pitchFamily="34" charset="0"/>
              </a:rPr>
              <a:t> när man genomför webbundersökningar i paneler:</a:t>
            </a:r>
          </a:p>
          <a:p>
            <a:pPr marL="171450" marR="0" lvl="0" indent="-171450" algn="l" defTabSz="342900" rtl="0" eaLnBrk="1" fontAlgn="auto" latinLnBrk="0" hangingPunct="1">
              <a:lnSpc>
                <a:spcPct val="100000"/>
              </a:lnSpc>
              <a:spcBef>
                <a:spcPts val="0"/>
              </a:spcBef>
              <a:spcAft>
                <a:spcPts val="0"/>
              </a:spcAft>
              <a:buClrTx/>
              <a:buSzTx/>
              <a:buFont typeface="Wingdings" pitchFamily="2" charset="2"/>
              <a:buChar char="§"/>
              <a:tabLst/>
              <a:defRPr/>
            </a:pPr>
            <a:endParaRPr kumimoji="0" lang="sv-SE" sz="1050" b="1" i="0" u="none" strike="noStrike" kern="1200" cap="none" spc="0" normalizeH="0" baseline="0" noProof="0">
              <a:ln>
                <a:noFill/>
              </a:ln>
              <a:solidFill>
                <a:srgbClr val="004A51"/>
              </a:solidFill>
              <a:effectLst/>
              <a:uLnTx/>
              <a:uFillTx/>
              <a:latin typeface="Calibri"/>
              <a:ea typeface="+mn-ea"/>
              <a:cs typeface="Arial" panose="020B0604020202020204" pitchFamily="34" charset="0"/>
            </a:endParaRP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r>
              <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rPr>
              <a:t>Panelen ska vara slumpmässigt rekryterad för att kunna leverera resultat som är riksrepresentativa</a:t>
            </a: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endPar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endParaRP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r>
              <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rPr>
              <a:t>Undersökningsföretaget ska för varje enskild undersökning bjuda in ett slumpmässigt urval.</a:t>
            </a: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endPar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endParaRP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r>
              <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rPr>
              <a:t>Panelmedlemmarna ska inte få för många undersökningar eller liknande undersökningar. </a:t>
            </a: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endPar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endParaRP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r>
              <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rPr>
              <a:t>Panelen ska skötas med ett bra panelmangement avseende panelsupport, belöningar, validering av svar osv.</a:t>
            </a: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endPar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endParaRP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r>
              <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rPr>
              <a:t>Tid för fältarbetet (genomförandet av intervjuer) ska alltid redovisas och helst innehålla både vardagar och helgdagar.</a:t>
            </a: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1050" b="0" i="0" u="none" strike="noStrike" kern="1200" cap="none" spc="0" normalizeH="0" baseline="0" noProof="0">
              <a:ln>
                <a:noFill/>
              </a:ln>
              <a:solidFill>
                <a:srgbClr val="303030"/>
              </a:solidFill>
              <a:effectLst/>
              <a:uLnTx/>
              <a:uFillTx/>
              <a:latin typeface="Calibri"/>
              <a:ea typeface="+mn-ea"/>
              <a:cs typeface="Times New Roman" panose="02020603050405020304" pitchFamily="18" charset="0"/>
            </a:endParaRPr>
          </a:p>
        </p:txBody>
      </p:sp>
      <p:sp>
        <p:nvSpPr>
          <p:cNvPr id="20" name="shpSlideType" hidden="1">
            <a:extLst>
              <a:ext uri="{FF2B5EF4-FFF2-40B4-BE49-F238E27FC236}">
                <a16:creationId xmlns:a16="http://schemas.microsoft.com/office/drawing/2014/main" id="{9E097044-03E1-4EB8-8C60-2D4A7CB37A88}"/>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Regular" charset="0"/>
                <a:ea typeface="+mn-ea"/>
                <a:cs typeface="Calibri Regular" charset="0"/>
              </a:rPr>
              <a:t>1</a:t>
            </a: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3"/>
          </a:graphicData>
        </a:graphic>
      </p:graphicFrame>
      <p:sp>
        <p:nvSpPr>
          <p:cNvPr id="18" name="Platshållare för text 13">
            <a:extLst>
              <a:ext uri="{FF2B5EF4-FFF2-40B4-BE49-F238E27FC236}">
                <a16:creationId xmlns:a16="http://schemas.microsoft.com/office/drawing/2014/main" id="{A32E54B2-9869-F5F8-E98F-DBE8D7E70A85}"/>
              </a:ext>
            </a:extLst>
          </p:cNvPr>
          <p:cNvSpPr txBox="1">
            <a:spLocks/>
          </p:cNvSpPr>
          <p:nvPr/>
        </p:nvSpPr>
        <p:spPr>
          <a:xfrm>
            <a:off x="0" y="2222204"/>
            <a:ext cx="5977127" cy="2645071"/>
          </a:xfrm>
          <a:prstGeom prst="rect">
            <a:avLst/>
          </a:prstGeom>
        </p:spPr>
        <p:txBody>
          <a:bodyPr lIns="251999" tIns="180000" rIns="251999" bIns="0" numCol="2" spcCol="64800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5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Novus Sverigepanel håller hög kvalitet. Vi genomför kontinuerligt kvalitetskontroller och valideringar av både panelen och de svar som paneldeltagarna ger.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050" b="0" i="0" u="none" strike="noStrike" kern="1200" cap="none" spc="0" normalizeH="0" baseline="0" noProof="0">
              <a:ln>
                <a:noFill/>
              </a:ln>
              <a:solidFill>
                <a:srgbClr val="303030"/>
              </a:solidFill>
              <a:effectLst/>
              <a:uLnTx/>
              <a:uFillTx/>
              <a:latin typeface="Calibri"/>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50" b="0" i="0" u="none" strike="noStrike" kern="1200" cap="none" spc="0" normalizeH="0" baseline="0" noProof="0">
                <a:ln>
                  <a:noFill/>
                </a:ln>
                <a:solidFill>
                  <a:srgbClr val="303030"/>
                </a:solidFill>
                <a:effectLst/>
                <a:uLnTx/>
                <a:uFillTx/>
                <a:latin typeface="Calibri"/>
                <a:ea typeface="+mn-ea"/>
                <a:cs typeface="Arial" panose="020B0604020202020204" pitchFamily="34" charset="0"/>
              </a:rPr>
              <a:t>I jämförande studier har vi konstaterat att panelmedlemmarna i Novus panel ägnar tillräckligt med tid på sig för att svara på frågor noggrant och att det också finns en logik i svaren (exempel: om man tycker om både glass och choklad, då tycker man också om chokladglass). I andra paneler, bl.a. de som är självrekryterade ser vi inte denna logik i samma utsträckning.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050" b="0" i="0" u="none" strike="noStrike" kern="1200" cap="none" spc="0" normalizeH="0" baseline="0" noProof="0">
              <a:ln>
                <a:noFill/>
              </a:ln>
              <a:solidFill>
                <a:srgbClr val="303030"/>
              </a:solidFill>
              <a:effectLst/>
              <a:uLnTx/>
              <a:uFillTx/>
              <a:latin typeface="Calibri"/>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50" b="0" i="0" u="none" strike="noStrike" kern="1200" cap="none" spc="0" normalizeH="0" baseline="0" noProof="0">
                <a:ln>
                  <a:noFill/>
                </a:ln>
                <a:solidFill>
                  <a:srgbClr val="303030"/>
                </a:solidFill>
                <a:effectLst/>
                <a:uLnTx/>
                <a:uFillTx/>
                <a:latin typeface="Calibri"/>
                <a:ea typeface="+mn-ea"/>
                <a:cs typeface="Arial" panose="020B0604020202020204" pitchFamily="34" charset="0"/>
              </a:rPr>
              <a:t>En öppen panel stimulerar även proffstyckare som är ute efter att påverka  och/eller respondenter som främst prioriterar belöning. Undersöknings-företagen ska mäta, inte påverka.</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050" b="0" i="0" u="none" strike="noStrike" kern="1200" cap="none" spc="0" normalizeH="0" baseline="0" noProof="0">
              <a:ln>
                <a:noFill/>
              </a:ln>
              <a:solidFill>
                <a:srgbClr val="303030"/>
              </a:solidFill>
              <a:effectLst/>
              <a:uLnTx/>
              <a:uFillTx/>
              <a:latin typeface="Calibri"/>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50" b="0" i="0" u="none" strike="noStrike" kern="1200" cap="none" spc="0" normalizeH="0" baseline="0" noProof="0">
                <a:ln>
                  <a:noFill/>
                </a:ln>
                <a:solidFill>
                  <a:srgbClr val="303030"/>
                </a:solidFill>
                <a:effectLst/>
                <a:uLnTx/>
                <a:uFillTx/>
                <a:latin typeface="Calibri"/>
                <a:ea typeface="+mn-ea"/>
                <a:cs typeface="Arial" panose="020B0604020202020204" pitchFamily="34" charset="0"/>
              </a:rPr>
              <a:t>Novus panelmedlemmar besvarar i genomsnitt 12 undersökningar per år, vilket är betydligt färre undersökningar än i många andra paneler. Novus använder även karantänsregler så en panelmedlem som lärt sig något i en tidigare undersökning inte sedan får en uppföljande undersökning i samma ämne.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1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pic>
        <p:nvPicPr>
          <p:cNvPr id="14" name="Picture 4">
            <a:extLst>
              <a:ext uri="{FF2B5EF4-FFF2-40B4-BE49-F238E27FC236}">
                <a16:creationId xmlns:a16="http://schemas.microsoft.com/office/drawing/2014/main" id="{D58755F0-9966-4C13-9CDB-910A58E5DD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 y="0"/>
            <a:ext cx="5977126" cy="2222204"/>
          </a:xfrm>
          <a:prstGeom prst="rect">
            <a:avLst/>
          </a:prstGeom>
        </p:spPr>
      </p:pic>
      <p:sp>
        <p:nvSpPr>
          <p:cNvPr id="15" name="Rectangle 7">
            <a:extLst>
              <a:ext uri="{FF2B5EF4-FFF2-40B4-BE49-F238E27FC236}">
                <a16:creationId xmlns:a16="http://schemas.microsoft.com/office/drawing/2014/main" id="{A68EE40D-9EB0-B137-64C2-63A1FC30351D}"/>
              </a:ext>
            </a:extLst>
          </p:cNvPr>
          <p:cNvSpPr/>
          <p:nvPr/>
        </p:nvSpPr>
        <p:spPr>
          <a:xfrm>
            <a:off x="2" y="0"/>
            <a:ext cx="5977126" cy="2222203"/>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1">
              <a:ln>
                <a:noFill/>
              </a:ln>
              <a:solidFill>
                <a:srgbClr val="FFFFFF"/>
              </a:solidFill>
              <a:effectLst/>
              <a:uLnTx/>
              <a:uFillTx/>
              <a:latin typeface="Calibri"/>
              <a:ea typeface="+mn-ea"/>
              <a:cs typeface="+mn-cs"/>
            </a:endParaRPr>
          </a:p>
        </p:txBody>
      </p:sp>
      <p:sp>
        <p:nvSpPr>
          <p:cNvPr id="16" name="shpTitle">
            <a:extLst>
              <a:ext uri="{FF2B5EF4-FFF2-40B4-BE49-F238E27FC236}">
                <a16:creationId xmlns:a16="http://schemas.microsoft.com/office/drawing/2014/main" id="{A1592213-F15D-D87E-436F-0DC3D7A2E7DC}"/>
              </a:ext>
            </a:extLst>
          </p:cNvPr>
          <p:cNvSpPr txBox="1">
            <a:spLocks/>
          </p:cNvSpPr>
          <p:nvPr/>
        </p:nvSpPr>
        <p:spPr>
          <a:xfrm>
            <a:off x="0" y="1"/>
            <a:ext cx="5255172" cy="1696984"/>
          </a:xfrm>
          <a:prstGeom prst="rect">
            <a:avLst/>
          </a:prstGeom>
          <a:noFill/>
        </p:spPr>
        <p:txBody>
          <a:bodyPr wrap="square" lIns="251999" tIns="432000" rIns="0"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r>
              <a:rPr kumimoji="0" lang="sv-SE" sz="2800" b="1" i="0" u="none" strike="noStrike" kern="1200" cap="none" spc="0" normalizeH="0" baseline="0" noProof="0">
                <a:ln>
                  <a:noFill/>
                </a:ln>
                <a:solidFill>
                  <a:srgbClr val="FFFFFF"/>
                </a:solidFill>
                <a:effectLst/>
                <a:highlight>
                  <a:srgbClr val="414A4F"/>
                </a:highlight>
                <a:uLnTx/>
                <a:uFillTx/>
                <a:latin typeface="Calibri" charset="0"/>
                <a:ea typeface="Calibri" charset="0"/>
                <a:cs typeface="Calibri" charset="0"/>
              </a:rPr>
              <a:t>KORT OM KVALITET I WEBBPANELER</a:t>
            </a:r>
          </a:p>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endParaRPr kumimoji="0" lang="sv-SE" sz="2800" b="1" i="0" u="none" strike="noStrike" kern="1200" cap="none" spc="0" normalizeH="0" baseline="0" noProof="0">
              <a:ln>
                <a:noFill/>
              </a:ln>
              <a:solidFill>
                <a:srgbClr val="FFFFFF"/>
              </a:solidFill>
              <a:effectLst/>
              <a:highlight>
                <a:srgbClr val="414A4F"/>
              </a:highlight>
              <a:uLnTx/>
              <a:uFillTx/>
              <a:latin typeface="Calibri" charset="0"/>
              <a:ea typeface="Calibri" charset="0"/>
              <a:cs typeface="Calibri" charset="0"/>
            </a:endParaRPr>
          </a:p>
        </p:txBody>
      </p:sp>
    </p:spTree>
    <p:extLst>
      <p:ext uri="{BB962C8B-B14F-4D97-AF65-F5344CB8AC3E}">
        <p14:creationId xmlns:p14="http://schemas.microsoft.com/office/powerpoint/2010/main" val="2335650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3"/>
          <p:cNvSpPr/>
          <p:nvPr/>
        </p:nvSpPr>
        <p:spPr>
          <a:xfrm>
            <a:off x="4572000" y="2099989"/>
            <a:ext cx="4572000" cy="2780026"/>
          </a:xfrm>
          <a:prstGeom prst="rect">
            <a:avLst/>
          </a:prstGeom>
        </p:spPr>
        <p:txBody>
          <a:bodyPr wrap="square" lIns="251999" tIns="180000" rIns="251999">
            <a:noAutofit/>
          </a:bodyPr>
          <a:lstStyle/>
          <a:p>
            <a:pPr defTabSz="685800">
              <a:defRPr/>
            </a:pPr>
            <a:r>
              <a:rPr lang="sv-SE" sz="1100" kern="0">
                <a:solidFill>
                  <a:sysClr val="windowText" lastClr="000000"/>
                </a:solidFill>
                <a:ea typeface="Tahoma" panose="020B0604030504040204" pitchFamily="34" charset="0"/>
                <a:cs typeface="Arial" panose="020B0604020202020204" pitchFamily="34" charset="0"/>
              </a:rPr>
              <a:t>Enligt internationella branschregler (ESOMAR) är </a:t>
            </a:r>
            <a:r>
              <a:rPr lang="sv-SE" sz="1100" kern="0" err="1">
                <a:solidFill>
                  <a:sysClr val="windowText" lastClr="000000"/>
                </a:solidFill>
                <a:ea typeface="Tahoma" panose="020B0604030504040204" pitchFamily="34" charset="0"/>
                <a:cs typeface="Arial" panose="020B0604020202020204" pitchFamily="34" charset="0"/>
              </a:rPr>
              <a:t>Novus</a:t>
            </a:r>
            <a:r>
              <a:rPr lang="sv-SE" sz="1100" kern="0">
                <a:solidFill>
                  <a:sysClr val="windowText" lastClr="000000"/>
                </a:solidFill>
                <a:ea typeface="Tahoma" panose="020B0604030504040204" pitchFamily="34" charset="0"/>
                <a:cs typeface="Arial" panose="020B0604020202020204" pitchFamily="34" charset="0"/>
              </a:rPr>
              <a:t> som undersökningsföretag ansvariga för att våra undersökningar tolkas rätt vid första publicering.</a:t>
            </a: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r>
              <a:rPr lang="sv-SE" sz="1100" kern="0">
                <a:solidFill>
                  <a:sysClr val="windowText" lastClr="000000"/>
                </a:solidFill>
                <a:ea typeface="Tahoma" panose="020B0604030504040204" pitchFamily="34" charset="0"/>
                <a:cs typeface="Arial" panose="020B0604020202020204" pitchFamily="34" charset="0"/>
              </a:rPr>
              <a:t>För att säkerställa att våra undersökningar presenteras på ett korrekt sätt ber vi alltid att få se den text som skrivs med syfte att publiceras där </a:t>
            </a:r>
            <a:r>
              <a:rPr lang="sv-SE" sz="1100" kern="0" err="1">
                <a:solidFill>
                  <a:sysClr val="windowText" lastClr="000000"/>
                </a:solidFill>
                <a:ea typeface="Tahoma" panose="020B0604030504040204" pitchFamily="34" charset="0"/>
                <a:cs typeface="Arial" panose="020B0604020202020204" pitchFamily="34" charset="0"/>
              </a:rPr>
              <a:t>Novus</a:t>
            </a:r>
            <a:r>
              <a:rPr lang="sv-SE" sz="1100" kern="0">
                <a:solidFill>
                  <a:sysClr val="windowText" lastClr="000000"/>
                </a:solidFill>
                <a:ea typeface="Tahoma" panose="020B0604030504040204" pitchFamily="34" charset="0"/>
                <a:cs typeface="Arial" panose="020B0604020202020204" pitchFamily="34" charset="0"/>
              </a:rPr>
              <a:t> undersökningar omnämns.</a:t>
            </a: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r>
              <a:rPr lang="sv-SE" sz="1100" kern="0" err="1">
                <a:solidFill>
                  <a:sysClr val="windowText" lastClr="000000"/>
                </a:solidFill>
                <a:ea typeface="Tahoma" panose="020B0604030504040204" pitchFamily="34" charset="0"/>
                <a:cs typeface="Arial" panose="020B0604020202020204" pitchFamily="34" charset="0"/>
              </a:rPr>
              <a:t>Novus</a:t>
            </a:r>
            <a:r>
              <a:rPr lang="sv-SE" sz="1100" kern="0">
                <a:solidFill>
                  <a:sysClr val="windowText" lastClr="000000"/>
                </a:solidFill>
                <a:ea typeface="Tahoma" panose="020B0604030504040204" pitchFamily="34" charset="0"/>
                <a:cs typeface="Arial" panose="020B0604020202020204" pitchFamily="34" charset="0"/>
              </a:rPr>
              <a:t> förbehåller sig rätten att korrigera felaktiga siffror och tolkningar som har publicerats.</a:t>
            </a:r>
          </a:p>
        </p:txBody>
      </p:sp>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44000" cy="2099989"/>
          </a:xfrm>
          <a:prstGeom prst="rect">
            <a:avLst/>
          </a:prstGeom>
        </p:spPr>
      </p:pic>
      <p:sp>
        <p:nvSpPr>
          <p:cNvPr id="4" name="Rektangel 3"/>
          <p:cNvSpPr/>
          <p:nvPr/>
        </p:nvSpPr>
        <p:spPr>
          <a:xfrm>
            <a:off x="1" y="2726199"/>
            <a:ext cx="4571999" cy="1345930"/>
          </a:xfrm>
          <a:prstGeom prst="rect">
            <a:avLst/>
          </a:prstGeom>
        </p:spPr>
        <p:txBody>
          <a:bodyPr wrap="square" lIns="251999" tIns="144000" rIns="251999">
            <a:noAutofit/>
          </a:bodyPr>
          <a:lstStyle/>
          <a:p>
            <a:pPr defTabSz="685800">
              <a:defRPr/>
            </a:pPr>
            <a:r>
              <a:rPr lang="sv-SE" sz="1500" b="1" kern="0">
                <a:solidFill>
                  <a:sysClr val="windowText" lastClr="000000"/>
                </a:solidFill>
                <a:latin typeface="+mj-lt"/>
                <a:ea typeface="Tahoma" panose="020B0604030504040204" pitchFamily="34" charset="0"/>
                <a:cs typeface="Arial" panose="020B0604020202020204" pitchFamily="34" charset="0"/>
              </a:rPr>
              <a:t>Novus varumärke är en garant för att en undersökning har gått rätt till och att slutsatserna kring densamma är korrekta utifrån målet med undersökningen.</a:t>
            </a:r>
          </a:p>
          <a:p>
            <a:pPr defTabSz="685800">
              <a:defRPr/>
            </a:pPr>
            <a:endParaRPr lang="sv-SE" sz="1500" kern="0">
              <a:solidFill>
                <a:sysClr val="windowText" lastClr="000000"/>
              </a:solidFill>
              <a:latin typeface="+mj-lt"/>
              <a:ea typeface="Tahoma" panose="020B0604030504040204" pitchFamily="34" charset="0"/>
              <a:cs typeface="Arial" panose="020B0604020202020204" pitchFamily="34" charset="0"/>
            </a:endParaRPr>
          </a:p>
        </p:txBody>
      </p:sp>
      <p:sp>
        <p:nvSpPr>
          <p:cNvPr id="14" name="Rectangle 13"/>
          <p:cNvSpPr/>
          <p:nvPr/>
        </p:nvSpPr>
        <p:spPr>
          <a:xfrm>
            <a:off x="0" y="2099988"/>
            <a:ext cx="4771417" cy="515257"/>
          </a:xfrm>
          <a:prstGeom prst="rect">
            <a:avLst/>
          </a:prstGeom>
        </p:spPr>
        <p:txBody>
          <a:bodyPr wrap="square" lIns="251999" tIns="121500" rIns="251999">
            <a:noAutofit/>
          </a:bodyPr>
          <a:lstStyle/>
          <a:p>
            <a:r>
              <a:rPr lang="sv-SE" sz="2700" b="1"/>
              <a:t>Publiceringsregler</a:t>
            </a:r>
          </a:p>
        </p:txBody>
      </p:sp>
      <p:cxnSp>
        <p:nvCxnSpPr>
          <p:cNvPr id="15" name="Straight Connector 14"/>
          <p:cNvCxnSpPr/>
          <p:nvPr/>
        </p:nvCxnSpPr>
        <p:spPr>
          <a:xfrm>
            <a:off x="243353" y="2726200"/>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5" descr="Shape&#10;&#10;Description automatically generated with medium confidence">
            <a:extLst>
              <a:ext uri="{FF2B5EF4-FFF2-40B4-BE49-F238E27FC236}">
                <a16:creationId xmlns:a16="http://schemas.microsoft.com/office/drawing/2014/main" id="{0B27BAEC-315F-7F4D-B9F3-F9F0A9D6A7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824" y="4389209"/>
            <a:ext cx="2085975" cy="326023"/>
          </a:xfrm>
          <a:prstGeom prst="rect">
            <a:avLst/>
          </a:prstGeom>
        </p:spPr>
      </p:pic>
      <p:pic>
        <p:nvPicPr>
          <p:cNvPr id="1026" name="Picture 1" descr="A screenshot of a video game&#10;&#10;Description automatically generated with medium confidence">
            <a:extLst>
              <a:ext uri="{FF2B5EF4-FFF2-40B4-BE49-F238E27FC236}">
                <a16:creationId xmlns:a16="http://schemas.microsoft.com/office/drawing/2014/main" id="{201DF86B-DA40-BCC9-E9F1-43FA84607BA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29017" y="2946526"/>
            <a:ext cx="1883891" cy="6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999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7F0EE"/>
        </a:solidFill>
        <a:effectLst/>
      </p:bgPr>
    </p:bg>
    <p:spTree>
      <p:nvGrpSpPr>
        <p:cNvPr id="1" name="">
          <a:extLst>
            <a:ext uri="{FF2B5EF4-FFF2-40B4-BE49-F238E27FC236}">
              <a16:creationId xmlns:a16="http://schemas.microsoft.com/office/drawing/2014/main" id="{AA8B61CE-8B84-7E10-1F2B-5C4235A13817}"/>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5EF2253C-A89B-4653-4FE9-1279DF8FDF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71998" cy="4867275"/>
          </a:xfrm>
          <a:prstGeom prst="rect">
            <a:avLst/>
          </a:prstGeom>
        </p:spPr>
      </p:pic>
      <p:sp>
        <p:nvSpPr>
          <p:cNvPr id="14" name="Rectangle 20">
            <a:extLst>
              <a:ext uri="{FF2B5EF4-FFF2-40B4-BE49-F238E27FC236}">
                <a16:creationId xmlns:a16="http://schemas.microsoft.com/office/drawing/2014/main" id="{A4DBE500-09E2-FA62-B6BD-7C598E08ACBE}"/>
              </a:ext>
            </a:extLst>
          </p:cNvPr>
          <p:cNvSpPr/>
          <p:nvPr/>
        </p:nvSpPr>
        <p:spPr>
          <a:xfrm>
            <a:off x="-1" y="0"/>
            <a:ext cx="4571998" cy="4873623"/>
          </a:xfrm>
          <a:prstGeom prst="rect">
            <a:avLst/>
          </a:prstGeom>
          <a:solidFill>
            <a:srgbClr val="004A51">
              <a:alpha val="60000"/>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FF79BC6C-1430-4C62-0A4A-6530BDB0E57F}"/>
              </a:ext>
            </a:extLst>
          </p:cNvPr>
          <p:cNvSpPr/>
          <p:nvPr/>
        </p:nvSpPr>
        <p:spPr>
          <a:xfrm>
            <a:off x="4572001" y="0"/>
            <a:ext cx="4571998" cy="48700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11" name="Title 10">
            <a:extLst>
              <a:ext uri="{FF2B5EF4-FFF2-40B4-BE49-F238E27FC236}">
                <a16:creationId xmlns:a16="http://schemas.microsoft.com/office/drawing/2014/main" id="{EDD17B99-0789-62BB-6A85-60F3810E53B9}"/>
              </a:ext>
            </a:extLst>
          </p:cNvPr>
          <p:cNvSpPr>
            <a:spLocks noGrp="1"/>
          </p:cNvSpPr>
          <p:nvPr>
            <p:ph type="title"/>
          </p:nvPr>
        </p:nvSpPr>
        <p:spPr>
          <a:xfrm>
            <a:off x="1" y="2801"/>
            <a:ext cx="4571999" cy="4693023"/>
          </a:xfrm>
        </p:spPr>
        <p:txBody>
          <a:bodyPr lIns="251999" tIns="0" rIns="144000" bIns="0"/>
          <a:lstStyle/>
          <a:p>
            <a:r>
              <a:rPr kumimoji="0" lang="sv-SE" sz="2800" b="1" i="0" u="none" strike="noStrike" kern="1200" cap="none" spc="0" normalizeH="0" baseline="0" noProof="0">
                <a:ln>
                  <a:noFill/>
                </a:ln>
                <a:solidFill>
                  <a:schemeClr val="bg1"/>
                </a:solidFill>
                <a:effectLst/>
                <a:uLnTx/>
                <a:uFillTx/>
                <a:latin typeface="Calibri" charset="0"/>
                <a:ea typeface="Calibri" charset="0"/>
                <a:cs typeface="Calibri" charset="0"/>
              </a:rPr>
              <a:t>Novus </a:t>
            </a:r>
            <a:r>
              <a:rPr kumimoji="0" lang="sv-SE" sz="2800" i="0" u="none" strike="noStrike" kern="1200" cap="none" spc="0" normalizeH="0" baseline="0" noProof="0">
                <a:ln>
                  <a:noFill/>
                </a:ln>
                <a:solidFill>
                  <a:schemeClr val="bg1"/>
                </a:solidFill>
                <a:effectLst/>
                <a:uLnTx/>
                <a:uFillTx/>
                <a:latin typeface="Calibri" charset="0"/>
                <a:ea typeface="Calibri" charset="0"/>
                <a:cs typeface="Calibri" charset="0"/>
              </a:rPr>
              <a:t>är via moderbolaget </a:t>
            </a:r>
            <a:r>
              <a:rPr kumimoji="0" lang="sv-SE" sz="2800" b="1" i="0" u="none" strike="noStrike" kern="1200" cap="none" spc="0" normalizeH="0" baseline="0" noProof="0">
                <a:ln>
                  <a:noFill/>
                </a:ln>
                <a:solidFill>
                  <a:schemeClr val="bg1"/>
                </a:solidFill>
                <a:effectLst/>
                <a:uLnTx/>
                <a:uFillTx/>
                <a:latin typeface="Calibri" charset="0"/>
                <a:ea typeface="Calibri" charset="0"/>
                <a:cs typeface="Calibri" charset="0"/>
              </a:rPr>
              <a:t>Gallup Nordic </a:t>
            </a:r>
            <a:r>
              <a:rPr kumimoji="0" lang="sv-SE" sz="2800" i="0" u="none" strike="noStrike" kern="1200" cap="none" spc="0" normalizeH="0" baseline="0" noProof="0">
                <a:ln>
                  <a:noFill/>
                </a:ln>
                <a:solidFill>
                  <a:schemeClr val="bg1"/>
                </a:solidFill>
                <a:effectLst/>
                <a:uLnTx/>
                <a:uFillTx/>
                <a:latin typeface="Calibri" charset="0"/>
                <a:ea typeface="Calibri" charset="0"/>
                <a:cs typeface="Calibri" charset="0"/>
              </a:rPr>
              <a:t>Sveriges representant för Gallup International.</a:t>
            </a:r>
          </a:p>
        </p:txBody>
      </p:sp>
      <p:pic>
        <p:nvPicPr>
          <p:cNvPr id="4" name="Picture 3" descr="A map of the world with a red circle&#10;&#10;Description automatically generated">
            <a:extLst>
              <a:ext uri="{FF2B5EF4-FFF2-40B4-BE49-F238E27FC236}">
                <a16:creationId xmlns:a16="http://schemas.microsoft.com/office/drawing/2014/main" id="{B4325142-8F02-D582-E340-13F4C52B25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4597" y="1873598"/>
            <a:ext cx="1986806" cy="982657"/>
          </a:xfrm>
          <a:prstGeom prst="rect">
            <a:avLst/>
          </a:prstGeom>
        </p:spPr>
      </p:pic>
      <p:pic>
        <p:nvPicPr>
          <p:cNvPr id="6" name="Picture 5">
            <a:extLst>
              <a:ext uri="{FF2B5EF4-FFF2-40B4-BE49-F238E27FC236}">
                <a16:creationId xmlns:a16="http://schemas.microsoft.com/office/drawing/2014/main" id="{9437B240-DADB-74E0-015E-B6CECDA580C7}"/>
              </a:ext>
            </a:extLst>
          </p:cNvPr>
          <p:cNvPicPr>
            <a:picLocks noChangeAspect="1"/>
          </p:cNvPicPr>
          <p:nvPr/>
        </p:nvPicPr>
        <p:blipFill>
          <a:blip r:embed="rId5"/>
          <a:stretch>
            <a:fillRect/>
          </a:stretch>
        </p:blipFill>
        <p:spPr>
          <a:xfrm>
            <a:off x="5826253" y="825196"/>
            <a:ext cx="2063494" cy="463949"/>
          </a:xfrm>
          <a:prstGeom prst="rect">
            <a:avLst/>
          </a:prstGeom>
        </p:spPr>
      </p:pic>
      <p:sp>
        <p:nvSpPr>
          <p:cNvPr id="7" name="Platshållare för text 13">
            <a:extLst>
              <a:ext uri="{FF2B5EF4-FFF2-40B4-BE49-F238E27FC236}">
                <a16:creationId xmlns:a16="http://schemas.microsoft.com/office/drawing/2014/main" id="{7EE09F19-7ED9-C1CD-0B3D-C1D63BA7E392}"/>
              </a:ext>
            </a:extLst>
          </p:cNvPr>
          <p:cNvSpPr txBox="1">
            <a:spLocks/>
          </p:cNvSpPr>
          <p:nvPr/>
        </p:nvSpPr>
        <p:spPr>
          <a:xfrm>
            <a:off x="4572001" y="3193331"/>
            <a:ext cx="4571998" cy="1534895"/>
          </a:xfrm>
          <a:prstGeom prst="rect">
            <a:avLst/>
          </a:prstGeom>
        </p:spPr>
        <p:txBody>
          <a:bodyPr wrap="square" lIns="144000" tIns="144000" rIns="251999" bIns="144000" numCol="1" spcCol="21600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6968"/>
              </a:buClr>
              <a:buSzTx/>
              <a:buFont typeface="Arial"/>
              <a:buNone/>
              <a:tabLst/>
              <a:defRPr/>
            </a:pPr>
            <a:r>
              <a:rPr kumimoji="0" lang="en-US" sz="1100" b="0" i="0" u="none" strike="noStrike" kern="1200" cap="none" spc="0" normalizeH="0" baseline="0" noProof="1">
                <a:ln>
                  <a:noFill/>
                </a:ln>
                <a:solidFill>
                  <a:srgbClr val="414141"/>
                </a:solidFill>
                <a:effectLst/>
                <a:uLnTx/>
                <a:uFillTx/>
                <a:latin typeface="Calibri" charset="0"/>
                <a:ea typeface="Calibri" charset="0"/>
                <a:cs typeface="Calibri" charset="0"/>
              </a:rPr>
              <a:t>Sveavägen 59, 113 59 Stockholm</a:t>
            </a:r>
          </a:p>
          <a:p>
            <a:pPr marL="0" marR="0" lvl="0" indent="0" algn="ctr" defTabSz="457200" rtl="0" eaLnBrk="1" fontAlgn="auto" latinLnBrk="0" hangingPunct="1">
              <a:lnSpc>
                <a:spcPct val="100000"/>
              </a:lnSpc>
              <a:spcBef>
                <a:spcPct val="20000"/>
              </a:spcBef>
              <a:spcAft>
                <a:spcPts val="0"/>
              </a:spcAft>
              <a:buClr>
                <a:srgbClr val="006968"/>
              </a:buClr>
              <a:buSzTx/>
              <a:buFont typeface="Arial"/>
              <a:buNone/>
              <a:tabLst/>
              <a:defRPr/>
            </a:pPr>
            <a:endParaRPr kumimoji="0" lang="en-US" sz="1100" b="0" i="0" u="none" strike="noStrike" kern="1200" cap="none" spc="0" normalizeH="0" baseline="0" noProof="1">
              <a:ln>
                <a:noFill/>
              </a:ln>
              <a:solidFill>
                <a:srgbClr val="414141"/>
              </a:solidFill>
              <a:effectLst/>
              <a:uLnTx/>
              <a:uFillTx/>
              <a:latin typeface="Calibri" charset="0"/>
              <a:ea typeface="Calibri" charset="0"/>
              <a:cs typeface="Calibri" charset="0"/>
            </a:endParaRPr>
          </a:p>
          <a:p>
            <a:pPr marL="0" marR="0" lvl="0" indent="0" algn="ctr" defTabSz="457200" rtl="0" eaLnBrk="1" fontAlgn="auto" latinLnBrk="0" hangingPunct="1">
              <a:lnSpc>
                <a:spcPct val="100000"/>
              </a:lnSpc>
              <a:spcBef>
                <a:spcPct val="20000"/>
              </a:spcBef>
              <a:spcAft>
                <a:spcPts val="0"/>
              </a:spcAft>
              <a:buClr>
                <a:srgbClr val="006968"/>
              </a:buClr>
              <a:buSzTx/>
              <a:buFont typeface="Arial"/>
              <a:buNone/>
              <a:tabLst/>
              <a:defRPr/>
            </a:pPr>
            <a:r>
              <a:rPr kumimoji="0" lang="en-US" sz="1100" b="0" i="0" u="none" strike="noStrike" kern="1200" cap="none" spc="0" normalizeH="0" baseline="0" noProof="1">
                <a:ln>
                  <a:noFill/>
                </a:ln>
                <a:solidFill>
                  <a:srgbClr val="414141"/>
                </a:solidFill>
                <a:effectLst/>
                <a:uLnTx/>
                <a:uFillTx/>
                <a:latin typeface="Calibri" charset="0"/>
                <a:ea typeface="Calibri" charset="0"/>
                <a:cs typeface="Calibri" charset="0"/>
              </a:rPr>
              <a:t>Tel +46 (0)8 128 196 00</a:t>
            </a:r>
            <a:br>
              <a:rPr kumimoji="0" lang="en-US" sz="1100" b="0" i="0" u="none" strike="noStrike" kern="1200" cap="none" spc="0" normalizeH="0" baseline="0" noProof="1">
                <a:ln>
                  <a:noFill/>
                </a:ln>
                <a:solidFill>
                  <a:srgbClr val="414141"/>
                </a:solidFill>
                <a:effectLst/>
                <a:uLnTx/>
                <a:uFillTx/>
                <a:latin typeface="Calibri" charset="0"/>
                <a:ea typeface="Calibri" charset="0"/>
                <a:cs typeface="Calibri" charset="0"/>
              </a:rPr>
            </a:br>
            <a:r>
              <a:rPr kumimoji="0" lang="en-US" sz="1100" b="0" i="0" u="none" strike="noStrike" kern="1200" cap="none" spc="0" normalizeH="0" baseline="0" noProof="1">
                <a:ln>
                  <a:noFill/>
                </a:ln>
                <a:solidFill>
                  <a:srgbClr val="414141"/>
                </a:solidFill>
                <a:effectLst/>
                <a:uLnTx/>
                <a:uFillTx/>
                <a:latin typeface="Calibri" charset="0"/>
                <a:ea typeface="Calibri" charset="0"/>
                <a:cs typeface="Calibri" charset="0"/>
              </a:rPr>
              <a:t>Mail: info@novus.se</a:t>
            </a:r>
          </a:p>
          <a:p>
            <a:pPr marL="0" marR="0" lvl="0" indent="0" algn="ctr" defTabSz="457200" rtl="0" eaLnBrk="1" fontAlgn="auto" latinLnBrk="0" hangingPunct="1">
              <a:lnSpc>
                <a:spcPct val="100000"/>
              </a:lnSpc>
              <a:spcBef>
                <a:spcPct val="20000"/>
              </a:spcBef>
              <a:spcAft>
                <a:spcPts val="0"/>
              </a:spcAft>
              <a:buClr>
                <a:srgbClr val="006968"/>
              </a:buClr>
              <a:buSzTx/>
              <a:buFont typeface="Arial"/>
              <a:buNone/>
              <a:tabLst/>
              <a:defRPr/>
            </a:pPr>
            <a:endParaRPr kumimoji="0" lang="en-US" sz="1100" b="1" i="0" u="none" strike="noStrike" kern="1200" cap="none" spc="0" normalizeH="0" baseline="0" noProof="1">
              <a:ln>
                <a:noFill/>
              </a:ln>
              <a:solidFill>
                <a:srgbClr val="414141"/>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1600547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009E0AC-1A2C-DB4F-B761-D2D4A932AA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4867276"/>
          </a:xfrm>
          <a:prstGeom prst="rect">
            <a:avLst/>
          </a:prstGeom>
        </p:spPr>
      </p:pic>
      <p:sp>
        <p:nvSpPr>
          <p:cNvPr id="28" name="Rectangle 27">
            <a:extLst>
              <a:ext uri="{FF2B5EF4-FFF2-40B4-BE49-F238E27FC236}">
                <a16:creationId xmlns:a16="http://schemas.microsoft.com/office/drawing/2014/main" id="{2E1DF3EB-2EB5-D340-B455-D25C5204E05A}"/>
              </a:ext>
            </a:extLst>
          </p:cNvPr>
          <p:cNvSpPr/>
          <p:nvPr/>
        </p:nvSpPr>
        <p:spPr>
          <a:xfrm>
            <a:off x="2" y="-1"/>
            <a:ext cx="9144001" cy="4867275"/>
          </a:xfrm>
          <a:prstGeom prst="rect">
            <a:avLst/>
          </a:prstGeom>
          <a:solidFill>
            <a:schemeClr val="accent6">
              <a:alpha val="41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r>
              <a:rPr lang="sv-SE" sz="1013" dirty="0">
                <a:solidFill>
                  <a:schemeClr val="bg1"/>
                </a:solidFill>
                <a:latin typeface="Calibri Regular"/>
              </a:rPr>
              <a:t>cc</a:t>
            </a:r>
          </a:p>
        </p:txBody>
      </p:sp>
      <p:pic>
        <p:nvPicPr>
          <p:cNvPr id="7" name="Graphic 6">
            <a:extLst>
              <a:ext uri="{FF2B5EF4-FFF2-40B4-BE49-F238E27FC236}">
                <a16:creationId xmlns:a16="http://schemas.microsoft.com/office/drawing/2014/main" id="{25F865EC-3F84-1746-98E6-1ACF3A36D1F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43980" y="96587"/>
            <a:ext cx="4774879" cy="4701657"/>
          </a:xfrm>
          <a:prstGeom prst="rect">
            <a:avLst/>
          </a:prstGeom>
        </p:spPr>
      </p:pic>
      <p:sp>
        <p:nvSpPr>
          <p:cNvPr id="10" name="Rektangel 7">
            <a:extLst>
              <a:ext uri="{FF2B5EF4-FFF2-40B4-BE49-F238E27FC236}">
                <a16:creationId xmlns:a16="http://schemas.microsoft.com/office/drawing/2014/main" id="{B071B12B-1B37-534F-A5A0-D4280B1E17D8}"/>
              </a:ext>
            </a:extLst>
          </p:cNvPr>
          <p:cNvSpPr/>
          <p:nvPr/>
        </p:nvSpPr>
        <p:spPr>
          <a:xfrm>
            <a:off x="2" y="891551"/>
            <a:ext cx="3681687" cy="1873431"/>
          </a:xfrm>
          <a:prstGeom prst="rect">
            <a:avLst/>
          </a:prstGeom>
        </p:spPr>
        <p:txBody>
          <a:bodyPr wrap="square" lIns="251999" tIns="144000" rIns="251999">
            <a:noAutofit/>
          </a:bodyPr>
          <a:lstStyle/>
          <a:p>
            <a:r>
              <a:rPr lang="sv-SE" sz="1600" dirty="0">
                <a:solidFill>
                  <a:schemeClr val="bg1"/>
                </a:solidFill>
                <a:latin typeface="Calibri" panose="020F0502020204030204" pitchFamily="34" charset="0"/>
                <a:cs typeface="Calibri" panose="020F0502020204030204" pitchFamily="34" charset="0"/>
              </a:rPr>
              <a:t>Vi på </a:t>
            </a:r>
            <a:r>
              <a:rPr lang="sv-SE" sz="1600" dirty="0" err="1">
                <a:solidFill>
                  <a:schemeClr val="bg1"/>
                </a:solidFill>
                <a:latin typeface="Calibri" panose="020F0502020204030204" pitchFamily="34" charset="0"/>
                <a:cs typeface="Calibri" panose="020F0502020204030204" pitchFamily="34" charset="0"/>
              </a:rPr>
              <a:t>Novus</a:t>
            </a:r>
            <a:r>
              <a:rPr lang="sv-SE" sz="1600" dirty="0">
                <a:solidFill>
                  <a:schemeClr val="bg1"/>
                </a:solidFill>
                <a:latin typeface="Calibri" panose="020F0502020204030204" pitchFamily="34" charset="0"/>
                <a:cs typeface="Calibri" panose="020F0502020204030204" pitchFamily="34" charset="0"/>
              </a:rPr>
              <a:t> befinner oss mitt i skärningspunkten mellan alla viktiga samhällsaktörer, vilket gör att vi har en unik kunskap och inblick i dagens allt snabbare utveckling och verklighet</a:t>
            </a:r>
            <a:r>
              <a:rPr lang="sv-SE" sz="1600" dirty="0">
                <a:solidFill>
                  <a:schemeClr val="bg1"/>
                </a:solidFill>
                <a:latin typeface="Calibri Regular"/>
              </a:rPr>
              <a:t>. </a:t>
            </a:r>
          </a:p>
        </p:txBody>
      </p:sp>
      <p:sp>
        <p:nvSpPr>
          <p:cNvPr id="23" name="Rectangle 22">
            <a:extLst>
              <a:ext uri="{FF2B5EF4-FFF2-40B4-BE49-F238E27FC236}">
                <a16:creationId xmlns:a16="http://schemas.microsoft.com/office/drawing/2014/main" id="{58FCD9E9-2788-2E43-9F6E-5B94FDB966CF}"/>
              </a:ext>
            </a:extLst>
          </p:cNvPr>
          <p:cNvSpPr/>
          <p:nvPr/>
        </p:nvSpPr>
        <p:spPr>
          <a:xfrm>
            <a:off x="0" y="11467"/>
            <a:ext cx="7984272" cy="796442"/>
          </a:xfrm>
          <a:prstGeom prst="rect">
            <a:avLst/>
          </a:prstGeom>
        </p:spPr>
        <p:txBody>
          <a:bodyPr wrap="square" lIns="243000" tIns="351000" rIns="243000">
            <a:noAutofit/>
          </a:bodyPr>
          <a:lstStyle/>
          <a:p>
            <a:r>
              <a:rPr lang="sv-SE" sz="2700" b="1" dirty="0">
                <a:solidFill>
                  <a:schemeClr val="bg1"/>
                </a:solidFill>
                <a:latin typeface="Calibri" panose="020F0502020204030204" pitchFamily="34" charset="0"/>
                <a:cs typeface="Calibri" panose="020F0502020204030204" pitchFamily="34" charset="0"/>
              </a:rPr>
              <a:t>Det här gör vi</a:t>
            </a:r>
          </a:p>
        </p:txBody>
      </p:sp>
      <p:cxnSp>
        <p:nvCxnSpPr>
          <p:cNvPr id="8" name="Straight Connector 7">
            <a:extLst>
              <a:ext uri="{FF2B5EF4-FFF2-40B4-BE49-F238E27FC236}">
                <a16:creationId xmlns:a16="http://schemas.microsoft.com/office/drawing/2014/main" id="{D2176474-5288-E44F-8D2E-2EC790DA3C7E}"/>
              </a:ext>
            </a:extLst>
          </p:cNvPr>
          <p:cNvCxnSpPr/>
          <p:nvPr/>
        </p:nvCxnSpPr>
        <p:spPr>
          <a:xfrm>
            <a:off x="252767" y="891553"/>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1172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7F0EE"/>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9492A6A-7268-5C4D-913D-B61C9DE7F734}" type="slidenum">
              <a:rPr lang="en-US" smtClean="0"/>
              <a:pPr/>
              <a:t>27</a:t>
            </a:fld>
            <a:endParaRPr lang="en-US"/>
          </a:p>
        </p:txBody>
      </p:sp>
      <p:grpSp>
        <p:nvGrpSpPr>
          <p:cNvPr id="4" name="Group 3"/>
          <p:cNvGrpSpPr/>
          <p:nvPr/>
        </p:nvGrpSpPr>
        <p:grpSpPr>
          <a:xfrm>
            <a:off x="1506707" y="1853328"/>
            <a:ext cx="6130591" cy="958534"/>
            <a:chOff x="266026" y="4335322"/>
            <a:chExt cx="2425837" cy="379286"/>
          </a:xfrm>
        </p:grpSpPr>
        <p:sp>
          <p:nvSpPr>
            <p:cNvPr id="5" name="Freeform: Shape 1">
              <a:extLst>
                <a:ext uri="{FF2B5EF4-FFF2-40B4-BE49-F238E27FC236}">
                  <a16:creationId xmlns:a16="http://schemas.microsoft.com/office/drawing/2014/main" id="{DD6FF84D-099C-4F4E-81B7-5C0977FF8DE2}"/>
                </a:ext>
              </a:extLst>
            </p:cNvPr>
            <p:cNvSpPr/>
            <p:nvPr/>
          </p:nvSpPr>
          <p:spPr>
            <a:xfrm>
              <a:off x="266026" y="4560988"/>
              <a:ext cx="137286" cy="139619"/>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solidFill>
              <a:schemeClr val="tx1"/>
            </a:solidFill>
            <a:ln cap="flat">
              <a:noFill/>
              <a:prstDash val="solid"/>
            </a:ln>
          </p:spPr>
          <p:txBody>
            <a:bodyPr vert="horz" wrap="none" lIns="90000" tIns="45000" rIns="90000" bIns="45000" anchor="ctr" anchorCtr="1" compatLnSpc="0"/>
            <a:lstStyle/>
            <a:p>
              <a:pPr hangingPunct="0"/>
              <a:endParaRPr lang="x-none" sz="1800">
                <a:latin typeface="Arial" pitchFamily="18"/>
                <a:ea typeface="SimSun" pitchFamily="2"/>
                <a:cs typeface="Lucida Sans" pitchFamily="2"/>
              </a:endParaRPr>
            </a:p>
          </p:txBody>
        </p:sp>
        <p:sp>
          <p:nvSpPr>
            <p:cNvPr id="6" name="Freeform: Shape 2">
              <a:extLst>
                <a:ext uri="{FF2B5EF4-FFF2-40B4-BE49-F238E27FC236}">
                  <a16:creationId xmlns:a16="http://schemas.microsoft.com/office/drawing/2014/main" id="{4AD2B506-02E4-4539-BCF1-180B06DB836F}"/>
                </a:ext>
              </a:extLst>
            </p:cNvPr>
            <p:cNvSpPr/>
            <p:nvPr/>
          </p:nvSpPr>
          <p:spPr>
            <a:xfrm>
              <a:off x="487219" y="4560988"/>
              <a:ext cx="137286" cy="139619"/>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solidFill>
              <a:schemeClr val="accent4"/>
            </a:solidFill>
            <a:ln cap="flat">
              <a:noFill/>
              <a:prstDash val="solid"/>
            </a:ln>
          </p:spPr>
          <p:txBody>
            <a:bodyPr vert="horz" wrap="none" lIns="90000" tIns="45000" rIns="90000" bIns="45000" anchor="ctr" anchorCtr="1" compatLnSpc="0"/>
            <a:lstStyle/>
            <a:p>
              <a:pPr hangingPunct="0"/>
              <a:endParaRPr lang="x-none" sz="1800">
                <a:latin typeface="Arial" pitchFamily="18"/>
                <a:ea typeface="SimSun" pitchFamily="2"/>
                <a:cs typeface="Lucida Sans" pitchFamily="2"/>
              </a:endParaRPr>
            </a:p>
          </p:txBody>
        </p:sp>
        <p:sp>
          <p:nvSpPr>
            <p:cNvPr id="7" name="Freeform: Shape 3">
              <a:extLst>
                <a:ext uri="{FF2B5EF4-FFF2-40B4-BE49-F238E27FC236}">
                  <a16:creationId xmlns:a16="http://schemas.microsoft.com/office/drawing/2014/main" id="{5E493D5C-32C1-4B09-BFE9-6ED62A58FC09}"/>
                </a:ext>
              </a:extLst>
            </p:cNvPr>
            <p:cNvSpPr/>
            <p:nvPr/>
          </p:nvSpPr>
          <p:spPr>
            <a:xfrm>
              <a:off x="266026" y="4342322"/>
              <a:ext cx="137286" cy="137286"/>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solidFill>
              <a:schemeClr val="accent6"/>
            </a:solidFill>
            <a:ln cap="flat">
              <a:noFill/>
              <a:prstDash val="solid"/>
            </a:ln>
          </p:spPr>
          <p:txBody>
            <a:bodyPr vert="horz" wrap="none" lIns="90000" tIns="45000" rIns="90000" bIns="45000" anchor="ctr" anchorCtr="1" compatLnSpc="0"/>
            <a:lstStyle/>
            <a:p>
              <a:pPr hangingPunct="0"/>
              <a:endParaRPr lang="x-none" sz="1800">
                <a:latin typeface="Arial" pitchFamily="18"/>
                <a:ea typeface="SimSun" pitchFamily="2"/>
                <a:cs typeface="Lucida Sans" pitchFamily="2"/>
              </a:endParaRPr>
            </a:p>
          </p:txBody>
        </p:sp>
        <p:sp>
          <p:nvSpPr>
            <p:cNvPr id="8" name="Freeform: Shape 4">
              <a:extLst>
                <a:ext uri="{FF2B5EF4-FFF2-40B4-BE49-F238E27FC236}">
                  <a16:creationId xmlns:a16="http://schemas.microsoft.com/office/drawing/2014/main" id="{41000666-0603-4308-9FFD-39FA02F08039}"/>
                </a:ext>
              </a:extLst>
            </p:cNvPr>
            <p:cNvSpPr/>
            <p:nvPr/>
          </p:nvSpPr>
          <p:spPr>
            <a:xfrm>
              <a:off x="487219" y="4342322"/>
              <a:ext cx="137286" cy="137286"/>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solidFill>
              <a:schemeClr val="accent5"/>
            </a:solidFill>
            <a:ln cap="flat">
              <a:noFill/>
              <a:prstDash val="solid"/>
            </a:ln>
          </p:spPr>
          <p:txBody>
            <a:bodyPr vert="horz" wrap="none" lIns="90000" tIns="45000" rIns="90000" bIns="45000" anchor="ctr" anchorCtr="1" compatLnSpc="0"/>
            <a:lstStyle/>
            <a:p>
              <a:pPr hangingPunct="0"/>
              <a:endParaRPr lang="x-none" sz="1800">
                <a:latin typeface="Arial" pitchFamily="18"/>
                <a:ea typeface="SimSun" pitchFamily="2"/>
                <a:cs typeface="Lucida Sans" pitchFamily="2"/>
              </a:endParaRPr>
            </a:p>
          </p:txBody>
        </p:sp>
        <p:sp>
          <p:nvSpPr>
            <p:cNvPr id="9" name="Freeform: Shape 5">
              <a:extLst>
                <a:ext uri="{FF2B5EF4-FFF2-40B4-BE49-F238E27FC236}">
                  <a16:creationId xmlns:a16="http://schemas.microsoft.com/office/drawing/2014/main" id="{F33F6556-FA8C-4A33-899D-8FD7AF903C42}"/>
                </a:ext>
              </a:extLst>
            </p:cNvPr>
            <p:cNvSpPr/>
            <p:nvPr/>
          </p:nvSpPr>
          <p:spPr>
            <a:xfrm>
              <a:off x="1141272" y="4335322"/>
              <a:ext cx="167718" cy="372286"/>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solidFill>
              <a:schemeClr val="tx1"/>
            </a:solidFill>
            <a:ln cap="flat">
              <a:noFill/>
              <a:prstDash val="solid"/>
            </a:ln>
          </p:spPr>
          <p:txBody>
            <a:bodyPr vert="horz" wrap="none" lIns="90000" tIns="45000" rIns="90000" bIns="45000" anchor="ctr" anchorCtr="1" compatLnSpc="0"/>
            <a:lstStyle/>
            <a:p>
              <a:pPr hangingPunct="0"/>
              <a:endParaRPr lang="x-none" sz="1800">
                <a:latin typeface="Arial" pitchFamily="18"/>
                <a:ea typeface="SimSun" pitchFamily="2"/>
                <a:cs typeface="Lucida Sans" pitchFamily="2"/>
              </a:endParaRPr>
            </a:p>
          </p:txBody>
        </p:sp>
        <p:sp>
          <p:nvSpPr>
            <p:cNvPr id="10" name="Freeform: Shape 6">
              <a:extLst>
                <a:ext uri="{FF2B5EF4-FFF2-40B4-BE49-F238E27FC236}">
                  <a16:creationId xmlns:a16="http://schemas.microsoft.com/office/drawing/2014/main" id="{C0C70935-4D0B-40E7-AD4C-21E7839A894C}"/>
                </a:ext>
              </a:extLst>
            </p:cNvPr>
            <p:cNvSpPr/>
            <p:nvPr/>
          </p:nvSpPr>
          <p:spPr>
            <a:xfrm>
              <a:off x="1360326" y="4335322"/>
              <a:ext cx="167524" cy="372286"/>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solidFill>
              <a:schemeClr val="tx1"/>
            </a:solidFill>
            <a:ln cap="flat">
              <a:noFill/>
              <a:prstDash val="solid"/>
            </a:ln>
          </p:spPr>
          <p:txBody>
            <a:bodyPr vert="horz" wrap="none" lIns="90000" tIns="45000" rIns="90000" bIns="45000" anchor="ctr" anchorCtr="1" compatLnSpc="0"/>
            <a:lstStyle/>
            <a:p>
              <a:pPr hangingPunct="0"/>
              <a:endParaRPr lang="x-none" sz="1800">
                <a:latin typeface="Arial" pitchFamily="18"/>
                <a:ea typeface="SimSun" pitchFamily="2"/>
                <a:cs typeface="Lucida Sans" pitchFamily="2"/>
              </a:endParaRPr>
            </a:p>
          </p:txBody>
        </p:sp>
        <p:sp>
          <p:nvSpPr>
            <p:cNvPr id="11" name="Freeform: Shape 7">
              <a:extLst>
                <a:ext uri="{FF2B5EF4-FFF2-40B4-BE49-F238E27FC236}">
                  <a16:creationId xmlns:a16="http://schemas.microsoft.com/office/drawing/2014/main" id="{E3DA2E8A-29F4-45EE-852B-03E8A7E0DA61}"/>
                </a:ext>
              </a:extLst>
            </p:cNvPr>
            <p:cNvSpPr/>
            <p:nvPr/>
          </p:nvSpPr>
          <p:spPr>
            <a:xfrm>
              <a:off x="694509" y="4337655"/>
              <a:ext cx="193095" cy="362952"/>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solidFill>
              <a:schemeClr val="tx1"/>
            </a:solidFill>
            <a:ln cap="flat">
              <a:noFill/>
              <a:prstDash val="solid"/>
            </a:ln>
          </p:spPr>
          <p:txBody>
            <a:bodyPr vert="horz" wrap="none" lIns="90000" tIns="45000" rIns="90000" bIns="45000" anchor="ctr" anchorCtr="1" compatLnSpc="0"/>
            <a:lstStyle/>
            <a:p>
              <a:pPr hangingPunct="0"/>
              <a:endParaRPr lang="x-none" sz="1800">
                <a:latin typeface="Arial" pitchFamily="18"/>
                <a:ea typeface="SimSun" pitchFamily="2"/>
                <a:cs typeface="Lucida Sans" pitchFamily="2"/>
              </a:endParaRPr>
            </a:p>
          </p:txBody>
        </p:sp>
        <p:sp>
          <p:nvSpPr>
            <p:cNvPr id="12" name="Freeform: Shape 8">
              <a:extLst>
                <a:ext uri="{FF2B5EF4-FFF2-40B4-BE49-F238E27FC236}">
                  <a16:creationId xmlns:a16="http://schemas.microsoft.com/office/drawing/2014/main" id="{B9C19175-15C0-453E-8F1E-E59087EE3CC5}"/>
                </a:ext>
              </a:extLst>
            </p:cNvPr>
            <p:cNvSpPr/>
            <p:nvPr/>
          </p:nvSpPr>
          <p:spPr>
            <a:xfrm>
              <a:off x="934274" y="4337655"/>
              <a:ext cx="186191" cy="362952"/>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solidFill>
              <a:schemeClr val="tx1"/>
            </a:solidFill>
            <a:ln cap="flat">
              <a:noFill/>
              <a:prstDash val="solid"/>
            </a:ln>
          </p:spPr>
          <p:txBody>
            <a:bodyPr vert="horz" wrap="none" lIns="90000" tIns="45000" rIns="90000" bIns="45000" anchor="ctr" anchorCtr="1" compatLnSpc="0"/>
            <a:lstStyle/>
            <a:p>
              <a:pPr hangingPunct="0"/>
              <a:endParaRPr lang="x-none" sz="1800">
                <a:latin typeface="Arial" pitchFamily="18"/>
                <a:ea typeface="SimSun" pitchFamily="2"/>
                <a:cs typeface="Lucida Sans" pitchFamily="2"/>
              </a:endParaRPr>
            </a:p>
          </p:txBody>
        </p:sp>
        <p:sp>
          <p:nvSpPr>
            <p:cNvPr id="13" name="Freeform: Shape 9">
              <a:extLst>
                <a:ext uri="{FF2B5EF4-FFF2-40B4-BE49-F238E27FC236}">
                  <a16:creationId xmlns:a16="http://schemas.microsoft.com/office/drawing/2014/main" id="{044432AE-DC92-471D-9A6E-B5681ACB1CB3}"/>
                </a:ext>
              </a:extLst>
            </p:cNvPr>
            <p:cNvSpPr/>
            <p:nvPr/>
          </p:nvSpPr>
          <p:spPr>
            <a:xfrm>
              <a:off x="2177430" y="4342322"/>
              <a:ext cx="183858" cy="365285"/>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solidFill>
              <a:schemeClr val="tx1"/>
            </a:solidFill>
            <a:ln cap="flat">
              <a:noFill/>
              <a:prstDash val="solid"/>
            </a:ln>
          </p:spPr>
          <p:txBody>
            <a:bodyPr vert="horz" wrap="none" lIns="90000" tIns="45000" rIns="90000" bIns="45000" anchor="ctr" anchorCtr="1" compatLnSpc="0"/>
            <a:lstStyle/>
            <a:p>
              <a:pPr hangingPunct="0"/>
              <a:endParaRPr lang="x-none" sz="1800">
                <a:latin typeface="Arial" pitchFamily="18"/>
                <a:ea typeface="SimSun" pitchFamily="2"/>
                <a:cs typeface="Lucida Sans" pitchFamily="2"/>
              </a:endParaRPr>
            </a:p>
          </p:txBody>
        </p:sp>
        <p:sp>
          <p:nvSpPr>
            <p:cNvPr id="14" name="Freeform: Shape 10">
              <a:extLst>
                <a:ext uri="{FF2B5EF4-FFF2-40B4-BE49-F238E27FC236}">
                  <a16:creationId xmlns:a16="http://schemas.microsoft.com/office/drawing/2014/main" id="{6EBC2CD5-777C-4A7B-B7FC-0A22A694BF10}"/>
                </a:ext>
              </a:extLst>
            </p:cNvPr>
            <p:cNvSpPr/>
            <p:nvPr/>
          </p:nvSpPr>
          <p:spPr>
            <a:xfrm>
              <a:off x="1951667" y="4342322"/>
              <a:ext cx="183761" cy="365285"/>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solidFill>
              <a:schemeClr val="tx1"/>
            </a:solidFill>
            <a:ln cap="flat">
              <a:noFill/>
              <a:prstDash val="solid"/>
            </a:ln>
          </p:spPr>
          <p:txBody>
            <a:bodyPr vert="horz" wrap="none" lIns="90000" tIns="45000" rIns="90000" bIns="45000" anchor="ctr" anchorCtr="1" compatLnSpc="0"/>
            <a:lstStyle/>
            <a:p>
              <a:pPr hangingPunct="0"/>
              <a:endParaRPr lang="x-none" sz="1800">
                <a:latin typeface="Arial" pitchFamily="18"/>
                <a:ea typeface="SimSun" pitchFamily="2"/>
                <a:cs typeface="Lucida Sans" pitchFamily="2"/>
              </a:endParaRPr>
            </a:p>
          </p:txBody>
        </p:sp>
        <p:sp>
          <p:nvSpPr>
            <p:cNvPr id="15" name="Freeform: Shape 11">
              <a:extLst>
                <a:ext uri="{FF2B5EF4-FFF2-40B4-BE49-F238E27FC236}">
                  <a16:creationId xmlns:a16="http://schemas.microsoft.com/office/drawing/2014/main" id="{C399F9F3-42BE-4FB6-BC6B-E3A2BB448F1E}"/>
                </a:ext>
              </a:extLst>
            </p:cNvPr>
            <p:cNvSpPr/>
            <p:nvPr/>
          </p:nvSpPr>
          <p:spPr>
            <a:xfrm>
              <a:off x="2386956" y="4607560"/>
              <a:ext cx="116382" cy="107048"/>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solidFill>
              <a:schemeClr val="tx1"/>
            </a:solidFill>
            <a:ln cap="flat">
              <a:noFill/>
              <a:prstDash val="solid"/>
            </a:ln>
          </p:spPr>
          <p:txBody>
            <a:bodyPr vert="horz" wrap="none" lIns="90000" tIns="45000" rIns="90000" bIns="45000" anchor="ctr" anchorCtr="1" compatLnSpc="0"/>
            <a:lstStyle/>
            <a:p>
              <a:pPr hangingPunct="0"/>
              <a:endParaRPr lang="x-none" sz="1800">
                <a:latin typeface="Arial" pitchFamily="18"/>
                <a:ea typeface="SimSun" pitchFamily="2"/>
                <a:cs typeface="Lucida Sans" pitchFamily="2"/>
              </a:endParaRPr>
            </a:p>
          </p:txBody>
        </p:sp>
        <p:sp>
          <p:nvSpPr>
            <p:cNvPr id="16" name="Freeform: Shape 12">
              <a:extLst>
                <a:ext uri="{FF2B5EF4-FFF2-40B4-BE49-F238E27FC236}">
                  <a16:creationId xmlns:a16="http://schemas.microsoft.com/office/drawing/2014/main" id="{45EA9122-6806-4732-9F35-EAAAA7F3B5F0}"/>
                </a:ext>
              </a:extLst>
            </p:cNvPr>
            <p:cNvSpPr/>
            <p:nvPr/>
          </p:nvSpPr>
          <p:spPr>
            <a:xfrm>
              <a:off x="2557008" y="4342322"/>
              <a:ext cx="111618" cy="90714"/>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solidFill>
              <a:schemeClr val="tx1"/>
            </a:solidFill>
            <a:ln cap="flat">
              <a:noFill/>
              <a:prstDash val="solid"/>
            </a:ln>
          </p:spPr>
          <p:txBody>
            <a:bodyPr vert="horz" wrap="none" lIns="90000" tIns="45000" rIns="90000" bIns="45000" anchor="ctr" anchorCtr="1" compatLnSpc="0"/>
            <a:lstStyle/>
            <a:p>
              <a:pPr hangingPunct="0"/>
              <a:endParaRPr lang="x-none" sz="1800">
                <a:latin typeface="Arial" pitchFamily="18"/>
                <a:ea typeface="SimSun" pitchFamily="2"/>
                <a:cs typeface="Lucida Sans" pitchFamily="2"/>
              </a:endParaRPr>
            </a:p>
          </p:txBody>
        </p:sp>
        <p:sp>
          <p:nvSpPr>
            <p:cNvPr id="17" name="Freeform: Shape 13">
              <a:extLst>
                <a:ext uri="{FF2B5EF4-FFF2-40B4-BE49-F238E27FC236}">
                  <a16:creationId xmlns:a16="http://schemas.microsoft.com/office/drawing/2014/main" id="{7C78FB5C-5568-4FFE-9A62-B56058822EC9}"/>
                </a:ext>
              </a:extLst>
            </p:cNvPr>
            <p:cNvSpPr/>
            <p:nvPr/>
          </p:nvSpPr>
          <p:spPr>
            <a:xfrm>
              <a:off x="2391623" y="4342322"/>
              <a:ext cx="300240" cy="365674"/>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solidFill>
              <a:schemeClr val="tx1"/>
            </a:solidFill>
            <a:ln cap="flat">
              <a:noFill/>
              <a:prstDash val="solid"/>
            </a:ln>
          </p:spPr>
          <p:txBody>
            <a:bodyPr vert="horz" wrap="none" lIns="90000" tIns="45000" rIns="90000" bIns="45000" anchor="ctr" anchorCtr="1" compatLnSpc="0"/>
            <a:lstStyle/>
            <a:p>
              <a:pPr hangingPunct="0"/>
              <a:endParaRPr lang="x-none" sz="1800">
                <a:latin typeface="Arial" pitchFamily="18"/>
                <a:ea typeface="SimSun" pitchFamily="2"/>
                <a:cs typeface="Lucida Sans" pitchFamily="2"/>
              </a:endParaRPr>
            </a:p>
          </p:txBody>
        </p:sp>
        <p:sp>
          <p:nvSpPr>
            <p:cNvPr id="18" name="Freeform: Shape 14">
              <a:extLst>
                <a:ext uri="{FF2B5EF4-FFF2-40B4-BE49-F238E27FC236}">
                  <a16:creationId xmlns:a16="http://schemas.microsoft.com/office/drawing/2014/main" id="{EEC00EBF-62E4-4FAE-80DC-B91EACBE436E}"/>
                </a:ext>
              </a:extLst>
            </p:cNvPr>
            <p:cNvSpPr/>
            <p:nvPr/>
          </p:nvSpPr>
          <p:spPr>
            <a:xfrm>
              <a:off x="1520850" y="4342322"/>
              <a:ext cx="405051" cy="358285"/>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solidFill>
              <a:schemeClr val="tx1"/>
            </a:solidFill>
            <a:ln cap="flat">
              <a:noFill/>
              <a:prstDash val="solid"/>
            </a:ln>
          </p:spPr>
          <p:txBody>
            <a:bodyPr vert="horz" wrap="none" lIns="90000" tIns="45000" rIns="90000" bIns="45000" anchor="ctr" anchorCtr="1" compatLnSpc="0"/>
            <a:lstStyle/>
            <a:p>
              <a:pPr hangingPunct="0"/>
              <a:endParaRPr lang="x-none" sz="1800">
                <a:latin typeface="Arial" pitchFamily="18"/>
                <a:ea typeface="SimSun" pitchFamily="2"/>
                <a:cs typeface="Lucida Sans" pitchFamily="2"/>
              </a:endParaRPr>
            </a:p>
          </p:txBody>
        </p:sp>
      </p:grpSp>
    </p:spTree>
    <p:extLst>
      <p:ext uri="{BB962C8B-B14F-4D97-AF65-F5344CB8AC3E}">
        <p14:creationId xmlns:p14="http://schemas.microsoft.com/office/powerpoint/2010/main" val="3965269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84887" y="1"/>
            <a:ext cx="3059113" cy="4867275"/>
          </a:xfrm>
          <a:prstGeom prst="rect">
            <a:avLst/>
          </a:prstGeom>
          <a:solidFill>
            <a:srgbClr val="006968"/>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Calibri"/>
              <a:ea typeface="+mn-ea"/>
              <a:cs typeface="+mn-cs"/>
            </a:endParaRPr>
          </a:p>
        </p:txBody>
      </p:sp>
      <p:sp>
        <p:nvSpPr>
          <p:cNvPr id="10" name="shpQuestion"/>
          <p:cNvSpPr>
            <a:spLocks noGrp="1"/>
          </p:cNvSpPr>
          <p:nvPr>
            <p:ph type="body" sz="quarter" idx="14"/>
          </p:nvPr>
        </p:nvSpPr>
        <p:spPr>
          <a:xfrm>
            <a:off x="1" y="862972"/>
            <a:ext cx="6074502" cy="535064"/>
          </a:xfrm>
          <a:prstGeom prst="rect">
            <a:avLst/>
          </a:prstGeom>
        </p:spPr>
        <p:txBody>
          <a:bodyPr lIns="251999" tIns="162000" rIns="251999" anchor="t" anchorCtr="0"/>
          <a:lstStyle/>
          <a:p>
            <a:pPr marL="0" indent="0">
              <a:buNone/>
            </a:pPr>
            <a:r>
              <a:rPr lang="sv-SE" sz="1050" b="0">
                <a:latin typeface="Calibri Regular" charset="0"/>
                <a:cs typeface="Calibri Regular" charset="0"/>
              </a:rPr>
              <a:t>FRÅGA: Vilka av följande idrotter är du intresserad av</a:t>
            </a:r>
            <a:r>
              <a:rPr lang="sv-SE" sz="1050" b="0">
                <a:latin typeface="Calibri Regular"/>
              </a:rPr>
              <a:t>? </a:t>
            </a:r>
            <a:r>
              <a:rPr lang="sv-SE" sz="1050" b="0" i="1">
                <a:latin typeface="Calibri Regular"/>
              </a:rPr>
              <a:t>Flera svar möjliga. </a:t>
            </a:r>
            <a:r>
              <a:rPr lang="sv-SE" sz="1050" b="0">
                <a:latin typeface="Calibri Regular"/>
              </a:rPr>
              <a:t> </a:t>
            </a:r>
            <a:endParaRPr lang="en-US" sz="1050" b="0">
              <a:latin typeface="Calibri Regular"/>
              <a:cs typeface="Calibri Regular" charset="0"/>
            </a:endParaRPr>
          </a:p>
        </p:txBody>
      </p:sp>
      <p:sp>
        <p:nvSpPr>
          <p:cNvPr id="2" name="shpTitle"/>
          <p:cNvSpPr>
            <a:spLocks noGrp="1"/>
          </p:cNvSpPr>
          <p:nvPr>
            <p:ph type="title"/>
          </p:nvPr>
        </p:nvSpPr>
        <p:spPr>
          <a:xfrm>
            <a:off x="-10383" y="0"/>
            <a:ext cx="6084885" cy="938525"/>
          </a:xfrm>
          <a:prstGeom prst="rect">
            <a:avLst/>
          </a:prstGeom>
        </p:spPr>
        <p:txBody>
          <a:bodyPr lIns="251999" tIns="360000" rIns="251999" anchor="t" anchorCtr="0"/>
          <a:lstStyle/>
          <a:p>
            <a:r>
              <a:rPr lang="sv-SE" sz="2800" dirty="0">
                <a:solidFill>
                  <a:srgbClr val="FFFFFF"/>
                </a:solidFill>
                <a:highlight>
                  <a:srgbClr val="414A4F"/>
                </a:highlight>
                <a:latin typeface="Calibri" charset="0"/>
                <a:ea typeface="Calibri" charset="0"/>
                <a:cs typeface="Calibri" charset="0"/>
              </a:rPr>
              <a:t>Läsanvisning</a:t>
            </a:r>
            <a:r>
              <a:rPr lang="sv-SE" sz="2700" b="1" dirty="0">
                <a:latin typeface="Calibri" charset="0"/>
                <a:ea typeface="Calibri" charset="0"/>
                <a:cs typeface="Calibri" charset="0"/>
              </a:rPr>
              <a:t> </a:t>
            </a:r>
            <a:endParaRPr lang="sv-SE" sz="2700" b="1" dirty="0"/>
          </a:p>
        </p:txBody>
      </p:sp>
      <p:graphicFrame>
        <p:nvGraphicFramePr>
          <p:cNvPr id="9" name="shpChart">
            <a:extLst>
              <a:ext uri="{FF2B5EF4-FFF2-40B4-BE49-F238E27FC236}">
                <a16:creationId xmlns:a16="http://schemas.microsoft.com/office/drawing/2014/main" id="{EAB61620-46CC-4698-A53D-28733121270C}"/>
              </a:ext>
            </a:extLst>
          </p:cNvPr>
          <p:cNvGraphicFramePr>
            <a:graphicFrameLocks/>
          </p:cNvGraphicFramePr>
          <p:nvPr/>
        </p:nvGraphicFramePr>
        <p:xfrm>
          <a:off x="251222" y="1371599"/>
          <a:ext cx="5823280" cy="3397377"/>
        </p:xfrm>
        <a:graphic>
          <a:graphicData uri="http://schemas.openxmlformats.org/drawingml/2006/chart">
            <c:chart xmlns:c="http://schemas.openxmlformats.org/drawingml/2006/chart" xmlns:r="http://schemas.openxmlformats.org/officeDocument/2006/relationships" r:id="rId3"/>
          </a:graphicData>
        </a:graphic>
      </p:graphicFrame>
      <p:sp>
        <p:nvSpPr>
          <p:cNvPr id="18" name="shpInfo">
            <a:extLst>
              <a:ext uri="{FF2B5EF4-FFF2-40B4-BE49-F238E27FC236}">
                <a16:creationId xmlns:a16="http://schemas.microsoft.com/office/drawing/2014/main" id="{108648E5-C5E3-4692-8523-683DB2936A4C}"/>
              </a:ext>
            </a:extLst>
          </p:cNvPr>
          <p:cNvSpPr txBox="1">
            <a:spLocks/>
          </p:cNvSpPr>
          <p:nvPr/>
        </p:nvSpPr>
        <p:spPr>
          <a:xfrm>
            <a:off x="6084888" y="-6515"/>
            <a:ext cx="3059112" cy="4702340"/>
          </a:xfrm>
          <a:prstGeom prst="rect">
            <a:avLst/>
          </a:prstGeom>
        </p:spPr>
        <p:txBody>
          <a:bodyPr lIns="251999" tIns="468000" rIns="251999"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1050" b="1" i="0" u="none" strike="noStrike" kern="1200" cap="none" spc="0" normalizeH="0" baseline="0" noProof="0">
                <a:ln>
                  <a:noFill/>
                </a:ln>
                <a:solidFill>
                  <a:srgbClr val="FFFFFF"/>
                </a:solidFill>
                <a:effectLst/>
                <a:uLnTx/>
                <a:uFillTx/>
                <a:latin typeface="Calibri" charset="0"/>
                <a:ea typeface="Calibri" charset="0"/>
                <a:cs typeface="Calibri" charset="0"/>
              </a:rPr>
              <a:t>Signifikanta skillnader mot totalen</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1050" b="0" i="0" u="none" strike="noStrike" kern="1200" cap="none" spc="0" normalizeH="0" baseline="0" noProof="0">
                <a:ln>
                  <a:noFill/>
                </a:ln>
                <a:solidFill>
                  <a:srgbClr val="FFFFFF"/>
                </a:solidFill>
                <a:effectLst/>
                <a:uLnTx/>
                <a:uFillTx/>
                <a:latin typeface="Calibri" panose="020F0502020204030204"/>
                <a:ea typeface="+mn-ea"/>
                <a:cs typeface="Times New Roman" panose="02020603050405020304" pitchFamily="18" charset="0"/>
              </a:rPr>
              <a:t>Följande undergrupper svarar i högre grad: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1050" b="1" i="0" u="none" strike="noStrike" kern="1200" cap="none" spc="0" normalizeH="0" baseline="0" noProof="0">
              <a:ln>
                <a:noFill/>
              </a:ln>
              <a:solidFill>
                <a:srgbClr val="FFFFFF"/>
              </a:solidFill>
              <a:effectLst/>
              <a:uLnTx/>
              <a:uFillTx/>
              <a:latin typeface="Calibri" panose="020F0502020204030204"/>
              <a:ea typeface="+mn-ea"/>
              <a:cs typeface="Times New Roman" panose="02020603050405020304" pitchFamily="18" charset="0"/>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1050" b="1" i="0" u="none" strike="noStrike" kern="1200" cap="none" spc="0" normalizeH="0" baseline="0" noProof="0">
              <a:ln>
                <a:noFill/>
              </a:ln>
              <a:solidFill>
                <a:srgbClr val="FFFFFF"/>
              </a:solidFill>
              <a:effectLst/>
              <a:uLnTx/>
              <a:uFillTx/>
              <a:latin typeface="Calibri" panose="020F0502020204030204"/>
              <a:ea typeface="+mn-ea"/>
              <a:cs typeface="Times New Roman" panose="02020603050405020304" pitchFamily="18" charset="0"/>
            </a:endParaRPr>
          </a:p>
          <a:p>
            <a:pPr marL="128588" marR="0" lvl="0" indent="-128588" algn="l" defTabSz="3429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1050" b="0" i="0" u="none" strike="noStrike" kern="1200" cap="none" spc="0" normalizeH="0" baseline="0" noProof="0">
              <a:ln>
                <a:noFill/>
              </a:ln>
              <a:solidFill>
                <a:srgbClr val="FFFFFF"/>
              </a:solidFill>
              <a:effectLst/>
              <a:uLnTx/>
              <a:uFillTx/>
              <a:latin typeface="Calibri" charset="0"/>
              <a:ea typeface="Calibri" charset="0"/>
              <a:cs typeface="Calibri" charset="0"/>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1050" b="0" i="0" u="none" strike="noStrike" kern="1200" cap="none" spc="0" normalizeH="0" baseline="0" noProof="0">
              <a:ln>
                <a:noFill/>
              </a:ln>
              <a:solidFill>
                <a:srgbClr val="FFFFFF"/>
              </a:solidFill>
              <a:effectLst/>
              <a:uLnTx/>
              <a:uFillTx/>
              <a:latin typeface="Calibri" panose="020F0502020204030204"/>
              <a:ea typeface="+mn-ea"/>
              <a:cs typeface="Times New Roman" panose="02020603050405020304" pitchFamily="18" charset="0"/>
            </a:endParaRPr>
          </a:p>
        </p:txBody>
      </p:sp>
      <p:sp>
        <p:nvSpPr>
          <p:cNvPr id="19" name="shpBase">
            <a:extLst>
              <a:ext uri="{FF2B5EF4-FFF2-40B4-BE49-F238E27FC236}">
                <a16:creationId xmlns:a16="http://schemas.microsoft.com/office/drawing/2014/main" id="{E867401F-3F5C-AD48-99F7-DC7F0FEEBF78}"/>
              </a:ext>
            </a:extLst>
          </p:cNvPr>
          <p:cNvSpPr/>
          <p:nvPr/>
        </p:nvSpPr>
        <p:spPr>
          <a:xfrm>
            <a:off x="3059112" y="4549906"/>
            <a:ext cx="3025775" cy="256171"/>
          </a:xfrm>
          <a:prstGeom prst="rect">
            <a:avLst/>
          </a:prstGeom>
        </p:spPr>
        <p:txBody>
          <a:bodyPr wrap="square" lIns="251999" rIns="251999">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white">
                    <a:lumMod val="50000"/>
                  </a:prstClr>
                </a:solidFill>
                <a:effectLst/>
                <a:uLnTx/>
                <a:uFillTx/>
                <a:latin typeface="Calibri" charset="0"/>
                <a:ea typeface="Calibri" charset="0"/>
                <a:cs typeface="Calibri" charset="0"/>
              </a:rPr>
              <a:t>BAS: Totalt (n=1000)</a:t>
            </a:r>
            <a:endParaRPr kumimoji="0" lang="en-US" sz="800" b="0" i="0" u="none" strike="noStrike" kern="1200" cap="none" spc="0" normalizeH="0" baseline="0" noProof="0">
              <a:ln>
                <a:noFill/>
              </a:ln>
              <a:solidFill>
                <a:prstClr val="white">
                  <a:lumMod val="50000"/>
                </a:prstClr>
              </a:solidFill>
              <a:effectLst/>
              <a:uLnTx/>
              <a:uFillTx/>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9E097044-03E1-4EB8-8C60-2D4A7CB37A88}"/>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Regular" charset="0"/>
                <a:ea typeface="+mn-ea"/>
                <a:cs typeface="Calibri Regular" charset="0"/>
              </a:rPr>
              <a:t>1</a:t>
            </a: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12" name="shpSign">
            <a:extLst>
              <a:ext uri="{FF2B5EF4-FFF2-40B4-BE49-F238E27FC236}">
                <a16:creationId xmlns:a16="http://schemas.microsoft.com/office/drawing/2014/main" id="{BC0427C9-7D1B-4917-9B42-DF4913E919DB}"/>
              </a:ext>
            </a:extLst>
          </p:cNvPr>
          <p:cNvSpPr/>
          <p:nvPr/>
        </p:nvSpPr>
        <p:spPr>
          <a:xfrm>
            <a:off x="6263877" y="942364"/>
            <a:ext cx="2864059" cy="835613"/>
          </a:xfrm>
          <a:prstGeom prst="rect">
            <a:avLst/>
          </a:prstGeom>
        </p:spPr>
        <p:txBody>
          <a:bodyPr wrap="square">
            <a:spAutoFit/>
          </a:bodyPr>
          <a:lstStyle/>
          <a:p>
            <a:pPr marL="0" marR="0" lvl="0" indent="0" algn="l" defTabSz="342900" rtl="0" eaLnBrk="1" fontAlgn="auto" latinLnBrk="0" hangingPunct="1">
              <a:lnSpc>
                <a:spcPct val="100000"/>
              </a:lnSpc>
              <a:spcBef>
                <a:spcPct val="20000"/>
              </a:spcBef>
              <a:spcAft>
                <a:spcPts val="0"/>
              </a:spcAft>
              <a:buClrTx/>
              <a:buSzTx/>
              <a:buFontTx/>
              <a:buNone/>
              <a:tabLst/>
              <a:defRPr/>
            </a:pPr>
            <a:r>
              <a:rPr lang="sv-SE" sz="1050" b="1">
                <a:solidFill>
                  <a:srgbClr val="FFFFFF"/>
                </a:solidFill>
                <a:latin typeface="Calibri"/>
                <a:cs typeface="Times New Roman" panose="02020603050405020304" pitchFamily="18" charset="0"/>
              </a:rPr>
              <a:t>Fotboll</a:t>
            </a:r>
            <a:r>
              <a:rPr kumimoji="0" lang="sv-SE" sz="1050" b="1" i="0" u="none" strike="noStrike" kern="1200" cap="none" spc="0" normalizeH="0" baseline="0" noProof="0">
                <a:ln>
                  <a:noFill/>
                </a:ln>
                <a:solidFill>
                  <a:srgbClr val="FFFFFF"/>
                </a:solidFill>
                <a:effectLst/>
                <a:uLnTx/>
                <a:uFillTx/>
                <a:latin typeface="Calibri"/>
                <a:ea typeface="+mn-ea"/>
                <a:cs typeface="Times New Roman" panose="02020603050405020304" pitchFamily="18" charset="0"/>
              </a:rPr>
              <a:t> (36%)</a:t>
            </a:r>
          </a:p>
          <a:p>
            <a:pPr marL="171450" marR="0" lvl="0" indent="-171450" algn="l" defTabSz="3429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sz="1050">
                <a:solidFill>
                  <a:srgbClr val="FFFFFF"/>
                </a:solidFill>
                <a:latin typeface="Calibri"/>
                <a:cs typeface="Times New Roman" panose="02020603050405020304" pitchFamily="18" charset="0"/>
              </a:rPr>
              <a:t>Kvinna (41%)</a:t>
            </a:r>
          </a:p>
          <a:p>
            <a:pPr marL="171450" marR="0" lvl="0" indent="-171450" algn="l" defTabSz="3429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sz="1050">
                <a:solidFill>
                  <a:srgbClr val="FFFFFF"/>
                </a:solidFill>
                <a:latin typeface="Calibri"/>
                <a:cs typeface="Times New Roman" panose="02020603050405020304" pitchFamily="18" charset="0"/>
              </a:rPr>
              <a:t>Ålder 18-29 år (42%)</a:t>
            </a:r>
          </a:p>
          <a:p>
            <a:pPr marL="171450" marR="0" lvl="0" indent="-171450" algn="l" defTabSz="3429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sz="1050">
                <a:solidFill>
                  <a:srgbClr val="FFFFFF"/>
                </a:solidFill>
                <a:latin typeface="Calibri"/>
                <a:cs typeface="Times New Roman" panose="02020603050405020304" pitchFamily="18" charset="0"/>
              </a:rPr>
              <a:t>Högsta utbildning: Universitet (41%)</a:t>
            </a:r>
            <a:endParaRPr kumimoji="0" lang="sv-SE" sz="1050" i="0" u="none" strike="noStrike" kern="1200" cap="none" spc="0" normalizeH="0" baseline="0" noProof="0">
              <a:ln>
                <a:noFill/>
              </a:ln>
              <a:solidFill>
                <a:srgbClr val="FFFFFF"/>
              </a:solidFill>
              <a:effectLst/>
              <a:uLnTx/>
              <a:uFillTx/>
              <a:latin typeface="Calibri"/>
              <a:ea typeface="+mn-ea"/>
              <a:cs typeface="Times New Roman" panose="02020603050405020304" pitchFamily="18" charset="0"/>
            </a:endParaRPr>
          </a:p>
        </p:txBody>
      </p:sp>
      <p:sp>
        <p:nvSpPr>
          <p:cNvPr id="23" name="textruta 22">
            <a:extLst>
              <a:ext uri="{FF2B5EF4-FFF2-40B4-BE49-F238E27FC236}">
                <a16:creationId xmlns:a16="http://schemas.microsoft.com/office/drawing/2014/main" id="{372FD3B6-4F9F-4BA8-9B4E-30C32A8CC846}"/>
              </a:ext>
            </a:extLst>
          </p:cNvPr>
          <p:cNvSpPr txBox="1"/>
          <p:nvPr/>
        </p:nvSpPr>
        <p:spPr>
          <a:xfrm>
            <a:off x="6263877" y="3383280"/>
            <a:ext cx="2300260" cy="968409"/>
          </a:xfrm>
          <a:prstGeom prst="rect">
            <a:avLst/>
          </a:prstGeom>
          <a:solidFill>
            <a:schemeClr val="accent4"/>
          </a:solidFill>
        </p:spPr>
        <p:txBody>
          <a:bodyPr wrap="square" tIns="28800" bIns="46800" rtlCol="0" anchor="ctr" anchorCtr="0">
            <a:noAutofit/>
          </a:bodyPr>
          <a:lstStyle/>
          <a:p>
            <a:pPr marL="0" lvl="1"/>
            <a:r>
              <a:rPr lang="sv-SE" sz="1050" b="1" i="1"/>
              <a:t>En signifikant skillnad innebär att ett värde i en undergrupp, t.ex. kön, avviker från totalvärdet i så stor utsträckning att det inte kan ses som slumpmässigt.</a:t>
            </a:r>
          </a:p>
        </p:txBody>
      </p:sp>
      <p:cxnSp>
        <p:nvCxnSpPr>
          <p:cNvPr id="17" name="Straight Connector 16">
            <a:extLst>
              <a:ext uri="{FF2B5EF4-FFF2-40B4-BE49-F238E27FC236}">
                <a16:creationId xmlns:a16="http://schemas.microsoft.com/office/drawing/2014/main" id="{6AD784BA-D345-C547-ADCE-23FBFDDD79C9}"/>
              </a:ext>
            </a:extLst>
          </p:cNvPr>
          <p:cNvCxnSpPr/>
          <p:nvPr/>
        </p:nvCxnSpPr>
        <p:spPr>
          <a:xfrm>
            <a:off x="252767" y="891553"/>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ular Callout 6">
            <a:extLst>
              <a:ext uri="{FF2B5EF4-FFF2-40B4-BE49-F238E27FC236}">
                <a16:creationId xmlns:a16="http://schemas.microsoft.com/office/drawing/2014/main" id="{1FE11DBE-68C9-774A-A3A6-FC0E4F7F57D4}"/>
              </a:ext>
            </a:extLst>
          </p:cNvPr>
          <p:cNvSpPr/>
          <p:nvPr/>
        </p:nvSpPr>
        <p:spPr>
          <a:xfrm>
            <a:off x="4360127" y="219456"/>
            <a:ext cx="1887686" cy="1617075"/>
          </a:xfrm>
          <a:prstGeom prst="wedgeRectCallout">
            <a:avLst>
              <a:gd name="adj1" fmla="val -70182"/>
              <a:gd name="adj2" fmla="val -4575"/>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tIns="28800" bIns="46800" rtlCol="0" anchor="ctr"/>
          <a:lstStyle/>
          <a:p>
            <a:pPr algn="ctr"/>
            <a:r>
              <a:rPr lang="sv-SE" sz="1050">
                <a:solidFill>
                  <a:schemeClr val="tx1"/>
                </a:solidFill>
              </a:rPr>
              <a:t>Om respondenterna har kunnat svara fler än 1 svar på frågan anges detta efter frågetexten. Det kan också stå t.ex. </a:t>
            </a:r>
            <a:r>
              <a:rPr lang="sv-SE" sz="1050" i="1">
                <a:solidFill>
                  <a:schemeClr val="tx1"/>
                </a:solidFill>
              </a:rPr>
              <a:t>Max 3 svar</a:t>
            </a:r>
            <a:r>
              <a:rPr lang="sv-SE" sz="1050">
                <a:solidFill>
                  <a:schemeClr val="tx1"/>
                </a:solidFill>
              </a:rPr>
              <a:t>. Andelarna i diagrammet kommer mest sannolikt summera till mer än 100% då varje respondent har kunnat avge mer än 1 svar.</a:t>
            </a:r>
            <a:endParaRPr lang="sv-SE" sz="1050"/>
          </a:p>
        </p:txBody>
      </p:sp>
      <p:sp>
        <p:nvSpPr>
          <p:cNvPr id="30" name="Rectangular Callout 29">
            <a:extLst>
              <a:ext uri="{FF2B5EF4-FFF2-40B4-BE49-F238E27FC236}">
                <a16:creationId xmlns:a16="http://schemas.microsoft.com/office/drawing/2014/main" id="{9BA19C04-46D0-7A42-8EC9-83098472E5C5}"/>
              </a:ext>
            </a:extLst>
          </p:cNvPr>
          <p:cNvSpPr/>
          <p:nvPr/>
        </p:nvSpPr>
        <p:spPr>
          <a:xfrm>
            <a:off x="3167063" y="1957627"/>
            <a:ext cx="1694870" cy="836263"/>
          </a:xfrm>
          <a:prstGeom prst="wedgeRectCallout">
            <a:avLst>
              <a:gd name="adj1" fmla="val -75938"/>
              <a:gd name="adj2" fmla="val 4776"/>
            </a:avLst>
          </a:prstGeom>
          <a:solidFill>
            <a:srgbClr val="FF2C77"/>
          </a:solidFill>
          <a:ln>
            <a:noFill/>
          </a:ln>
        </p:spPr>
        <p:style>
          <a:lnRef idx="2">
            <a:schemeClr val="accent4">
              <a:shade val="50000"/>
            </a:schemeClr>
          </a:lnRef>
          <a:fillRef idx="1">
            <a:schemeClr val="accent4"/>
          </a:fillRef>
          <a:effectRef idx="0">
            <a:schemeClr val="accent4"/>
          </a:effectRef>
          <a:fontRef idx="minor">
            <a:schemeClr val="lt1"/>
          </a:fontRef>
        </p:style>
        <p:txBody>
          <a:bodyPr tIns="28800" bIns="46800" rtlCol="0" anchor="ctr"/>
          <a:lstStyle/>
          <a:p>
            <a:pPr algn="ctr"/>
            <a:r>
              <a:rPr lang="sv-SE" sz="1050">
                <a:solidFill>
                  <a:schemeClr val="bg1"/>
                </a:solidFill>
              </a:rPr>
              <a:t>Andelarna i diagrammet visar hur respondenternas svar fördelar sig per svarsalternativ. </a:t>
            </a:r>
          </a:p>
        </p:txBody>
      </p:sp>
      <p:sp>
        <p:nvSpPr>
          <p:cNvPr id="24" name="Rectangular Callout 23">
            <a:extLst>
              <a:ext uri="{FF2B5EF4-FFF2-40B4-BE49-F238E27FC236}">
                <a16:creationId xmlns:a16="http://schemas.microsoft.com/office/drawing/2014/main" id="{0883192B-A699-8E4D-BB05-C43EEF7642CA}"/>
              </a:ext>
            </a:extLst>
          </p:cNvPr>
          <p:cNvSpPr/>
          <p:nvPr/>
        </p:nvSpPr>
        <p:spPr>
          <a:xfrm>
            <a:off x="2411871" y="2931460"/>
            <a:ext cx="2448677" cy="1485796"/>
          </a:xfrm>
          <a:prstGeom prst="wedgeRectCallout">
            <a:avLst>
              <a:gd name="adj1" fmla="val -480"/>
              <a:gd name="adj2" fmla="val 65691"/>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tIns="28800" bIns="46800" rtlCol="0" anchor="ctr"/>
          <a:lstStyle/>
          <a:p>
            <a:pPr algn="ctr"/>
            <a:r>
              <a:rPr lang="sv-SE" sz="1050">
                <a:solidFill>
                  <a:schemeClr val="tx1"/>
                </a:solidFill>
              </a:rPr>
              <a:t>Med bas menas antal intervjuer/                           antal personer som har svarat för denna fråga. </a:t>
            </a:r>
            <a:r>
              <a:rPr lang="sv-SE" sz="1050" i="1">
                <a:solidFill>
                  <a:schemeClr val="tx1"/>
                </a:solidFill>
              </a:rPr>
              <a:t>BAS: Totalt</a:t>
            </a:r>
            <a:r>
              <a:rPr lang="sv-SE" sz="1050">
                <a:solidFill>
                  <a:schemeClr val="tx1"/>
                </a:solidFill>
              </a:rPr>
              <a:t> innebär att alla som besvarat undersökningen har fått frågan och besvarat den. Om basen t.ex. är </a:t>
            </a:r>
            <a:r>
              <a:rPr lang="sv-SE" sz="1050" i="1">
                <a:solidFill>
                  <a:schemeClr val="tx1"/>
                </a:solidFill>
              </a:rPr>
              <a:t>BAS: De som känner till företag X </a:t>
            </a:r>
            <a:r>
              <a:rPr lang="sv-SE" sz="1050">
                <a:solidFill>
                  <a:schemeClr val="tx1"/>
                </a:solidFill>
              </a:rPr>
              <a:t>menas att endast de som i en tidigare fråga uppgett att de känner till företag x har fått frågan och besvarat den. </a:t>
            </a:r>
          </a:p>
        </p:txBody>
      </p:sp>
      <p:sp>
        <p:nvSpPr>
          <p:cNvPr id="25" name="Rectangular Callout 24">
            <a:extLst>
              <a:ext uri="{FF2B5EF4-FFF2-40B4-BE49-F238E27FC236}">
                <a16:creationId xmlns:a16="http://schemas.microsoft.com/office/drawing/2014/main" id="{473D6802-4492-494D-A927-E2B392F640FC}"/>
              </a:ext>
            </a:extLst>
          </p:cNvPr>
          <p:cNvSpPr/>
          <p:nvPr/>
        </p:nvSpPr>
        <p:spPr>
          <a:xfrm>
            <a:off x="6263877" y="2080149"/>
            <a:ext cx="2300260" cy="1166298"/>
          </a:xfrm>
          <a:prstGeom prst="wedgeRectCallout">
            <a:avLst>
              <a:gd name="adj1" fmla="val -4400"/>
              <a:gd name="adj2" fmla="val -75722"/>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tIns="28800" bIns="46800" rtlCol="0" anchor="ctr"/>
          <a:lstStyle/>
          <a:p>
            <a:pPr algn="ctr"/>
            <a:r>
              <a:rPr lang="sv-SE" sz="1050" b="1">
                <a:solidFill>
                  <a:schemeClr val="tx1"/>
                </a:solidFill>
              </a:rPr>
              <a:t>Du läser signifikanserna på detta sätt: </a:t>
            </a:r>
            <a:r>
              <a:rPr lang="sv-SE" sz="1050">
                <a:solidFill>
                  <a:schemeClr val="tx1"/>
                </a:solidFill>
              </a:rPr>
              <a:t>Rubriken Fotboll 36% = andelen för totalen, visas i diagrammet till vänster. Med ”Kvinna 41%” menas att kvinnor i signifikant högre utsträckning än totalen är intresserade av fotboll. </a:t>
            </a:r>
          </a:p>
        </p:txBody>
      </p:sp>
    </p:spTree>
    <p:extLst>
      <p:ext uri="{BB962C8B-B14F-4D97-AF65-F5344CB8AC3E}">
        <p14:creationId xmlns:p14="http://schemas.microsoft.com/office/powerpoint/2010/main" val="310816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84887" y="1"/>
            <a:ext cx="3059113" cy="4867275"/>
          </a:xfrm>
          <a:prstGeom prst="rect">
            <a:avLst/>
          </a:prstGeom>
          <a:solidFill>
            <a:srgbClr val="006968"/>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hpTitle"/>
          <p:cNvSpPr>
            <a:spLocks noGrp="1"/>
          </p:cNvSpPr>
          <p:nvPr>
            <p:ph type="title"/>
          </p:nvPr>
        </p:nvSpPr>
        <p:spPr>
          <a:xfrm>
            <a:off x="-10383" y="-300160"/>
            <a:ext cx="6084885" cy="938525"/>
          </a:xfrm>
          <a:prstGeom prst="rect">
            <a:avLst/>
          </a:prstGeom>
        </p:spPr>
        <p:txBody>
          <a:bodyPr lIns="251999" tIns="360000" rIns="251999" anchor="t" anchorCtr="0"/>
          <a:lstStyle/>
          <a:p>
            <a:r>
              <a:rPr lang="sv-SE" sz="1600" b="1" dirty="0">
                <a:solidFill>
                  <a:srgbClr val="FFFFFF"/>
                </a:solidFill>
                <a:highlight>
                  <a:srgbClr val="414A4F"/>
                </a:highlight>
                <a:latin typeface="Calibri" charset="0"/>
                <a:ea typeface="Calibri" charset="0"/>
                <a:cs typeface="Calibri" charset="0"/>
              </a:rPr>
              <a:t>Bakgrundsuppgift: </a:t>
            </a:r>
            <a:br>
              <a:rPr lang="sv-SE" sz="1600" b="1" dirty="0">
                <a:latin typeface="Calibri" charset="0"/>
                <a:ea typeface="Calibri" charset="0"/>
                <a:cs typeface="Calibri" charset="0"/>
              </a:rPr>
            </a:br>
            <a:r>
              <a:rPr lang="sv-SE" sz="1600" b="1" dirty="0">
                <a:latin typeface="Calibri" charset="0"/>
                <a:ea typeface="Calibri" charset="0"/>
                <a:cs typeface="Calibri" charset="0"/>
              </a:rPr>
              <a:t>55% av de svarande är tjänstemän. </a:t>
            </a:r>
            <a:br>
              <a:rPr lang="sv-SE" sz="1600" b="1" dirty="0">
                <a:latin typeface="Calibri" charset="0"/>
                <a:ea typeface="Calibri" charset="0"/>
                <a:cs typeface="Calibri" charset="0"/>
              </a:rPr>
            </a:br>
            <a:r>
              <a:rPr lang="sv-SE" sz="1600" dirty="0">
                <a:latin typeface="Calibri" charset="0"/>
                <a:ea typeface="Calibri" charset="0"/>
                <a:cs typeface="Calibri" charset="0"/>
              </a:rPr>
              <a:t>38% är arbetare och 6% är företagare.</a:t>
            </a:r>
            <a:endParaRPr lang="sv-SE" sz="1600" b="1" dirty="0"/>
          </a:p>
        </p:txBody>
      </p:sp>
      <p:sp>
        <p:nvSpPr>
          <p:cNvPr id="10" name="shpQuestion"/>
          <p:cNvSpPr>
            <a:spLocks noGrp="1"/>
          </p:cNvSpPr>
          <p:nvPr>
            <p:ph type="body" sz="quarter" idx="14"/>
          </p:nvPr>
        </p:nvSpPr>
        <p:spPr>
          <a:xfrm>
            <a:off x="1" y="762240"/>
            <a:ext cx="6074502" cy="535064"/>
          </a:xfrm>
          <a:prstGeom prst="rect">
            <a:avLst/>
          </a:prstGeom>
        </p:spPr>
        <p:txBody>
          <a:bodyPr lIns="251999" tIns="162000" rIns="251999" anchor="t" anchorCtr="0"/>
          <a:lstStyle/>
          <a:p>
            <a:pPr marL="0" indent="0">
              <a:buNone/>
            </a:pPr>
            <a:r>
              <a:rPr lang="sv-SE" sz="1200" b="0" dirty="0">
                <a:latin typeface="Calibri Regular" charset="0"/>
                <a:cs typeface="Calibri Regular" charset="0"/>
              </a:rPr>
              <a:t>FRÅGA: Vilket typ av arbete har du?</a:t>
            </a:r>
            <a:endParaRPr lang="en-US" sz="1200" b="0" dirty="0">
              <a:latin typeface="Calibri Regular"/>
              <a:cs typeface="Calibri Regular" charset="0"/>
            </a:endParaRPr>
          </a:p>
        </p:txBody>
      </p:sp>
      <p:cxnSp>
        <p:nvCxnSpPr>
          <p:cNvPr id="14" name="Straight Connector 13"/>
          <p:cNvCxnSpPr/>
          <p:nvPr/>
        </p:nvCxnSpPr>
        <p:spPr>
          <a:xfrm>
            <a:off x="251222" y="862972"/>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shpChart">
            <a:extLst>
              <a:ext uri="{FF2B5EF4-FFF2-40B4-BE49-F238E27FC236}">
                <a16:creationId xmlns:a16="http://schemas.microsoft.com/office/drawing/2014/main" id="{EAB61620-46CC-4698-A53D-28733121270C}"/>
              </a:ext>
            </a:extLst>
          </p:cNvPr>
          <p:cNvGraphicFramePr>
            <a:graphicFrameLocks/>
          </p:cNvGraphicFramePr>
          <p:nvPr>
            <p:extLst>
              <p:ext uri="{D42A27DB-BD31-4B8C-83A1-F6EECF244321}">
                <p14:modId xmlns:p14="http://schemas.microsoft.com/office/powerpoint/2010/main" val="1530727294"/>
              </p:ext>
            </p:extLst>
          </p:nvPr>
        </p:nvGraphicFramePr>
        <p:xfrm>
          <a:off x="251222" y="1421180"/>
          <a:ext cx="3377039" cy="3222762"/>
        </p:xfrm>
        <a:graphic>
          <a:graphicData uri="http://schemas.openxmlformats.org/drawingml/2006/chart">
            <c:chart xmlns:c="http://schemas.openxmlformats.org/drawingml/2006/chart" xmlns:r="http://schemas.openxmlformats.org/officeDocument/2006/relationships" r:id="rId3"/>
          </a:graphicData>
        </a:graphic>
      </p:graphicFrame>
      <p:sp>
        <p:nvSpPr>
          <p:cNvPr id="18" name="shpInfo">
            <a:extLst>
              <a:ext uri="{FF2B5EF4-FFF2-40B4-BE49-F238E27FC236}">
                <a16:creationId xmlns:a16="http://schemas.microsoft.com/office/drawing/2014/main" id="{108648E5-C5E3-4692-8523-683DB2936A4C}"/>
              </a:ext>
            </a:extLst>
          </p:cNvPr>
          <p:cNvSpPr txBox="1">
            <a:spLocks/>
          </p:cNvSpPr>
          <p:nvPr/>
        </p:nvSpPr>
        <p:spPr>
          <a:xfrm>
            <a:off x="6084888" y="-6515"/>
            <a:ext cx="3059112" cy="4702340"/>
          </a:xfrm>
          <a:prstGeom prst="rect">
            <a:avLst/>
          </a:prstGeom>
        </p:spPr>
        <p:txBody>
          <a:bodyPr lIns="251999" tIns="72000" rIns="251999"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900" b="1" i="0" u="none" strike="noStrike" kern="1200" cap="none" spc="0" normalizeH="0" baseline="0" noProof="0" dirty="0">
                <a:ln>
                  <a:noFill/>
                </a:ln>
                <a:solidFill>
                  <a:srgbClr val="FFFFFF"/>
                </a:solidFill>
                <a:effectLst/>
                <a:uLnTx/>
                <a:uFillTx/>
                <a:latin typeface="Calibri" charset="0"/>
                <a:ea typeface="Calibri" charset="0"/>
                <a:cs typeface="Calibri" charset="0"/>
              </a:rPr>
              <a:t>Signifikanta skillnader</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900" b="0"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rPr>
              <a:t>Följande undergrupper svarar i högre grad följande: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900" b="1"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endParaRPr>
          </a:p>
          <a:p>
            <a:pPr marL="128588" marR="0" lvl="0" indent="-128588" algn="l" defTabSz="3429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900" b="0" i="0" u="none" strike="noStrike" kern="1200" cap="none" spc="0" normalizeH="0" baseline="0" noProof="0" dirty="0">
              <a:ln>
                <a:noFill/>
              </a:ln>
              <a:solidFill>
                <a:srgbClr val="FFFFFF"/>
              </a:solidFill>
              <a:effectLst/>
              <a:uLnTx/>
              <a:uFillTx/>
              <a:latin typeface="Calibri" charset="0"/>
              <a:ea typeface="Calibri" charset="0"/>
              <a:cs typeface="Calibri" charset="0"/>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900" b="0"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endParaRPr>
          </a:p>
        </p:txBody>
      </p:sp>
      <p:sp>
        <p:nvSpPr>
          <p:cNvPr id="17" name="shpDivision" hidden="1">
            <a:extLst>
              <a:ext uri="{FF2B5EF4-FFF2-40B4-BE49-F238E27FC236}">
                <a16:creationId xmlns:a16="http://schemas.microsoft.com/office/drawing/2014/main" id="{68D8C3DB-0DB5-4E7A-A1B5-8837DEFFB8A4}"/>
              </a:ext>
            </a:extLst>
          </p:cNvPr>
          <p:cNvSpPr txBox="1"/>
          <p:nvPr/>
        </p:nvSpPr>
        <p:spPr>
          <a:xfrm>
            <a:off x="251222" y="1069245"/>
            <a:ext cx="5544914" cy="339725"/>
          </a:xfrm>
          <a:prstGeom prst="rect">
            <a:avLst/>
          </a:prstGeom>
          <a:solidFill>
            <a:schemeClr val="accent4"/>
          </a:solidFill>
        </p:spPr>
        <p:txBody>
          <a:bodyPr wrap="square" lIns="251999" tIns="72000" rIns="251999" rtlCol="0">
            <a:noAutofit/>
          </a:bodyPr>
          <a:lstStyle/>
          <a:p>
            <a:pPr algn="ctr">
              <a:lnSpc>
                <a:spcPct val="100000"/>
              </a:lnSpc>
            </a:pPr>
            <a:r>
              <a:rPr lang="sv-SE" sz="1200" b="1" dirty="0">
                <a:solidFill>
                  <a:schemeClr val="bg1"/>
                </a:solidFill>
              </a:rPr>
              <a:t>Grupp </a:t>
            </a:r>
          </a:p>
        </p:txBody>
      </p:sp>
      <p:sp>
        <p:nvSpPr>
          <p:cNvPr id="19" name="shpBase">
            <a:extLst>
              <a:ext uri="{FF2B5EF4-FFF2-40B4-BE49-F238E27FC236}">
                <a16:creationId xmlns:a16="http://schemas.microsoft.com/office/drawing/2014/main" id="{E867401F-3F5C-AD48-99F7-DC7F0FEEBF78}"/>
              </a:ext>
            </a:extLst>
          </p:cNvPr>
          <p:cNvSpPr/>
          <p:nvPr/>
        </p:nvSpPr>
        <p:spPr>
          <a:xfrm>
            <a:off x="4316051" y="4616215"/>
            <a:ext cx="1854927" cy="256171"/>
          </a:xfrm>
          <a:prstGeom prst="rect">
            <a:avLst/>
          </a:prstGeom>
        </p:spPr>
        <p:txBody>
          <a:bodyPr wrap="square" lIns="251999" rIns="251999">
            <a:noAutofit/>
          </a:bodyPr>
          <a:lstStyle/>
          <a:p>
            <a:pPr algn="r">
              <a:defRPr/>
            </a:pPr>
            <a:r>
              <a:rPr lang="sv-SE" sz="800" dirty="0">
                <a:solidFill>
                  <a:prstClr val="white">
                    <a:lumMod val="50000"/>
                  </a:prstClr>
                </a:solidFill>
                <a:latin typeface="Calibri" charset="0"/>
                <a:ea typeface="Calibri" charset="0"/>
                <a:cs typeface="Calibri" charset="0"/>
              </a:rPr>
              <a:t>BAS: Totalt (n=1075)</a:t>
            </a:r>
            <a:endParaRPr lang="en-US" sz="800" dirty="0">
              <a:solidFill>
                <a:prstClr val="white">
                  <a:lumMod val="50000"/>
                </a:prstClr>
              </a:solidFill>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9E097044-03E1-4EB8-8C60-2D4A7CB37A88}"/>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dirty="0">
                <a:latin typeface="Calibri Regular" charset="0"/>
                <a:cs typeface="Calibri Regular" charset="0"/>
              </a:rPr>
              <a:t>1</a:t>
            </a:r>
            <a:endParaRPr kumimoji="0" lang="sv-SE" sz="1200" b="0" i="0" u="none" strike="noStrike" kern="1200" cap="none" spc="0" normalizeH="0" baseline="0" noProof="0" dirty="0">
              <a:ln>
                <a:noFill/>
              </a:ln>
              <a:effectLst/>
              <a:uLnTx/>
              <a:uFillTx/>
              <a:latin typeface="Calibri Regular" charset="0"/>
              <a:cs typeface="Calibri Regular" charset="0"/>
            </a:endParaRP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extLst>
              <p:ext uri="{D42A27DB-BD31-4B8C-83A1-F6EECF244321}">
                <p14:modId xmlns:p14="http://schemas.microsoft.com/office/powerpoint/2010/main" val="1745963963"/>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12" name="shpSign">
            <a:extLst>
              <a:ext uri="{FF2B5EF4-FFF2-40B4-BE49-F238E27FC236}">
                <a16:creationId xmlns:a16="http://schemas.microsoft.com/office/drawing/2014/main" id="{BC0427C9-7D1B-4917-9B42-DF4913E919DB}"/>
              </a:ext>
            </a:extLst>
          </p:cNvPr>
          <p:cNvSpPr/>
          <p:nvPr/>
        </p:nvSpPr>
        <p:spPr>
          <a:xfrm>
            <a:off x="6263877" y="411510"/>
            <a:ext cx="2864059" cy="3859518"/>
          </a:xfrm>
          <a:prstGeom prst="rect">
            <a:avLst/>
          </a:prstGeom>
        </p:spPr>
        <p:txBody>
          <a:bodyPr wrap="square">
            <a:spAutoFit/>
          </a:bodyPr>
          <a:lstStyle/>
          <a:p>
            <a:pPr lvl="0">
              <a:spcBef>
                <a:spcPct val="20000"/>
              </a:spcBef>
              <a:defRPr/>
            </a:pPr>
            <a:r>
              <a:rPr lang="sv-SE" sz="900" b="1" dirty="0">
                <a:solidFill>
                  <a:srgbClr val="FFFFFF"/>
                </a:solidFill>
                <a:cs typeface="Times New Roman" panose="02020603050405020304" pitchFamily="18" charset="0"/>
              </a:rPr>
              <a:t>Arbetare (38%)</a:t>
            </a:r>
          </a:p>
          <a:p>
            <a:pPr marL="228600" indent="-228600">
              <a:spcBef>
                <a:spcPct val="20000"/>
              </a:spcBef>
              <a:buFont typeface="+mj-lt"/>
              <a:buChar char="•"/>
              <a:defRPr/>
            </a:pPr>
            <a:r>
              <a:rPr lang="sv-SE" sz="900" dirty="0">
                <a:solidFill>
                  <a:srgbClr val="FFFFFF"/>
                </a:solidFill>
                <a:cs typeface="Times New Roman" panose="02020603050405020304" pitchFamily="18" charset="0"/>
              </a:rPr>
              <a:t>LO (84%), Hushållsink. 300k-499k (60%)</a:t>
            </a:r>
          </a:p>
          <a:p>
            <a:pPr marL="228600" indent="-228600">
              <a:spcBef>
                <a:spcPct val="20000"/>
              </a:spcBef>
              <a:buFont typeface="+mj-lt"/>
              <a:buChar char="•"/>
              <a:defRPr/>
            </a:pPr>
            <a:r>
              <a:rPr lang="sv-SE" sz="900" dirty="0">
                <a:solidFill>
                  <a:srgbClr val="FFFFFF"/>
                </a:solidFill>
                <a:cs typeface="Times New Roman" panose="02020603050405020304" pitchFamily="18" charset="0"/>
              </a:rPr>
              <a:t>Gymnasium eller lägre (60%), 18-34 år (50%)</a:t>
            </a:r>
          </a:p>
          <a:p>
            <a:pPr marL="228600" indent="-228600">
              <a:spcBef>
                <a:spcPct val="20000"/>
              </a:spcBef>
              <a:buFont typeface="+mj-lt"/>
              <a:buChar char="•"/>
              <a:defRPr/>
            </a:pPr>
            <a:r>
              <a:rPr lang="sv-SE" sz="900" dirty="0">
                <a:solidFill>
                  <a:srgbClr val="FFFFFF"/>
                </a:solidFill>
                <a:cs typeface="Times New Roman" panose="02020603050405020304" pitchFamily="18" charset="0"/>
              </a:rPr>
              <a:t>Mindre städer/tätorter och landsbygdskommuner (49%), Privat sektor (45%)</a:t>
            </a:r>
          </a:p>
          <a:p>
            <a:pPr marL="228600" indent="-228600">
              <a:spcBef>
                <a:spcPct val="20000"/>
              </a:spcBef>
              <a:buFont typeface="+mj-lt"/>
              <a:buChar char="•"/>
              <a:defRPr/>
            </a:pPr>
            <a:r>
              <a:rPr lang="sv-SE" sz="900" dirty="0">
                <a:solidFill>
                  <a:srgbClr val="FFFFFF"/>
                </a:solidFill>
                <a:cs typeface="Times New Roman" panose="02020603050405020304" pitchFamily="18" charset="0"/>
              </a:rPr>
              <a:t>Hyreslägenhet (45%), Södra (44%)</a:t>
            </a:r>
          </a:p>
          <a:p>
            <a:pPr marL="228600" indent="-228600">
              <a:spcBef>
                <a:spcPct val="20000"/>
              </a:spcBef>
              <a:buFont typeface="+mj-lt"/>
              <a:buChar char="•"/>
              <a:defRPr/>
            </a:pPr>
            <a:r>
              <a:rPr lang="sv-SE" sz="900" dirty="0">
                <a:solidFill>
                  <a:srgbClr val="FFFFFF"/>
                </a:solidFill>
                <a:cs typeface="Times New Roman" panose="02020603050405020304" pitchFamily="18" charset="0"/>
              </a:rPr>
              <a:t>Har inte hemmaboende barn (42%)</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r>
              <a:rPr lang="sv-SE" sz="900" b="1" dirty="0">
                <a:solidFill>
                  <a:srgbClr val="FFFFFF"/>
                </a:solidFill>
                <a:cs typeface="Times New Roman" panose="02020603050405020304" pitchFamily="18" charset="0"/>
              </a:rPr>
              <a:t>Tjänsteman (55%)</a:t>
            </a:r>
          </a:p>
          <a:p>
            <a:pPr marL="228600" indent="-228600">
              <a:spcBef>
                <a:spcPct val="20000"/>
              </a:spcBef>
              <a:buFont typeface="+mj-lt"/>
              <a:buChar char="•"/>
              <a:defRPr/>
            </a:pPr>
            <a:r>
              <a:rPr lang="sv-SE" sz="900" dirty="0">
                <a:solidFill>
                  <a:srgbClr val="FFFFFF"/>
                </a:solidFill>
                <a:cs typeface="Times New Roman" panose="02020603050405020304" pitchFamily="18" charset="0"/>
              </a:rPr>
              <a:t>TCO (81%), Saco (81%), Hushållsink. &gt;800k (74%)</a:t>
            </a:r>
          </a:p>
          <a:p>
            <a:pPr marL="228600" indent="-228600">
              <a:spcBef>
                <a:spcPct val="20000"/>
              </a:spcBef>
              <a:buFont typeface="+mj-lt"/>
              <a:buChar char="•"/>
              <a:defRPr/>
            </a:pPr>
            <a:r>
              <a:rPr lang="sv-SE" sz="900" dirty="0">
                <a:solidFill>
                  <a:srgbClr val="FFFFFF"/>
                </a:solidFill>
                <a:cs typeface="Times New Roman" panose="02020603050405020304" pitchFamily="18" charset="0"/>
              </a:rPr>
              <a:t>Universitet (69%), Offentlig sektor (68%)</a:t>
            </a:r>
          </a:p>
          <a:p>
            <a:pPr marL="228600" indent="-228600">
              <a:spcBef>
                <a:spcPct val="20000"/>
              </a:spcBef>
              <a:buFont typeface="+mj-lt"/>
              <a:buChar char="•"/>
              <a:defRPr/>
            </a:pPr>
            <a:r>
              <a:rPr lang="sv-SE" sz="900" dirty="0">
                <a:solidFill>
                  <a:srgbClr val="FFFFFF"/>
                </a:solidFill>
                <a:cs typeface="Times New Roman" panose="02020603050405020304" pitchFamily="18" charset="0"/>
              </a:rPr>
              <a:t>Gift (68%), 50-64 år (63%), Sambo (62%)</a:t>
            </a:r>
          </a:p>
          <a:p>
            <a:pPr marL="228600" indent="-228600">
              <a:spcBef>
                <a:spcPct val="20000"/>
              </a:spcBef>
              <a:buFont typeface="+mj-lt"/>
              <a:buChar char="•"/>
              <a:defRPr/>
            </a:pPr>
            <a:r>
              <a:rPr lang="sv-SE" sz="900" dirty="0">
                <a:solidFill>
                  <a:srgbClr val="FFFFFF"/>
                </a:solidFill>
                <a:cs typeface="Times New Roman" panose="02020603050405020304" pitchFamily="18" charset="0"/>
              </a:rPr>
              <a:t>Stockholm (61%), Har hemmaboende barn (61%)</a:t>
            </a:r>
          </a:p>
          <a:p>
            <a:pPr marL="228600" indent="-228600">
              <a:spcBef>
                <a:spcPct val="20000"/>
              </a:spcBef>
              <a:buFont typeface="+mj-lt"/>
              <a:buChar char="•"/>
              <a:defRPr/>
            </a:pPr>
            <a:r>
              <a:rPr lang="sv-SE" sz="900" dirty="0">
                <a:solidFill>
                  <a:srgbClr val="FFFFFF"/>
                </a:solidFill>
                <a:cs typeface="Times New Roman" panose="02020603050405020304" pitchFamily="18" charset="0"/>
              </a:rPr>
              <a:t>Bostadsrätt (61%)</a:t>
            </a:r>
          </a:p>
          <a:p>
            <a:pPr marL="228600" indent="-228600">
              <a:spcBef>
                <a:spcPct val="20000"/>
              </a:spcBef>
              <a:buFont typeface="+mj-lt"/>
              <a:buChar char="•"/>
              <a:defRPr/>
            </a:pPr>
            <a:r>
              <a:rPr lang="sv-SE" sz="900" dirty="0">
                <a:solidFill>
                  <a:srgbClr val="FFFFFF"/>
                </a:solidFill>
                <a:cs typeface="Times New Roman" panose="02020603050405020304" pitchFamily="18" charset="0"/>
              </a:rPr>
              <a:t>Storstäder och storstadsnära kommuner (61%)</a:t>
            </a:r>
          </a:p>
          <a:p>
            <a:pPr marL="228600" indent="-228600">
              <a:spcBef>
                <a:spcPct val="20000"/>
              </a:spcBef>
              <a:buFont typeface="+mj-lt"/>
              <a:buChar char="•"/>
              <a:defRPr/>
            </a:pPr>
            <a:r>
              <a:rPr lang="sv-SE" sz="900" dirty="0">
                <a:solidFill>
                  <a:srgbClr val="FFFFFF"/>
                </a:solidFill>
                <a:cs typeface="Times New Roman" panose="02020603050405020304" pitchFamily="18" charset="0"/>
              </a:rPr>
              <a:t>35-49 år (60%)</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r>
              <a:rPr lang="sv-SE" sz="900" b="1" dirty="0">
                <a:solidFill>
                  <a:srgbClr val="FFFFFF"/>
                </a:solidFill>
                <a:cs typeface="Times New Roman" panose="02020603050405020304" pitchFamily="18" charset="0"/>
              </a:rPr>
              <a:t>Egen företagare (6%)</a:t>
            </a:r>
          </a:p>
          <a:p>
            <a:pPr marL="228600" indent="-228600">
              <a:spcBef>
                <a:spcPct val="20000"/>
              </a:spcBef>
              <a:buFont typeface="+mj-lt"/>
              <a:buChar char="•"/>
              <a:defRPr/>
            </a:pPr>
            <a:r>
              <a:rPr lang="sv-SE" sz="900" dirty="0">
                <a:solidFill>
                  <a:srgbClr val="FFFFFF"/>
                </a:solidFill>
                <a:cs typeface="Times New Roman" panose="02020603050405020304" pitchFamily="18" charset="0"/>
              </a:rPr>
              <a:t>Ej med i facket (14%)</a:t>
            </a:r>
          </a:p>
          <a:p>
            <a:pPr marL="228600" indent="-228600">
              <a:spcBef>
                <a:spcPct val="20000"/>
              </a:spcBef>
              <a:buFont typeface="+mj-lt"/>
              <a:buChar char="•"/>
              <a:defRPr/>
            </a:pPr>
            <a:r>
              <a:rPr lang="sv-SE" sz="900" dirty="0">
                <a:solidFill>
                  <a:srgbClr val="FFFFFF"/>
                </a:solidFill>
                <a:cs typeface="Times New Roman" panose="02020603050405020304" pitchFamily="18" charset="0"/>
              </a:rPr>
              <a:t>50-64 år (10%)</a:t>
            </a:r>
          </a:p>
          <a:p>
            <a:pPr lvl="0">
              <a:spcBef>
                <a:spcPct val="20000"/>
              </a:spcBef>
              <a:defRPr/>
            </a:pPr>
            <a:endParaRPr lang="sv-SE" sz="900" b="1" dirty="0">
              <a:solidFill>
                <a:srgbClr val="FFFFFF"/>
              </a:solidFill>
              <a:cs typeface="Times New Roman" panose="02020603050405020304" pitchFamily="18" charset="0"/>
            </a:endParaRPr>
          </a:p>
        </p:txBody>
      </p:sp>
      <p:sp>
        <p:nvSpPr>
          <p:cNvPr id="3" name="textruta 2">
            <a:extLst>
              <a:ext uri="{FF2B5EF4-FFF2-40B4-BE49-F238E27FC236}">
                <a16:creationId xmlns:a16="http://schemas.microsoft.com/office/drawing/2014/main" id="{24F38B50-3318-D581-7ACB-B211C85C8599}"/>
              </a:ext>
            </a:extLst>
          </p:cNvPr>
          <p:cNvSpPr txBox="1"/>
          <p:nvPr/>
        </p:nvSpPr>
        <p:spPr>
          <a:xfrm>
            <a:off x="3204418" y="1440739"/>
            <a:ext cx="2735164" cy="18158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noProof="1">
                <a:latin typeface="Calibri" charset="0"/>
                <a:ea typeface="Calibri" charset="0"/>
                <a:cs typeface="Calibri" charset="0"/>
              </a:rPr>
              <a:t>För att få fram rätt målgrupp ställdes inledningsvis en screeningfråga. Frågan löd </a:t>
            </a:r>
            <a:r>
              <a:rPr lang="en-US" sz="1400" i="1" noProof="1">
                <a:latin typeface="Calibri" charset="0"/>
                <a:ea typeface="Calibri" charset="0"/>
                <a:cs typeface="Calibri" charset="0"/>
              </a:rPr>
              <a:t>Vilket typ av arbete har du? </a:t>
            </a:r>
            <a:r>
              <a:rPr lang="en-US" sz="1400" noProof="1">
                <a:latin typeface="Calibri" charset="0"/>
                <a:ea typeface="Calibri" charset="0"/>
                <a:cs typeface="Calibri" charset="0"/>
              </a:rPr>
              <a:t>Här gick enbart de som svarat </a:t>
            </a:r>
            <a:r>
              <a:rPr lang="en-US" sz="1400" i="1" noProof="1">
                <a:latin typeface="Calibri" charset="0"/>
                <a:ea typeface="Calibri" charset="0"/>
                <a:cs typeface="Calibri" charset="0"/>
              </a:rPr>
              <a:t>arbetare, tjänsteman eller egen företagare </a:t>
            </a:r>
            <a:r>
              <a:rPr lang="en-US" sz="1400" noProof="1">
                <a:latin typeface="Calibri" charset="0"/>
                <a:ea typeface="Calibri" charset="0"/>
                <a:cs typeface="Calibri" charset="0"/>
              </a:rPr>
              <a:t>vidare, dvs den yrkesverksamma allmänheten.</a:t>
            </a:r>
            <a:endParaRPr lang="sv-SE" dirty="0"/>
          </a:p>
        </p:txBody>
      </p:sp>
      <p:sp>
        <p:nvSpPr>
          <p:cNvPr id="4" name="Höger klammerparentes 3">
            <a:extLst>
              <a:ext uri="{FF2B5EF4-FFF2-40B4-BE49-F238E27FC236}">
                <a16:creationId xmlns:a16="http://schemas.microsoft.com/office/drawing/2014/main" id="{D12A85C7-FEDD-12E0-E610-252704B8F25B}"/>
              </a:ext>
            </a:extLst>
          </p:cNvPr>
          <p:cNvSpPr/>
          <p:nvPr/>
        </p:nvSpPr>
        <p:spPr>
          <a:xfrm>
            <a:off x="1755452" y="3427778"/>
            <a:ext cx="332509" cy="10855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 name="textruta 4">
            <a:extLst>
              <a:ext uri="{FF2B5EF4-FFF2-40B4-BE49-F238E27FC236}">
                <a16:creationId xmlns:a16="http://schemas.microsoft.com/office/drawing/2014/main" id="{B1F87167-3C39-B8E7-6D35-207017D10281}"/>
              </a:ext>
            </a:extLst>
          </p:cNvPr>
          <p:cNvSpPr txBox="1"/>
          <p:nvPr/>
        </p:nvSpPr>
        <p:spPr>
          <a:xfrm>
            <a:off x="2179582" y="3612759"/>
            <a:ext cx="2627130" cy="715581"/>
          </a:xfrm>
          <a:prstGeom prst="rect">
            <a:avLst/>
          </a:prstGeom>
          <a:noFill/>
          <a:ln>
            <a:solidFill>
              <a:srgbClr val="FF0000"/>
            </a:solidFill>
          </a:ln>
        </p:spPr>
        <p:txBody>
          <a:bodyPr wrap="square" rtlCol="0">
            <a:spAutoFit/>
          </a:bodyPr>
          <a:lstStyle/>
          <a:p>
            <a:r>
              <a:rPr lang="sv-SE" dirty="0"/>
              <a:t>Övriga svar fick inte fortsätta intervjun och räknas inte in i de 1075 svarande</a:t>
            </a:r>
          </a:p>
        </p:txBody>
      </p:sp>
    </p:spTree>
    <p:extLst>
      <p:ext uri="{BB962C8B-B14F-4D97-AF65-F5344CB8AC3E}">
        <p14:creationId xmlns:p14="http://schemas.microsoft.com/office/powerpoint/2010/main" val="1800753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4747"/>
            <a:ext cx="9144000" cy="4881732"/>
          </a:xfrm>
          <a:prstGeom prst="rect">
            <a:avLst/>
          </a:prstGeom>
          <a:solidFill>
            <a:srgbClr val="006968"/>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dirty="0">
              <a:solidFill>
                <a:schemeClr val="bg1"/>
              </a:solidFill>
            </a:endParaRPr>
          </a:p>
        </p:txBody>
      </p:sp>
      <p:cxnSp>
        <p:nvCxnSpPr>
          <p:cNvPr id="12" name="Straight Connector 11"/>
          <p:cNvCxnSpPr/>
          <p:nvPr/>
        </p:nvCxnSpPr>
        <p:spPr>
          <a:xfrm>
            <a:off x="245393" y="3184545"/>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A5B2CF21-735B-E14F-9780-262F164B5721}"/>
              </a:ext>
            </a:extLst>
          </p:cNvPr>
          <p:cNvSpPr>
            <a:spLocks noGrp="1"/>
          </p:cNvSpPr>
          <p:nvPr>
            <p:ph type="title"/>
          </p:nvPr>
        </p:nvSpPr>
        <p:spPr>
          <a:xfrm>
            <a:off x="245394" y="2654235"/>
            <a:ext cx="7709887" cy="531001"/>
          </a:xfrm>
        </p:spPr>
        <p:txBody>
          <a:bodyPr/>
          <a:lstStyle/>
          <a:p>
            <a:r>
              <a:rPr lang="sv-SE" dirty="0">
                <a:solidFill>
                  <a:schemeClr val="bg1"/>
                </a:solidFill>
              </a:rPr>
              <a:t>Resultat</a:t>
            </a:r>
          </a:p>
        </p:txBody>
      </p:sp>
    </p:spTree>
    <p:extLst>
      <p:ext uri="{BB962C8B-B14F-4D97-AF65-F5344CB8AC3E}">
        <p14:creationId xmlns:p14="http://schemas.microsoft.com/office/powerpoint/2010/main" val="1035218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0D2242-FEBC-AA48-852D-1131F562C15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44"/>
            <a:ext cx="9143999" cy="4866985"/>
          </a:xfrm>
          <a:prstGeom prst="rect">
            <a:avLst/>
          </a:prstGeom>
        </p:spPr>
      </p:pic>
      <p:sp>
        <p:nvSpPr>
          <p:cNvPr id="80" name="Rectangle 79"/>
          <p:cNvSpPr/>
          <p:nvPr/>
        </p:nvSpPr>
        <p:spPr>
          <a:xfrm>
            <a:off x="1" y="0"/>
            <a:ext cx="9144000" cy="4867275"/>
          </a:xfrm>
          <a:prstGeom prst="rect">
            <a:avLst/>
          </a:prstGeom>
          <a:solidFill>
            <a:schemeClr val="accent6">
              <a:alpha val="6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82" name="Rectangle 81"/>
          <p:cNvSpPr/>
          <p:nvPr/>
        </p:nvSpPr>
        <p:spPr>
          <a:xfrm>
            <a:off x="1" y="-3402"/>
            <a:ext cx="6084887" cy="1279007"/>
          </a:xfrm>
          <a:prstGeom prst="rect">
            <a:avLst/>
          </a:prstGeom>
        </p:spPr>
        <p:txBody>
          <a:bodyPr wrap="square" lIns="251999" tIns="360000" rIns="144000">
            <a:noAutofit/>
          </a:bodyPr>
          <a:lstStyle/>
          <a:p>
            <a:r>
              <a:rPr lang="sv-SE" sz="2700" b="1">
                <a:solidFill>
                  <a:schemeClr val="bg1"/>
                </a:solidFill>
              </a:rPr>
              <a:t>Kort sammanfattning</a:t>
            </a:r>
          </a:p>
        </p:txBody>
      </p:sp>
      <p:sp>
        <p:nvSpPr>
          <p:cNvPr id="2" name="shpTitles">
            <a:extLst>
              <a:ext uri="{FF2B5EF4-FFF2-40B4-BE49-F238E27FC236}">
                <a16:creationId xmlns:a16="http://schemas.microsoft.com/office/drawing/2014/main" id="{907692E6-46C2-4FB6-8B0C-D2D054BEB188}"/>
              </a:ext>
            </a:extLst>
          </p:cNvPr>
          <p:cNvSpPr txBox="1"/>
          <p:nvPr/>
        </p:nvSpPr>
        <p:spPr>
          <a:xfrm>
            <a:off x="250825" y="1059582"/>
            <a:ext cx="8642350" cy="3672756"/>
          </a:xfrm>
          <a:prstGeom prst="rect">
            <a:avLst/>
          </a:prstGeom>
          <a:solidFill>
            <a:schemeClr val="accent6">
              <a:lumMod val="75000"/>
              <a:alpha val="70000"/>
            </a:schemeClr>
          </a:solidFill>
        </p:spPr>
        <p:txBody>
          <a:bodyPr wrap="square" lIns="144000" tIns="108000" rIns="144000" bIns="180000" numCol="2" spcCol="216000" rtlCol="0" anchor="ctr" anchorCtr="0">
            <a:noAutofit/>
          </a:bodyPr>
          <a:lstStyle/>
          <a:p>
            <a:pPr>
              <a:spcAft>
                <a:spcPts val="600"/>
              </a:spcAft>
              <a:buClr>
                <a:schemeClr val="bg1"/>
              </a:buClr>
            </a:pPr>
            <a:r>
              <a:rPr lang="sv-SE" sz="1400" b="1" dirty="0">
                <a:solidFill>
                  <a:srgbClr val="FFFFFF"/>
                </a:solidFill>
                <a:highlight>
                  <a:srgbClr val="414A4F"/>
                </a:highlight>
                <a:latin typeface="Calibri" panose="020F0502020204030204" pitchFamily="34" charset="0"/>
                <a:ea typeface="+mj-ea"/>
                <a:cs typeface="Calibri" panose="020F0502020204030204" pitchFamily="34" charset="0"/>
              </a:rPr>
              <a:t>Semesterbehovet är en fråga om återhämtning – inte bara ledighet</a:t>
            </a:r>
          </a:p>
          <a:p>
            <a:pPr marL="171450" indent="-171450">
              <a:spcAft>
                <a:spcPts val="600"/>
              </a:spcAft>
              <a:buClr>
                <a:schemeClr val="bg1"/>
              </a:buClr>
              <a:buFont typeface="Arial" panose="020B0604020202020204" pitchFamily="34" charset="0"/>
              <a:buChar char="•"/>
            </a:pPr>
            <a:r>
              <a:rPr lang="sv-SE" sz="1200" dirty="0">
                <a:solidFill>
                  <a:schemeClr val="bg1"/>
                </a:solidFill>
              </a:rPr>
              <a:t>De främsta orsakerna till semesterbehov är stressigt arbete (18%), psykisk påfrestning (18%) och hög press på prestation (17%). </a:t>
            </a:r>
          </a:p>
          <a:p>
            <a:pPr marL="171450" indent="-171450">
              <a:spcAft>
                <a:spcPts val="600"/>
              </a:spcAft>
              <a:buClr>
                <a:schemeClr val="bg1"/>
              </a:buClr>
              <a:buFont typeface="Arial" panose="020B0604020202020204" pitchFamily="34" charset="0"/>
              <a:buChar char="•"/>
            </a:pPr>
            <a:r>
              <a:rPr lang="sv-SE" sz="1200" dirty="0">
                <a:solidFill>
                  <a:schemeClr val="bg1"/>
                </a:solidFill>
              </a:rPr>
              <a:t>Framför allt offentliganställda och arbetare pekar på psykisk påfrestning – medan tjänstemän i storstäder lyfter press.</a:t>
            </a:r>
          </a:p>
          <a:p>
            <a:pPr>
              <a:spcAft>
                <a:spcPts val="600"/>
              </a:spcAft>
              <a:buClr>
                <a:schemeClr val="bg1"/>
              </a:buClr>
            </a:pPr>
            <a:endParaRPr lang="sv-SE" sz="1200" dirty="0">
              <a:solidFill>
                <a:schemeClr val="bg1"/>
              </a:solidFill>
            </a:endParaRPr>
          </a:p>
          <a:p>
            <a:pPr>
              <a:spcAft>
                <a:spcPts val="600"/>
              </a:spcAft>
              <a:buClr>
                <a:schemeClr val="bg1"/>
              </a:buClr>
            </a:pPr>
            <a:r>
              <a:rPr lang="sv-SE" sz="1400" b="1" dirty="0">
                <a:solidFill>
                  <a:srgbClr val="FFFFFF"/>
                </a:solidFill>
                <a:highlight>
                  <a:srgbClr val="414A4F"/>
                </a:highlight>
                <a:latin typeface="Calibri" panose="020F0502020204030204" pitchFamily="34" charset="0"/>
                <a:ea typeface="+mj-ea"/>
                <a:cs typeface="Calibri" panose="020F0502020204030204" pitchFamily="34" charset="0"/>
              </a:rPr>
              <a:t>Semester handlar om familj, vila och att "koppla ur"</a:t>
            </a:r>
          </a:p>
          <a:p>
            <a:pPr marL="285743" indent="-285743">
              <a:spcAft>
                <a:spcPts val="600"/>
              </a:spcAft>
              <a:buClr>
                <a:schemeClr val="bg1"/>
              </a:buClr>
              <a:buFont typeface="Wingdings" panose="05000000000000000000" pitchFamily="2" charset="2"/>
              <a:buChar char="§"/>
            </a:pPr>
            <a:r>
              <a:rPr lang="sv-SE" sz="1200" dirty="0">
                <a:solidFill>
                  <a:schemeClr val="bg1"/>
                </a:solidFill>
              </a:rPr>
              <a:t>De tre viktigaste aspekterna under semestern är att spendera tid med familjen (52%), sova/vila (44%), och att frikopplas från jobbet (39%).</a:t>
            </a:r>
          </a:p>
          <a:p>
            <a:pPr marL="285743" indent="-285743">
              <a:spcAft>
                <a:spcPts val="600"/>
              </a:spcAft>
              <a:buClr>
                <a:schemeClr val="bg1"/>
              </a:buClr>
              <a:buFont typeface="Wingdings" panose="05000000000000000000" pitchFamily="2" charset="2"/>
              <a:buChar char="§"/>
            </a:pPr>
            <a:r>
              <a:rPr lang="sv-SE" sz="1200" dirty="0">
                <a:solidFill>
                  <a:schemeClr val="bg1"/>
                </a:solidFill>
              </a:rPr>
              <a:t>Intressant nog värderar LO-medlemmar kopplingen från jobbet mest – troligen kopplat till mer rigid arbetstid i vardagen och kanske mer fysiskt krävande arbete.</a:t>
            </a:r>
          </a:p>
          <a:p>
            <a:pPr>
              <a:spcAft>
                <a:spcPts val="600"/>
              </a:spcAft>
              <a:buClr>
                <a:schemeClr val="bg1"/>
              </a:buClr>
            </a:pPr>
            <a:r>
              <a:rPr lang="sv-SE" sz="1400" b="1" dirty="0">
                <a:solidFill>
                  <a:srgbClr val="FFFFFF"/>
                </a:solidFill>
                <a:highlight>
                  <a:srgbClr val="414A4F"/>
                </a:highlight>
                <a:latin typeface="Calibri" panose="020F0502020204030204" pitchFamily="34" charset="0"/>
                <a:cs typeface="Calibri" panose="020F0502020204030204" pitchFamily="34" charset="0"/>
              </a:rPr>
              <a:t>Semesterns upplägg – de flesta vill ha en mix, men traditionen står stark</a:t>
            </a:r>
          </a:p>
          <a:p>
            <a:pPr marL="171450" indent="-171450">
              <a:spcAft>
                <a:spcPts val="600"/>
              </a:spcAft>
              <a:buClr>
                <a:schemeClr val="bg1"/>
              </a:buClr>
              <a:buFont typeface="Arial" panose="020B0604020202020204" pitchFamily="34" charset="0"/>
              <a:buChar char="•"/>
            </a:pPr>
            <a:r>
              <a:rPr lang="sv-SE" sz="1200" dirty="0">
                <a:solidFill>
                  <a:schemeClr val="bg1"/>
                </a:solidFill>
              </a:rPr>
              <a:t>32% föredrar dagens modell (4–5 veckors sommarledighet), men 29% vill sprida ut semestern över året.</a:t>
            </a:r>
          </a:p>
          <a:p>
            <a:pPr marL="171450" indent="-171450">
              <a:spcAft>
                <a:spcPts val="600"/>
              </a:spcAft>
              <a:buClr>
                <a:schemeClr val="bg1"/>
              </a:buClr>
              <a:buFont typeface="Arial" panose="020B0604020202020204" pitchFamily="34" charset="0"/>
              <a:buChar char="•"/>
            </a:pPr>
            <a:r>
              <a:rPr lang="sv-SE" sz="1200" dirty="0">
                <a:solidFill>
                  <a:schemeClr val="bg1"/>
                </a:solidFill>
              </a:rPr>
              <a:t>Relativt få vill ha 2 eller 4 långsemestrar eller kortvecka.</a:t>
            </a:r>
          </a:p>
          <a:p>
            <a:pPr>
              <a:spcAft>
                <a:spcPts val="600"/>
              </a:spcAft>
              <a:buClr>
                <a:schemeClr val="bg1"/>
              </a:buClr>
            </a:pPr>
            <a:endParaRPr lang="sv-SE" sz="1200" dirty="0">
              <a:solidFill>
                <a:schemeClr val="bg1"/>
              </a:solidFill>
            </a:endParaRPr>
          </a:p>
          <a:p>
            <a:pPr>
              <a:spcAft>
                <a:spcPts val="600"/>
              </a:spcAft>
              <a:buClr>
                <a:schemeClr val="bg1"/>
              </a:buClr>
            </a:pPr>
            <a:r>
              <a:rPr lang="sv-SE" sz="1400" b="1" dirty="0">
                <a:solidFill>
                  <a:srgbClr val="FFFFFF"/>
                </a:solidFill>
                <a:highlight>
                  <a:srgbClr val="414A4F"/>
                </a:highlight>
                <a:latin typeface="Calibri" panose="020F0502020204030204" pitchFamily="34" charset="0"/>
                <a:cs typeface="Calibri" panose="020F0502020204030204" pitchFamily="34" charset="0"/>
              </a:rPr>
              <a:t>Förkortad arbetstid vinner över högre lön</a:t>
            </a:r>
          </a:p>
          <a:p>
            <a:pPr marL="171450" indent="-171450">
              <a:spcAft>
                <a:spcPts val="600"/>
              </a:spcAft>
              <a:buClr>
                <a:schemeClr val="bg1"/>
              </a:buClr>
              <a:buFont typeface="Arial" panose="020B0604020202020204" pitchFamily="34" charset="0"/>
              <a:buChar char="•"/>
            </a:pPr>
            <a:r>
              <a:rPr lang="sv-SE" sz="1200" dirty="0">
                <a:solidFill>
                  <a:schemeClr val="bg1"/>
                </a:solidFill>
              </a:rPr>
              <a:t>37% värderar kortare arbetstid högst, före högre lön (24%) och fler semesterdagar (16%).</a:t>
            </a:r>
          </a:p>
          <a:p>
            <a:pPr marL="171450" indent="-171450">
              <a:spcAft>
                <a:spcPts val="600"/>
              </a:spcAft>
              <a:buClr>
                <a:schemeClr val="bg1"/>
              </a:buClr>
              <a:buFont typeface="Arial" panose="020B0604020202020204" pitchFamily="34" charset="0"/>
              <a:buChar char="•"/>
            </a:pPr>
            <a:r>
              <a:rPr lang="sv-SE" sz="1200" dirty="0">
                <a:solidFill>
                  <a:schemeClr val="bg1"/>
                </a:solidFill>
              </a:rPr>
              <a:t>Även i ett scenario där respondenten får välja mellan kortare veckoarbetstid, högre lön, fler semesterdagar eller tidigare pension, vinner kortare arbetstid (37%) klart.</a:t>
            </a:r>
          </a:p>
          <a:p>
            <a:pPr marL="285743" indent="-285743">
              <a:spcAft>
                <a:spcPts val="600"/>
              </a:spcAft>
              <a:buClr>
                <a:schemeClr val="bg1"/>
              </a:buClr>
              <a:buFont typeface="Wingdings" panose="05000000000000000000" pitchFamily="2" charset="2"/>
              <a:buChar char="§"/>
            </a:pPr>
            <a:endParaRPr lang="sv-SE" sz="1200" dirty="0"/>
          </a:p>
        </p:txBody>
      </p:sp>
      <p:sp>
        <p:nvSpPr>
          <p:cNvPr id="6" name="shpSlideType" hidden="1">
            <a:extLst>
              <a:ext uri="{FF2B5EF4-FFF2-40B4-BE49-F238E27FC236}">
                <a16:creationId xmlns:a16="http://schemas.microsoft.com/office/drawing/2014/main" id="{009811D4-CBDE-4A65-8EE4-2D56B559A7F3}"/>
              </a:ext>
            </a:extLst>
          </p:cNvPr>
          <p:cNvSpPr/>
          <p:nvPr/>
        </p:nvSpPr>
        <p:spPr>
          <a:xfrm>
            <a:off x="2375154" y="-332365"/>
            <a:ext cx="242374" cy="230832"/>
          </a:xfrm>
          <a:prstGeom prst="rect">
            <a:avLst/>
          </a:prstGeom>
        </p:spPr>
        <p:txBody>
          <a:bodyPr wrap="none">
            <a:spAutoFit/>
          </a:bodyPr>
          <a:lstStyle/>
          <a:p>
            <a:pPr defTabSz="257175">
              <a:defRPr/>
            </a:pPr>
            <a:r>
              <a:rPr lang="sv-SE" sz="900">
                <a:latin typeface="Calibri Regular" charset="0"/>
                <a:cs typeface="Calibri Regular" charset="0"/>
              </a:rPr>
              <a:t>0</a:t>
            </a:r>
          </a:p>
        </p:txBody>
      </p:sp>
      <p:cxnSp>
        <p:nvCxnSpPr>
          <p:cNvPr id="7" name="Straight Connector 6">
            <a:extLst>
              <a:ext uri="{FF2B5EF4-FFF2-40B4-BE49-F238E27FC236}">
                <a16:creationId xmlns:a16="http://schemas.microsoft.com/office/drawing/2014/main" id="{6DC4A8F3-B85C-2546-8EAD-21331DB555C8}"/>
              </a:ext>
            </a:extLst>
          </p:cNvPr>
          <p:cNvCxnSpPr/>
          <p:nvPr/>
        </p:nvCxnSpPr>
        <p:spPr>
          <a:xfrm>
            <a:off x="252767" y="891553"/>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071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D51CF-5AAA-44D0-7EB1-2947D3B011F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CA54406-0D85-6147-3055-580A16F2F0C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44"/>
            <a:ext cx="9143999" cy="4866985"/>
          </a:xfrm>
          <a:prstGeom prst="rect">
            <a:avLst/>
          </a:prstGeom>
        </p:spPr>
      </p:pic>
      <p:sp>
        <p:nvSpPr>
          <p:cNvPr id="80" name="Rectangle 79">
            <a:extLst>
              <a:ext uri="{FF2B5EF4-FFF2-40B4-BE49-F238E27FC236}">
                <a16:creationId xmlns:a16="http://schemas.microsoft.com/office/drawing/2014/main" id="{BDE5AF31-5F0A-76D0-14D8-55771D762173}"/>
              </a:ext>
            </a:extLst>
          </p:cNvPr>
          <p:cNvSpPr/>
          <p:nvPr/>
        </p:nvSpPr>
        <p:spPr>
          <a:xfrm>
            <a:off x="1" y="0"/>
            <a:ext cx="9144000" cy="4867275"/>
          </a:xfrm>
          <a:prstGeom prst="rect">
            <a:avLst/>
          </a:prstGeom>
          <a:solidFill>
            <a:schemeClr val="accent6">
              <a:alpha val="6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82" name="Rectangle 81">
            <a:extLst>
              <a:ext uri="{FF2B5EF4-FFF2-40B4-BE49-F238E27FC236}">
                <a16:creationId xmlns:a16="http://schemas.microsoft.com/office/drawing/2014/main" id="{6BDFDAD0-1B31-9DA5-FA45-11AFB4D80577}"/>
              </a:ext>
            </a:extLst>
          </p:cNvPr>
          <p:cNvSpPr/>
          <p:nvPr/>
        </p:nvSpPr>
        <p:spPr>
          <a:xfrm>
            <a:off x="1" y="-3402"/>
            <a:ext cx="6084887" cy="1279007"/>
          </a:xfrm>
          <a:prstGeom prst="rect">
            <a:avLst/>
          </a:prstGeom>
        </p:spPr>
        <p:txBody>
          <a:bodyPr wrap="square" lIns="251999" tIns="360000" rIns="144000">
            <a:noAutofit/>
          </a:bodyPr>
          <a:lstStyle/>
          <a:p>
            <a:r>
              <a:rPr lang="sv-SE" sz="2700" b="1" dirty="0">
                <a:solidFill>
                  <a:schemeClr val="bg1"/>
                </a:solidFill>
              </a:rPr>
              <a:t>Kort sammanfattning och slutsatser</a:t>
            </a:r>
          </a:p>
        </p:txBody>
      </p:sp>
      <p:sp>
        <p:nvSpPr>
          <p:cNvPr id="2" name="shpTitles">
            <a:extLst>
              <a:ext uri="{FF2B5EF4-FFF2-40B4-BE49-F238E27FC236}">
                <a16:creationId xmlns:a16="http://schemas.microsoft.com/office/drawing/2014/main" id="{CD2D6EC4-92C8-7CF9-B0E3-A6EE55F2C5F1}"/>
              </a:ext>
            </a:extLst>
          </p:cNvPr>
          <p:cNvSpPr txBox="1"/>
          <p:nvPr/>
        </p:nvSpPr>
        <p:spPr>
          <a:xfrm>
            <a:off x="250825" y="1059582"/>
            <a:ext cx="8642350" cy="3672756"/>
          </a:xfrm>
          <a:prstGeom prst="rect">
            <a:avLst/>
          </a:prstGeom>
          <a:solidFill>
            <a:schemeClr val="accent6">
              <a:lumMod val="75000"/>
              <a:alpha val="70000"/>
            </a:schemeClr>
          </a:solidFill>
        </p:spPr>
        <p:txBody>
          <a:bodyPr wrap="square" lIns="144000" tIns="108000" rIns="144000" bIns="180000" numCol="2" spcCol="216000" rtlCol="0" anchor="ctr" anchorCtr="0">
            <a:noAutofit/>
          </a:bodyPr>
          <a:lstStyle/>
          <a:p>
            <a:pPr>
              <a:spcAft>
                <a:spcPts val="600"/>
              </a:spcAft>
              <a:buClr>
                <a:schemeClr val="bg1"/>
              </a:buClr>
            </a:pPr>
            <a:r>
              <a:rPr lang="sv-SE" sz="1400" b="1" dirty="0">
                <a:solidFill>
                  <a:srgbClr val="FFFFFF"/>
                </a:solidFill>
                <a:highlight>
                  <a:srgbClr val="414A4F"/>
                </a:highlight>
                <a:latin typeface="Calibri" panose="020F0502020204030204" pitchFamily="34" charset="0"/>
                <a:ea typeface="+mj-ea"/>
                <a:cs typeface="Calibri" panose="020F0502020204030204" pitchFamily="34" charset="0"/>
              </a:rPr>
              <a:t>Samspelet med arbetsgivare fungerar – men är inte friktionsfritt</a:t>
            </a:r>
          </a:p>
          <a:p>
            <a:pPr marL="171450" indent="-171450">
              <a:spcAft>
                <a:spcPts val="600"/>
              </a:spcAft>
              <a:buClr>
                <a:schemeClr val="bg1"/>
              </a:buClr>
              <a:buFont typeface="Arial" panose="020B0604020202020204" pitchFamily="34" charset="0"/>
              <a:buChar char="•"/>
            </a:pPr>
            <a:r>
              <a:rPr lang="sv-SE" sz="1200" dirty="0">
                <a:solidFill>
                  <a:schemeClr val="bg1"/>
                </a:solidFill>
              </a:rPr>
              <a:t>71% anser att samarbetet med arbetsgivaren kring semesterns förläggning fungerar bra. Men 12% tycker det fungerar dåligt, främst arbetare, kvinnor och de i östra Sverige.</a:t>
            </a:r>
          </a:p>
          <a:p>
            <a:pPr>
              <a:spcAft>
                <a:spcPts val="600"/>
              </a:spcAft>
              <a:buClr>
                <a:schemeClr val="bg1"/>
              </a:buClr>
            </a:pPr>
            <a:endParaRPr lang="sv-SE" sz="1200" dirty="0">
              <a:solidFill>
                <a:schemeClr val="bg1"/>
              </a:solidFill>
            </a:endParaRPr>
          </a:p>
          <a:p>
            <a:pPr>
              <a:spcAft>
                <a:spcPts val="600"/>
              </a:spcAft>
              <a:buClr>
                <a:schemeClr val="bg1"/>
              </a:buClr>
            </a:pPr>
            <a:r>
              <a:rPr lang="sv-SE" sz="1400" b="1" dirty="0">
                <a:solidFill>
                  <a:srgbClr val="FFFFFF"/>
                </a:solidFill>
                <a:highlight>
                  <a:srgbClr val="414A4F"/>
                </a:highlight>
                <a:latin typeface="Calibri" panose="020F0502020204030204" pitchFamily="34" charset="0"/>
                <a:ea typeface="+mj-ea"/>
                <a:cs typeface="Calibri" panose="020F0502020204030204" pitchFamily="34" charset="0"/>
              </a:rPr>
              <a:t>Största hindret: arbetets natur</a:t>
            </a:r>
          </a:p>
          <a:p>
            <a:pPr marL="171450" indent="-171450">
              <a:spcAft>
                <a:spcPts val="600"/>
              </a:spcAft>
              <a:buClr>
                <a:schemeClr val="bg1"/>
              </a:buClr>
              <a:buFont typeface="Arial" panose="020B0604020202020204" pitchFamily="34" charset="0"/>
              <a:buChar char="•"/>
            </a:pPr>
            <a:r>
              <a:rPr lang="sv-SE" sz="1200" dirty="0">
                <a:solidFill>
                  <a:schemeClr val="bg1"/>
                </a:solidFill>
              </a:rPr>
              <a:t>Det största hindret för flexibilitet i semesterplaneringen är arbetsuppgifternas utformning (36%), inte chefer eller kollegor.</a:t>
            </a:r>
          </a:p>
          <a:p>
            <a:pPr>
              <a:spcAft>
                <a:spcPts val="600"/>
              </a:spcAft>
              <a:buClr>
                <a:schemeClr val="bg1"/>
              </a:buClr>
            </a:pPr>
            <a:endParaRPr lang="sv-SE" sz="1200" dirty="0">
              <a:solidFill>
                <a:schemeClr val="bg1"/>
              </a:solidFill>
            </a:endParaRPr>
          </a:p>
          <a:p>
            <a:pPr>
              <a:spcAft>
                <a:spcPts val="600"/>
              </a:spcAft>
              <a:buClr>
                <a:schemeClr val="bg1"/>
              </a:buClr>
            </a:pPr>
            <a:br>
              <a:rPr lang="sv-SE" sz="1200" b="1" dirty="0">
                <a:solidFill>
                  <a:srgbClr val="FFFFFF"/>
                </a:solidFill>
                <a:highlight>
                  <a:srgbClr val="414A4F"/>
                </a:highlight>
                <a:latin typeface="Calibri" panose="020F0502020204030204" pitchFamily="34" charset="0"/>
                <a:cs typeface="Calibri" panose="020F0502020204030204" pitchFamily="34" charset="0"/>
              </a:rPr>
            </a:br>
            <a:endParaRPr lang="sv-SE" sz="1200" b="1" dirty="0">
              <a:solidFill>
                <a:srgbClr val="FFFFFF"/>
              </a:solidFill>
              <a:highlight>
                <a:srgbClr val="414A4F"/>
              </a:highlight>
              <a:latin typeface="Calibri" panose="020F0502020204030204" pitchFamily="34" charset="0"/>
              <a:cs typeface="Calibri" panose="020F0502020204030204" pitchFamily="34" charset="0"/>
            </a:endParaRPr>
          </a:p>
          <a:p>
            <a:pPr>
              <a:spcAft>
                <a:spcPts val="600"/>
              </a:spcAft>
              <a:buClr>
                <a:schemeClr val="bg1"/>
              </a:buClr>
            </a:pPr>
            <a:endParaRPr lang="sv-SE" sz="1200" b="1" dirty="0">
              <a:solidFill>
                <a:srgbClr val="FFFFFF"/>
              </a:solidFill>
              <a:highlight>
                <a:srgbClr val="414A4F"/>
              </a:highlight>
              <a:latin typeface="Calibri" panose="020F0502020204030204" pitchFamily="34" charset="0"/>
              <a:cs typeface="Calibri" panose="020F0502020204030204" pitchFamily="34" charset="0"/>
            </a:endParaRPr>
          </a:p>
          <a:p>
            <a:pPr>
              <a:spcAft>
                <a:spcPts val="600"/>
              </a:spcAft>
              <a:buClr>
                <a:schemeClr val="bg1"/>
              </a:buClr>
            </a:pPr>
            <a:endParaRPr lang="sv-SE" sz="1200" b="1" dirty="0">
              <a:solidFill>
                <a:srgbClr val="FFFFFF"/>
              </a:solidFill>
              <a:highlight>
                <a:srgbClr val="414A4F"/>
              </a:highlight>
              <a:latin typeface="Calibri" panose="020F0502020204030204" pitchFamily="34" charset="0"/>
              <a:cs typeface="Calibri" panose="020F0502020204030204" pitchFamily="34" charset="0"/>
            </a:endParaRPr>
          </a:p>
          <a:p>
            <a:pPr>
              <a:spcAft>
                <a:spcPts val="600"/>
              </a:spcAft>
              <a:buClr>
                <a:schemeClr val="bg1"/>
              </a:buClr>
            </a:pPr>
            <a:r>
              <a:rPr lang="sv-SE" sz="1400" b="1" dirty="0">
                <a:solidFill>
                  <a:srgbClr val="FFFFFF"/>
                </a:solidFill>
                <a:highlight>
                  <a:srgbClr val="414A4F"/>
                </a:highlight>
                <a:latin typeface="Calibri" panose="020F0502020204030204" pitchFamily="34" charset="0"/>
                <a:cs typeface="Calibri" panose="020F0502020204030204" pitchFamily="34" charset="0"/>
              </a:rPr>
              <a:t>SLUTSATSER:</a:t>
            </a:r>
          </a:p>
          <a:p>
            <a:pPr marL="171450" indent="-171450">
              <a:spcAft>
                <a:spcPts val="600"/>
              </a:spcAft>
              <a:buClr>
                <a:schemeClr val="bg1"/>
              </a:buClr>
              <a:buFont typeface="Arial" panose="020B0604020202020204" pitchFamily="34" charset="0"/>
              <a:buChar char="•"/>
            </a:pPr>
            <a:r>
              <a:rPr lang="sv-SE" sz="1200" dirty="0">
                <a:solidFill>
                  <a:schemeClr val="bg1"/>
                </a:solidFill>
              </a:rPr>
              <a:t>Behovet av återhämtning är centralt och ökar i takt med ett pressat arbetsliv.</a:t>
            </a:r>
          </a:p>
          <a:p>
            <a:pPr marL="171450" indent="-171450">
              <a:spcAft>
                <a:spcPts val="600"/>
              </a:spcAft>
              <a:buClr>
                <a:schemeClr val="bg1"/>
              </a:buClr>
              <a:buFont typeface="Arial" panose="020B0604020202020204" pitchFamily="34" charset="0"/>
              <a:buChar char="•"/>
            </a:pPr>
            <a:r>
              <a:rPr lang="sv-SE" sz="1200" dirty="0">
                <a:solidFill>
                  <a:schemeClr val="bg1"/>
                </a:solidFill>
              </a:rPr>
              <a:t>Semestern är en avgörande trygghets- och hälsofråga, särskilt för offentliganställda, LO-medlemmar och småbarnsföräldrar.</a:t>
            </a:r>
          </a:p>
          <a:p>
            <a:pPr marL="171450" indent="-171450">
              <a:spcAft>
                <a:spcPts val="600"/>
              </a:spcAft>
              <a:buClr>
                <a:schemeClr val="bg1"/>
              </a:buClr>
              <a:buFont typeface="Arial" panose="020B0604020202020204" pitchFamily="34" charset="0"/>
              <a:buChar char="•"/>
            </a:pPr>
            <a:r>
              <a:rPr lang="sv-SE" sz="1200" dirty="0">
                <a:solidFill>
                  <a:schemeClr val="bg1"/>
                </a:solidFill>
              </a:rPr>
              <a:t>Unga och storstadsbor är mer positiva till nytänkande kring semesterformer, men den traditionella sommarsemestern har fortfarande ett starkt stöd.</a:t>
            </a:r>
          </a:p>
          <a:p>
            <a:pPr marL="171450" indent="-171450">
              <a:spcAft>
                <a:spcPts val="600"/>
              </a:spcAft>
              <a:buClr>
                <a:schemeClr val="bg1"/>
              </a:buClr>
              <a:buFont typeface="Arial" panose="020B0604020202020204" pitchFamily="34" charset="0"/>
              <a:buChar char="•"/>
            </a:pPr>
            <a:r>
              <a:rPr lang="sv-SE" sz="1200" dirty="0">
                <a:solidFill>
                  <a:schemeClr val="bg1"/>
                </a:solidFill>
              </a:rPr>
              <a:t>Arbetstidsförkortning har starkare stöd än både högre lön, fler semesterdagar och tidigare pension – en tydlig signal om behovet av löpande återhämtning.</a:t>
            </a:r>
            <a:endParaRPr lang="sv-SE" sz="1200" dirty="0"/>
          </a:p>
        </p:txBody>
      </p:sp>
      <p:sp>
        <p:nvSpPr>
          <p:cNvPr id="6" name="shpSlideType" hidden="1">
            <a:extLst>
              <a:ext uri="{FF2B5EF4-FFF2-40B4-BE49-F238E27FC236}">
                <a16:creationId xmlns:a16="http://schemas.microsoft.com/office/drawing/2014/main" id="{A952534D-9445-3D8E-870B-62AD4B821A8E}"/>
              </a:ext>
            </a:extLst>
          </p:cNvPr>
          <p:cNvSpPr/>
          <p:nvPr/>
        </p:nvSpPr>
        <p:spPr>
          <a:xfrm>
            <a:off x="2375154" y="-332365"/>
            <a:ext cx="242374" cy="230832"/>
          </a:xfrm>
          <a:prstGeom prst="rect">
            <a:avLst/>
          </a:prstGeom>
        </p:spPr>
        <p:txBody>
          <a:bodyPr wrap="none">
            <a:spAutoFit/>
          </a:bodyPr>
          <a:lstStyle/>
          <a:p>
            <a:pPr defTabSz="257175">
              <a:defRPr/>
            </a:pPr>
            <a:r>
              <a:rPr lang="sv-SE" sz="900">
                <a:latin typeface="Calibri Regular" charset="0"/>
                <a:cs typeface="Calibri Regular" charset="0"/>
              </a:rPr>
              <a:t>0</a:t>
            </a:r>
          </a:p>
        </p:txBody>
      </p:sp>
      <p:cxnSp>
        <p:nvCxnSpPr>
          <p:cNvPr id="7" name="Straight Connector 6">
            <a:extLst>
              <a:ext uri="{FF2B5EF4-FFF2-40B4-BE49-F238E27FC236}">
                <a16:creationId xmlns:a16="http://schemas.microsoft.com/office/drawing/2014/main" id="{D08DD592-B44C-DEAD-ACD6-79DC54049096}"/>
              </a:ext>
            </a:extLst>
          </p:cNvPr>
          <p:cNvCxnSpPr/>
          <p:nvPr/>
        </p:nvCxnSpPr>
        <p:spPr>
          <a:xfrm>
            <a:off x="252767" y="891553"/>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779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84887" y="1"/>
            <a:ext cx="3059113" cy="4867275"/>
          </a:xfrm>
          <a:prstGeom prst="rect">
            <a:avLst/>
          </a:prstGeom>
          <a:solidFill>
            <a:srgbClr val="006968"/>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hpTitle"/>
          <p:cNvSpPr>
            <a:spLocks noGrp="1"/>
          </p:cNvSpPr>
          <p:nvPr>
            <p:ph type="title"/>
          </p:nvPr>
        </p:nvSpPr>
        <p:spPr>
          <a:xfrm>
            <a:off x="-5191" y="-327649"/>
            <a:ext cx="6084885" cy="938525"/>
          </a:xfrm>
          <a:prstGeom prst="rect">
            <a:avLst/>
          </a:prstGeom>
        </p:spPr>
        <p:txBody>
          <a:bodyPr lIns="251999" tIns="360000" rIns="251999" anchor="t" anchorCtr="0"/>
          <a:lstStyle/>
          <a:p>
            <a:r>
              <a:rPr lang="sv-SE" sz="1800" b="1" dirty="0"/>
              <a:t>Stressigt arbete, slitsamt och psykiskt påfrestande arbete är de främsta anledningarna till att respondenterna känner behov av semester. Även hög press är en stor anledning.</a:t>
            </a:r>
          </a:p>
        </p:txBody>
      </p:sp>
      <p:sp>
        <p:nvSpPr>
          <p:cNvPr id="10" name="shpQuestion"/>
          <p:cNvSpPr>
            <a:spLocks noGrp="1"/>
          </p:cNvSpPr>
          <p:nvPr>
            <p:ph type="body" sz="quarter" idx="14"/>
          </p:nvPr>
        </p:nvSpPr>
        <p:spPr>
          <a:xfrm>
            <a:off x="1" y="762240"/>
            <a:ext cx="6074502" cy="535064"/>
          </a:xfrm>
          <a:prstGeom prst="rect">
            <a:avLst/>
          </a:prstGeom>
        </p:spPr>
        <p:txBody>
          <a:bodyPr lIns="251999" tIns="162000" rIns="251999" anchor="t" anchorCtr="0"/>
          <a:lstStyle/>
          <a:p>
            <a:pPr marL="0" indent="0">
              <a:buNone/>
            </a:pPr>
            <a:r>
              <a:rPr lang="sv-SE" sz="1200" b="0">
                <a:latin typeface="Calibri Regular" charset="0"/>
                <a:cs typeface="Calibri Regular" charset="0"/>
              </a:rPr>
              <a:t>FRÅGA: Vilken är den främsta anledningen till att du behöver semester?</a:t>
            </a:r>
            <a:endParaRPr lang="en-US" sz="1200" b="0" dirty="0">
              <a:latin typeface="Calibri Regular"/>
              <a:cs typeface="Calibri Regular" charset="0"/>
            </a:endParaRPr>
          </a:p>
        </p:txBody>
      </p:sp>
      <p:cxnSp>
        <p:nvCxnSpPr>
          <p:cNvPr id="14" name="Straight Connector 13"/>
          <p:cNvCxnSpPr/>
          <p:nvPr/>
        </p:nvCxnSpPr>
        <p:spPr>
          <a:xfrm>
            <a:off x="251222" y="862972"/>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shpChart">
            <a:extLst>
              <a:ext uri="{FF2B5EF4-FFF2-40B4-BE49-F238E27FC236}">
                <a16:creationId xmlns:a16="http://schemas.microsoft.com/office/drawing/2014/main" id="{EAB61620-46CC-4698-A53D-28733121270C}"/>
              </a:ext>
            </a:extLst>
          </p:cNvPr>
          <p:cNvGraphicFramePr>
            <a:graphicFrameLocks/>
          </p:cNvGraphicFramePr>
          <p:nvPr>
            <p:extLst>
              <p:ext uri="{D42A27DB-BD31-4B8C-83A1-F6EECF244321}">
                <p14:modId xmlns:p14="http://schemas.microsoft.com/office/powerpoint/2010/main" val="3335739359"/>
              </p:ext>
            </p:extLst>
          </p:nvPr>
        </p:nvGraphicFramePr>
        <p:xfrm>
          <a:off x="251222" y="1383126"/>
          <a:ext cx="5823280" cy="3260816"/>
        </p:xfrm>
        <a:graphic>
          <a:graphicData uri="http://schemas.openxmlformats.org/drawingml/2006/chart">
            <c:chart xmlns:c="http://schemas.openxmlformats.org/drawingml/2006/chart" xmlns:r="http://schemas.openxmlformats.org/officeDocument/2006/relationships" r:id="rId3"/>
          </a:graphicData>
        </a:graphic>
      </p:graphicFrame>
      <p:sp>
        <p:nvSpPr>
          <p:cNvPr id="18" name="shpInfo">
            <a:extLst>
              <a:ext uri="{FF2B5EF4-FFF2-40B4-BE49-F238E27FC236}">
                <a16:creationId xmlns:a16="http://schemas.microsoft.com/office/drawing/2014/main" id="{108648E5-C5E3-4692-8523-683DB2936A4C}"/>
              </a:ext>
            </a:extLst>
          </p:cNvPr>
          <p:cNvSpPr txBox="1">
            <a:spLocks/>
          </p:cNvSpPr>
          <p:nvPr/>
        </p:nvSpPr>
        <p:spPr>
          <a:xfrm>
            <a:off x="6084888" y="-6515"/>
            <a:ext cx="3059112" cy="4702340"/>
          </a:xfrm>
          <a:prstGeom prst="rect">
            <a:avLst/>
          </a:prstGeom>
        </p:spPr>
        <p:txBody>
          <a:bodyPr lIns="251999" tIns="72000" rIns="251999"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900" b="1" i="0" u="none" strike="noStrike" kern="1200" cap="none" spc="0" normalizeH="0" baseline="0" noProof="0" dirty="0">
                <a:ln>
                  <a:noFill/>
                </a:ln>
                <a:solidFill>
                  <a:srgbClr val="FFFFFF"/>
                </a:solidFill>
                <a:effectLst/>
                <a:uLnTx/>
                <a:uFillTx/>
                <a:latin typeface="Calibri" charset="0"/>
                <a:ea typeface="Calibri" charset="0"/>
                <a:cs typeface="Calibri" charset="0"/>
              </a:rPr>
              <a:t>Signifikanta skillnader</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900" b="0"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rPr>
              <a:t>Följande undergrupper svarar i högre grad följande: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900" b="1"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endParaRPr>
          </a:p>
          <a:p>
            <a:pPr marL="128588" marR="0" lvl="0" indent="-128588" algn="l" defTabSz="3429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900" b="0" i="0" u="none" strike="noStrike" kern="1200" cap="none" spc="0" normalizeH="0" baseline="0" noProof="0" dirty="0">
              <a:ln>
                <a:noFill/>
              </a:ln>
              <a:solidFill>
                <a:srgbClr val="FFFFFF"/>
              </a:solidFill>
              <a:effectLst/>
              <a:uLnTx/>
              <a:uFillTx/>
              <a:latin typeface="Calibri" charset="0"/>
              <a:ea typeface="Calibri" charset="0"/>
              <a:cs typeface="Calibri" charset="0"/>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900" b="0"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endParaRPr>
          </a:p>
        </p:txBody>
      </p:sp>
      <p:sp>
        <p:nvSpPr>
          <p:cNvPr id="17" name="shpDivision" hidden="1">
            <a:extLst>
              <a:ext uri="{FF2B5EF4-FFF2-40B4-BE49-F238E27FC236}">
                <a16:creationId xmlns:a16="http://schemas.microsoft.com/office/drawing/2014/main" id="{68D8C3DB-0DB5-4E7A-A1B5-8837DEFFB8A4}"/>
              </a:ext>
            </a:extLst>
          </p:cNvPr>
          <p:cNvSpPr txBox="1"/>
          <p:nvPr/>
        </p:nvSpPr>
        <p:spPr>
          <a:xfrm>
            <a:off x="251222" y="1069245"/>
            <a:ext cx="5544914" cy="339725"/>
          </a:xfrm>
          <a:prstGeom prst="rect">
            <a:avLst/>
          </a:prstGeom>
          <a:solidFill>
            <a:schemeClr val="accent4"/>
          </a:solidFill>
        </p:spPr>
        <p:txBody>
          <a:bodyPr wrap="square" lIns="251999" tIns="72000" rIns="251999" rtlCol="0">
            <a:noAutofit/>
          </a:bodyPr>
          <a:lstStyle/>
          <a:p>
            <a:pPr algn="ctr">
              <a:lnSpc>
                <a:spcPct val="100000"/>
              </a:lnSpc>
            </a:pPr>
            <a:r>
              <a:rPr lang="sv-SE" sz="1200" b="1" dirty="0">
                <a:solidFill>
                  <a:schemeClr val="bg1"/>
                </a:solidFill>
              </a:rPr>
              <a:t>Grupp </a:t>
            </a:r>
          </a:p>
        </p:txBody>
      </p:sp>
      <p:sp>
        <p:nvSpPr>
          <p:cNvPr id="19" name="shpBase">
            <a:extLst>
              <a:ext uri="{FF2B5EF4-FFF2-40B4-BE49-F238E27FC236}">
                <a16:creationId xmlns:a16="http://schemas.microsoft.com/office/drawing/2014/main" id="{E867401F-3F5C-AD48-99F7-DC7F0FEEBF78}"/>
              </a:ext>
            </a:extLst>
          </p:cNvPr>
          <p:cNvSpPr/>
          <p:nvPr/>
        </p:nvSpPr>
        <p:spPr>
          <a:xfrm>
            <a:off x="4319455" y="4604638"/>
            <a:ext cx="1854927" cy="256171"/>
          </a:xfrm>
          <a:prstGeom prst="rect">
            <a:avLst/>
          </a:prstGeom>
        </p:spPr>
        <p:txBody>
          <a:bodyPr wrap="square" lIns="251999" rIns="251999">
            <a:noAutofit/>
          </a:bodyPr>
          <a:lstStyle/>
          <a:p>
            <a:pPr algn="r">
              <a:defRPr/>
            </a:pPr>
            <a:r>
              <a:rPr lang="sv-SE" sz="800" dirty="0">
                <a:solidFill>
                  <a:prstClr val="white">
                    <a:lumMod val="50000"/>
                  </a:prstClr>
                </a:solidFill>
                <a:latin typeface="Calibri" charset="0"/>
                <a:ea typeface="Calibri" charset="0"/>
                <a:cs typeface="Calibri" charset="0"/>
              </a:rPr>
              <a:t>BAS: Totalt (n=1075)</a:t>
            </a:r>
            <a:endParaRPr lang="en-US" sz="800" dirty="0">
              <a:solidFill>
                <a:prstClr val="white">
                  <a:lumMod val="50000"/>
                </a:prstClr>
              </a:solidFill>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9E097044-03E1-4EB8-8C60-2D4A7CB37A88}"/>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dirty="0">
                <a:latin typeface="Calibri Regular" charset="0"/>
                <a:cs typeface="Calibri Regular" charset="0"/>
              </a:rPr>
              <a:t>1</a:t>
            </a:r>
            <a:endParaRPr kumimoji="0" lang="sv-SE" sz="1200" b="0" i="0" u="none" strike="noStrike" kern="1200" cap="none" spc="0" normalizeH="0" baseline="0" noProof="0" dirty="0">
              <a:ln>
                <a:noFill/>
              </a:ln>
              <a:effectLst/>
              <a:uLnTx/>
              <a:uFillTx/>
              <a:latin typeface="Calibri Regular" charset="0"/>
              <a:cs typeface="Calibri Regular" charset="0"/>
            </a:endParaRP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extLst>
              <p:ext uri="{D42A27DB-BD31-4B8C-83A1-F6EECF244321}">
                <p14:modId xmlns:p14="http://schemas.microsoft.com/office/powerpoint/2010/main" val="226793348"/>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12" name="shpSign">
            <a:extLst>
              <a:ext uri="{FF2B5EF4-FFF2-40B4-BE49-F238E27FC236}">
                <a16:creationId xmlns:a16="http://schemas.microsoft.com/office/drawing/2014/main" id="{BC0427C9-7D1B-4917-9B42-DF4913E919DB}"/>
              </a:ext>
            </a:extLst>
          </p:cNvPr>
          <p:cNvSpPr/>
          <p:nvPr/>
        </p:nvSpPr>
        <p:spPr>
          <a:xfrm>
            <a:off x="6263877" y="411510"/>
            <a:ext cx="2864059" cy="4524315"/>
          </a:xfrm>
          <a:prstGeom prst="rect">
            <a:avLst/>
          </a:prstGeom>
        </p:spPr>
        <p:txBody>
          <a:bodyPr wrap="square">
            <a:spAutoFit/>
          </a:bodyPr>
          <a:lstStyle/>
          <a:p>
            <a:pPr lvl="0">
              <a:spcBef>
                <a:spcPct val="20000"/>
              </a:spcBef>
              <a:defRPr/>
            </a:pPr>
            <a:r>
              <a:rPr lang="sv-SE" sz="900" b="1" dirty="0">
                <a:solidFill>
                  <a:srgbClr val="FFFFFF"/>
                </a:solidFill>
                <a:cs typeface="Times New Roman" panose="02020603050405020304" pitchFamily="18" charset="0"/>
              </a:rPr>
              <a:t>Stressigt arbete (18%)</a:t>
            </a:r>
          </a:p>
          <a:p>
            <a:pPr marL="228600" indent="-228600">
              <a:spcBef>
                <a:spcPct val="20000"/>
              </a:spcBef>
              <a:buFont typeface="+mj-lt"/>
              <a:buChar char="•"/>
              <a:defRPr/>
            </a:pPr>
            <a:r>
              <a:rPr lang="sv-SE" sz="900" dirty="0">
                <a:solidFill>
                  <a:srgbClr val="FFFFFF"/>
                </a:solidFill>
                <a:cs typeface="Times New Roman" panose="02020603050405020304" pitchFamily="18" charset="0"/>
              </a:rPr>
              <a:t>Saco (27%), Offentlig sektor (23%)</a:t>
            </a:r>
          </a:p>
          <a:p>
            <a:pPr lvl="0">
              <a:spcBef>
                <a:spcPct val="20000"/>
              </a:spcBef>
              <a:defRPr/>
            </a:pPr>
            <a:r>
              <a:rPr lang="sv-SE" sz="900" b="1" dirty="0">
                <a:solidFill>
                  <a:srgbClr val="FFFFFF"/>
                </a:solidFill>
                <a:cs typeface="Times New Roman" panose="02020603050405020304" pitchFamily="18" charset="0"/>
              </a:rPr>
              <a:t>Slitsamt och psykiskt påfrestande arbete (18%)</a:t>
            </a:r>
          </a:p>
          <a:p>
            <a:pPr marL="228600" indent="-228600">
              <a:spcBef>
                <a:spcPct val="20000"/>
              </a:spcBef>
              <a:buFont typeface="+mj-lt"/>
              <a:buChar char="•"/>
              <a:defRPr/>
            </a:pPr>
            <a:r>
              <a:rPr lang="sv-SE" sz="900" dirty="0">
                <a:solidFill>
                  <a:srgbClr val="FFFFFF"/>
                </a:solidFill>
                <a:cs typeface="Times New Roman" panose="02020603050405020304" pitchFamily="18" charset="0"/>
              </a:rPr>
              <a:t>Hyreslägenhet (29%), Hushållsink. 500k-799k (27%)</a:t>
            </a:r>
          </a:p>
          <a:p>
            <a:pPr marL="228600" indent="-228600">
              <a:spcBef>
                <a:spcPct val="20000"/>
              </a:spcBef>
              <a:buFont typeface="+mj-lt"/>
              <a:buChar char="•"/>
              <a:defRPr/>
            </a:pPr>
            <a:r>
              <a:rPr lang="sv-SE" sz="900" dirty="0">
                <a:solidFill>
                  <a:srgbClr val="FFFFFF"/>
                </a:solidFill>
                <a:cs typeface="Times New Roman" panose="02020603050405020304" pitchFamily="18" charset="0"/>
              </a:rPr>
              <a:t>Sambo (24%), Norra (24%), Arbetare (23%)</a:t>
            </a:r>
          </a:p>
          <a:p>
            <a:pPr marL="228600" indent="-228600">
              <a:spcBef>
                <a:spcPct val="20000"/>
              </a:spcBef>
              <a:buFont typeface="+mj-lt"/>
              <a:buChar char="•"/>
              <a:defRPr/>
            </a:pPr>
            <a:r>
              <a:rPr lang="sv-SE" sz="900" dirty="0">
                <a:solidFill>
                  <a:srgbClr val="FFFFFF"/>
                </a:solidFill>
                <a:cs typeface="Times New Roman" panose="02020603050405020304" pitchFamily="18" charset="0"/>
              </a:rPr>
              <a:t>Hushållsink. 300k-499k (22%)</a:t>
            </a:r>
          </a:p>
          <a:p>
            <a:pPr marL="228600" indent="-228600">
              <a:spcBef>
                <a:spcPct val="20000"/>
              </a:spcBef>
              <a:buFont typeface="+mj-lt"/>
              <a:buChar char="•"/>
              <a:defRPr/>
            </a:pPr>
            <a:r>
              <a:rPr lang="sv-SE" sz="900" dirty="0">
                <a:solidFill>
                  <a:srgbClr val="FFFFFF"/>
                </a:solidFill>
                <a:cs typeface="Times New Roman" panose="02020603050405020304" pitchFamily="18" charset="0"/>
              </a:rPr>
              <a:t>Gymnasium eller lägre (22%), Offentlig sektor (22%)</a:t>
            </a:r>
          </a:p>
          <a:p>
            <a:pPr marL="228600" indent="-228600">
              <a:spcBef>
                <a:spcPct val="20000"/>
              </a:spcBef>
              <a:buFont typeface="+mj-lt"/>
              <a:buChar char="•"/>
              <a:defRPr/>
            </a:pPr>
            <a:r>
              <a:rPr lang="sv-SE" sz="900" dirty="0">
                <a:solidFill>
                  <a:srgbClr val="FFFFFF"/>
                </a:solidFill>
                <a:cs typeface="Times New Roman" panose="02020603050405020304" pitchFamily="18" charset="0"/>
              </a:rPr>
              <a:t>Har inte hemmaboende barn (22%), 18-34 år (22%)</a:t>
            </a:r>
          </a:p>
          <a:p>
            <a:pPr lvl="0">
              <a:spcBef>
                <a:spcPct val="20000"/>
              </a:spcBef>
              <a:defRPr/>
            </a:pPr>
            <a:r>
              <a:rPr lang="sv-SE" sz="900" b="1" dirty="0">
                <a:solidFill>
                  <a:srgbClr val="FFFFFF"/>
                </a:solidFill>
                <a:cs typeface="Times New Roman" panose="02020603050405020304" pitchFamily="18" charset="0"/>
              </a:rPr>
              <a:t>Hög press på leverans och prestation (17%)</a:t>
            </a:r>
          </a:p>
          <a:p>
            <a:pPr marL="228600" indent="-228600">
              <a:spcBef>
                <a:spcPct val="20000"/>
              </a:spcBef>
              <a:buFont typeface="+mj-lt"/>
              <a:buChar char="•"/>
              <a:defRPr/>
            </a:pPr>
            <a:r>
              <a:rPr lang="sv-SE" sz="900" dirty="0">
                <a:solidFill>
                  <a:srgbClr val="FFFFFF"/>
                </a:solidFill>
                <a:cs typeface="Times New Roman" panose="02020603050405020304" pitchFamily="18" charset="0"/>
              </a:rPr>
              <a:t>Hushållsink. &gt;800k (26%), Tjänsteman (25%)</a:t>
            </a:r>
          </a:p>
          <a:p>
            <a:pPr marL="228600" indent="-228600">
              <a:spcBef>
                <a:spcPct val="20000"/>
              </a:spcBef>
              <a:buFont typeface="+mj-lt"/>
              <a:buChar char="•"/>
              <a:defRPr/>
            </a:pPr>
            <a:r>
              <a:rPr lang="sv-SE" sz="900" dirty="0">
                <a:solidFill>
                  <a:srgbClr val="FFFFFF"/>
                </a:solidFill>
                <a:cs typeface="Times New Roman" panose="02020603050405020304" pitchFamily="18" charset="0"/>
              </a:rPr>
              <a:t>Bostadsrätt (23%), Västra (22%), TCO (22%)</a:t>
            </a:r>
          </a:p>
          <a:p>
            <a:pPr marL="228600" indent="-228600">
              <a:spcBef>
                <a:spcPct val="20000"/>
              </a:spcBef>
              <a:buFont typeface="+mj-lt"/>
              <a:buChar char="•"/>
              <a:defRPr/>
            </a:pPr>
            <a:r>
              <a:rPr lang="sv-SE" sz="900" dirty="0">
                <a:solidFill>
                  <a:srgbClr val="FFFFFF"/>
                </a:solidFill>
                <a:cs typeface="Times New Roman" panose="02020603050405020304" pitchFamily="18" charset="0"/>
              </a:rPr>
              <a:t>Storstäder och storstadsnära kommuner (22%)</a:t>
            </a:r>
          </a:p>
          <a:p>
            <a:pPr marL="228600" indent="-228600">
              <a:spcBef>
                <a:spcPct val="20000"/>
              </a:spcBef>
              <a:buFont typeface="+mj-lt"/>
              <a:buChar char="•"/>
              <a:defRPr/>
            </a:pPr>
            <a:r>
              <a:rPr lang="sv-SE" sz="900" dirty="0">
                <a:solidFill>
                  <a:srgbClr val="FFFFFF"/>
                </a:solidFill>
                <a:cs typeface="Times New Roman" panose="02020603050405020304" pitchFamily="18" charset="0"/>
              </a:rPr>
              <a:t>Stockholm (21%), 50-64 år (21%)</a:t>
            </a:r>
          </a:p>
          <a:p>
            <a:pPr lvl="0">
              <a:spcBef>
                <a:spcPct val="20000"/>
              </a:spcBef>
              <a:defRPr/>
            </a:pPr>
            <a:r>
              <a:rPr lang="sv-SE" sz="900" b="1" dirty="0">
                <a:solidFill>
                  <a:srgbClr val="FFFFFF"/>
                </a:solidFill>
                <a:cs typeface="Times New Roman" panose="02020603050405020304" pitchFamily="18" charset="0"/>
              </a:rPr>
              <a:t>Tufft livspussel och mycket vardagsbestyr (14%)</a:t>
            </a:r>
          </a:p>
          <a:p>
            <a:pPr marL="228600" indent="-228600">
              <a:spcBef>
                <a:spcPct val="20000"/>
              </a:spcBef>
              <a:buFont typeface="+mj-lt"/>
              <a:buChar char="•"/>
              <a:defRPr/>
            </a:pPr>
            <a:r>
              <a:rPr lang="sv-SE" sz="900" dirty="0">
                <a:solidFill>
                  <a:srgbClr val="FFFFFF"/>
                </a:solidFill>
                <a:cs typeface="Times New Roman" panose="02020603050405020304" pitchFamily="18" charset="0"/>
              </a:rPr>
              <a:t>Har hemmaboende barn (22%), 35-49 år (19%)</a:t>
            </a:r>
          </a:p>
          <a:p>
            <a:pPr lvl="0">
              <a:spcBef>
                <a:spcPct val="20000"/>
              </a:spcBef>
              <a:defRPr/>
            </a:pPr>
            <a:r>
              <a:rPr lang="sv-SE" sz="900" b="1" dirty="0">
                <a:solidFill>
                  <a:srgbClr val="FFFFFF"/>
                </a:solidFill>
                <a:cs typeface="Times New Roman" panose="02020603050405020304" pitchFamily="18" charset="0"/>
              </a:rPr>
              <a:t>Annan anledning: (12%)</a:t>
            </a:r>
          </a:p>
          <a:p>
            <a:pPr marL="228600" indent="-228600">
              <a:spcBef>
                <a:spcPct val="20000"/>
              </a:spcBef>
              <a:buFont typeface="+mj-lt"/>
              <a:buChar char="•"/>
              <a:defRPr/>
            </a:pPr>
            <a:r>
              <a:rPr lang="sv-SE" sz="900" dirty="0">
                <a:solidFill>
                  <a:srgbClr val="FFFFFF"/>
                </a:solidFill>
                <a:cs typeface="Times New Roman" panose="02020603050405020304" pitchFamily="18" charset="0"/>
              </a:rPr>
              <a:t>Stockholm (19%), TCO (17%)</a:t>
            </a:r>
          </a:p>
          <a:p>
            <a:pPr lvl="0">
              <a:spcBef>
                <a:spcPct val="20000"/>
              </a:spcBef>
              <a:defRPr/>
            </a:pPr>
            <a:r>
              <a:rPr lang="sv-SE" sz="900" b="1" dirty="0">
                <a:solidFill>
                  <a:srgbClr val="FFFFFF"/>
                </a:solidFill>
                <a:cs typeface="Times New Roman" panose="02020603050405020304" pitchFamily="18" charset="0"/>
              </a:rPr>
              <a:t>Ingen av dem (14%)</a:t>
            </a:r>
          </a:p>
          <a:p>
            <a:pPr marL="228600" indent="-228600">
              <a:spcBef>
                <a:spcPct val="20000"/>
              </a:spcBef>
              <a:buFont typeface="+mj-lt"/>
              <a:buChar char="•"/>
              <a:defRPr/>
            </a:pPr>
            <a:r>
              <a:rPr lang="sv-SE" sz="900" dirty="0">
                <a:solidFill>
                  <a:srgbClr val="FFFFFF"/>
                </a:solidFill>
                <a:cs typeface="Times New Roman" panose="02020603050405020304" pitchFamily="18" charset="0"/>
              </a:rPr>
              <a:t>Södra (19%), Mindre städer/tätorter och landsbygdskommuner (18%), 50-64 år (18%)</a:t>
            </a:r>
          </a:p>
          <a:p>
            <a:pPr marL="228600" indent="-228600">
              <a:spcBef>
                <a:spcPct val="20000"/>
              </a:spcBef>
              <a:buFont typeface="+mj-lt"/>
              <a:buChar char="•"/>
              <a:defRPr/>
            </a:pPr>
            <a:r>
              <a:rPr lang="sv-SE" sz="900" dirty="0">
                <a:solidFill>
                  <a:srgbClr val="FFFFFF"/>
                </a:solidFill>
                <a:cs typeface="Times New Roman" panose="02020603050405020304" pitchFamily="18" charset="0"/>
              </a:rPr>
              <a:t>Gift (18%), Villa/radhus (18%)</a:t>
            </a:r>
          </a:p>
          <a:p>
            <a:pPr lvl="0">
              <a:spcBef>
                <a:spcPct val="20000"/>
              </a:spcBef>
              <a:defRPr/>
            </a:pPr>
            <a:r>
              <a:rPr lang="sv-SE" sz="900" b="1" dirty="0">
                <a:solidFill>
                  <a:srgbClr val="FFFFFF"/>
                </a:solidFill>
                <a:cs typeface="Times New Roman" panose="02020603050405020304" pitchFamily="18" charset="0"/>
              </a:rPr>
              <a:t>Arbete som är fysiskt tungt (5%)</a:t>
            </a:r>
          </a:p>
          <a:p>
            <a:pPr marL="228600" indent="-228600">
              <a:spcBef>
                <a:spcPct val="20000"/>
              </a:spcBef>
              <a:buFont typeface="+mj-lt"/>
              <a:buChar char="•"/>
              <a:defRPr/>
            </a:pPr>
            <a:r>
              <a:rPr lang="sv-SE" sz="900" dirty="0">
                <a:solidFill>
                  <a:srgbClr val="FFFFFF"/>
                </a:solidFill>
                <a:cs typeface="Times New Roman" panose="02020603050405020304" pitchFamily="18" charset="0"/>
              </a:rPr>
              <a:t>LO (16%), Mindre städer/tätorter (14%)</a:t>
            </a:r>
          </a:p>
          <a:p>
            <a:pPr marL="228600" indent="-228600">
              <a:spcBef>
                <a:spcPct val="20000"/>
              </a:spcBef>
              <a:buFont typeface="+mj-lt"/>
              <a:buChar char="•"/>
              <a:defRPr/>
            </a:pPr>
            <a:r>
              <a:rPr lang="sv-SE" sz="900" dirty="0">
                <a:solidFill>
                  <a:srgbClr val="FFFFFF"/>
                </a:solidFill>
                <a:cs typeface="Times New Roman" panose="02020603050405020304" pitchFamily="18" charset="0"/>
              </a:rPr>
              <a:t>Hushållsink. 300k-499k (14%), Arbetare (12%)</a:t>
            </a:r>
          </a:p>
          <a:p>
            <a:pPr marL="228600" indent="-228600">
              <a:spcBef>
                <a:spcPct val="20000"/>
              </a:spcBef>
              <a:buFont typeface="+mj-lt"/>
              <a:buChar char="•"/>
              <a:defRPr/>
            </a:pPr>
            <a:r>
              <a:rPr lang="sv-SE" sz="900" dirty="0">
                <a:solidFill>
                  <a:srgbClr val="FFFFFF"/>
                </a:solidFill>
                <a:cs typeface="Times New Roman" panose="02020603050405020304" pitchFamily="18" charset="0"/>
              </a:rPr>
              <a:t>Gymnasium eller lägre (12%), Östra (10%)</a:t>
            </a:r>
          </a:p>
          <a:p>
            <a:pPr marL="228600" indent="-228600">
              <a:spcBef>
                <a:spcPct val="20000"/>
              </a:spcBef>
              <a:buFont typeface="+mj-lt"/>
              <a:buChar char="•"/>
              <a:defRPr/>
            </a:pPr>
            <a:r>
              <a:rPr lang="sv-SE" sz="900" dirty="0">
                <a:solidFill>
                  <a:srgbClr val="FFFFFF"/>
                </a:solidFill>
                <a:cs typeface="Times New Roman" panose="02020603050405020304" pitchFamily="18" charset="0"/>
              </a:rPr>
              <a:t>Ej med i facket (9%), Södra (9%)</a:t>
            </a:r>
          </a:p>
          <a:p>
            <a:pPr lvl="0">
              <a:spcBef>
                <a:spcPct val="20000"/>
              </a:spcBef>
              <a:defRPr/>
            </a:pPr>
            <a:endParaRPr lang="sv-SE" sz="900" b="1" dirty="0">
              <a:solidFill>
                <a:srgbClr val="FFFFFF"/>
              </a:solidFill>
              <a:cs typeface="Times New Roman" panose="02020603050405020304" pitchFamily="18" charset="0"/>
            </a:endParaRPr>
          </a:p>
        </p:txBody>
      </p:sp>
      <p:cxnSp>
        <p:nvCxnSpPr>
          <p:cNvPr id="4" name="Rak pilkoppling 3">
            <a:extLst>
              <a:ext uri="{FF2B5EF4-FFF2-40B4-BE49-F238E27FC236}">
                <a16:creationId xmlns:a16="http://schemas.microsoft.com/office/drawing/2014/main" id="{B8B96DBF-2482-471B-E8A3-00251610EAEB}"/>
              </a:ext>
            </a:extLst>
          </p:cNvPr>
          <p:cNvCxnSpPr/>
          <p:nvPr/>
        </p:nvCxnSpPr>
        <p:spPr>
          <a:xfrm>
            <a:off x="4074289" y="3576577"/>
            <a:ext cx="245166"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textruta 4">
            <a:extLst>
              <a:ext uri="{FF2B5EF4-FFF2-40B4-BE49-F238E27FC236}">
                <a16:creationId xmlns:a16="http://schemas.microsoft.com/office/drawing/2014/main" id="{2FC01111-8772-D814-67A9-7E84D0DCA0BC}"/>
              </a:ext>
            </a:extLst>
          </p:cNvPr>
          <p:cNvSpPr txBox="1"/>
          <p:nvPr/>
        </p:nvSpPr>
        <p:spPr>
          <a:xfrm>
            <a:off x="4408950" y="3391381"/>
            <a:ext cx="1629932"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sv-SE" sz="1000" dirty="0"/>
              <a:t>Återhämtning/vila</a:t>
            </a:r>
            <a:br>
              <a:rPr lang="sv-SE" sz="1000" dirty="0"/>
            </a:br>
            <a:r>
              <a:rPr lang="sv-SE" sz="1000" dirty="0"/>
              <a:t>Tid för livet</a:t>
            </a:r>
          </a:p>
        </p:txBody>
      </p:sp>
    </p:spTree>
    <p:extLst>
      <p:ext uri="{BB962C8B-B14F-4D97-AF65-F5344CB8AC3E}">
        <p14:creationId xmlns:p14="http://schemas.microsoft.com/office/powerpoint/2010/main" val="288916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84887" y="1"/>
            <a:ext cx="3059113" cy="4867275"/>
          </a:xfrm>
          <a:prstGeom prst="rect">
            <a:avLst/>
          </a:prstGeom>
          <a:solidFill>
            <a:srgbClr val="006968"/>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hpTitle"/>
          <p:cNvSpPr>
            <a:spLocks noGrp="1"/>
          </p:cNvSpPr>
          <p:nvPr>
            <p:ph type="title"/>
          </p:nvPr>
        </p:nvSpPr>
        <p:spPr>
          <a:xfrm>
            <a:off x="-16062" y="-352568"/>
            <a:ext cx="6084885" cy="938525"/>
          </a:xfrm>
          <a:prstGeom prst="rect">
            <a:avLst/>
          </a:prstGeom>
        </p:spPr>
        <p:txBody>
          <a:bodyPr lIns="251999" tIns="360000" rIns="251999" anchor="t" anchorCtr="0"/>
          <a:lstStyle/>
          <a:p>
            <a:r>
              <a:rPr lang="sv-SE" sz="1800" b="1" dirty="0"/>
              <a:t>Under semestern prioriterar de flesta att: </a:t>
            </a:r>
            <a:br>
              <a:rPr lang="sv-SE" sz="1800" b="1" dirty="0"/>
            </a:br>
            <a:r>
              <a:rPr lang="sv-SE" sz="1800" b="1" dirty="0"/>
              <a:t>1) umgås med familjen, 2) vila och sova, samt 3) koppla av från jobbet.</a:t>
            </a:r>
          </a:p>
        </p:txBody>
      </p:sp>
      <p:sp>
        <p:nvSpPr>
          <p:cNvPr id="10" name="shpQuestion"/>
          <p:cNvSpPr>
            <a:spLocks noGrp="1"/>
          </p:cNvSpPr>
          <p:nvPr>
            <p:ph type="body" sz="quarter" idx="14"/>
          </p:nvPr>
        </p:nvSpPr>
        <p:spPr>
          <a:xfrm>
            <a:off x="1" y="762240"/>
            <a:ext cx="6074502" cy="535064"/>
          </a:xfrm>
          <a:prstGeom prst="rect">
            <a:avLst/>
          </a:prstGeom>
        </p:spPr>
        <p:txBody>
          <a:bodyPr lIns="251999" tIns="162000" rIns="251999" anchor="t" anchorCtr="0"/>
          <a:lstStyle/>
          <a:p>
            <a:pPr marL="0" indent="0">
              <a:buNone/>
            </a:pPr>
            <a:r>
              <a:rPr lang="sv-SE" sz="1200" b="0">
                <a:latin typeface="Calibri Regular" charset="0"/>
                <a:cs typeface="Calibri Regular" charset="0"/>
              </a:rPr>
              <a:t>FRÅGA: Vad är viktigast för dig när du är har semester?</a:t>
            </a:r>
            <a:endParaRPr lang="en-US" sz="1200" b="0" dirty="0">
              <a:latin typeface="Calibri Regular"/>
              <a:cs typeface="Calibri Regular" charset="0"/>
            </a:endParaRPr>
          </a:p>
        </p:txBody>
      </p:sp>
      <p:cxnSp>
        <p:nvCxnSpPr>
          <p:cNvPr id="14" name="Straight Connector 13"/>
          <p:cNvCxnSpPr/>
          <p:nvPr/>
        </p:nvCxnSpPr>
        <p:spPr>
          <a:xfrm>
            <a:off x="251222" y="862972"/>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shpChart">
            <a:extLst>
              <a:ext uri="{FF2B5EF4-FFF2-40B4-BE49-F238E27FC236}">
                <a16:creationId xmlns:a16="http://schemas.microsoft.com/office/drawing/2014/main" id="{EAB61620-46CC-4698-A53D-28733121270C}"/>
              </a:ext>
            </a:extLst>
          </p:cNvPr>
          <p:cNvGraphicFramePr>
            <a:graphicFrameLocks/>
          </p:cNvGraphicFramePr>
          <p:nvPr>
            <p:extLst>
              <p:ext uri="{D42A27DB-BD31-4B8C-83A1-F6EECF244321}">
                <p14:modId xmlns:p14="http://schemas.microsoft.com/office/powerpoint/2010/main" val="855586561"/>
              </p:ext>
            </p:extLst>
          </p:nvPr>
        </p:nvGraphicFramePr>
        <p:xfrm>
          <a:off x="-1794076" y="1039256"/>
          <a:ext cx="8513180" cy="3828019"/>
        </p:xfrm>
        <a:graphic>
          <a:graphicData uri="http://schemas.openxmlformats.org/drawingml/2006/chart">
            <c:chart xmlns:c="http://schemas.openxmlformats.org/drawingml/2006/chart" xmlns:r="http://schemas.openxmlformats.org/officeDocument/2006/relationships" r:id="rId3"/>
          </a:graphicData>
        </a:graphic>
      </p:graphicFrame>
      <p:sp>
        <p:nvSpPr>
          <p:cNvPr id="18" name="shpInfo">
            <a:extLst>
              <a:ext uri="{FF2B5EF4-FFF2-40B4-BE49-F238E27FC236}">
                <a16:creationId xmlns:a16="http://schemas.microsoft.com/office/drawing/2014/main" id="{108648E5-C5E3-4692-8523-683DB2936A4C}"/>
              </a:ext>
            </a:extLst>
          </p:cNvPr>
          <p:cNvSpPr txBox="1">
            <a:spLocks/>
          </p:cNvSpPr>
          <p:nvPr/>
        </p:nvSpPr>
        <p:spPr>
          <a:xfrm>
            <a:off x="6084888" y="-6515"/>
            <a:ext cx="3059112" cy="4702340"/>
          </a:xfrm>
          <a:prstGeom prst="rect">
            <a:avLst/>
          </a:prstGeom>
        </p:spPr>
        <p:txBody>
          <a:bodyPr lIns="251999" tIns="72000" rIns="251999"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900" b="1" i="0" u="none" strike="noStrike" kern="1200" cap="none" spc="0" normalizeH="0" baseline="0" noProof="0" dirty="0">
                <a:ln>
                  <a:noFill/>
                </a:ln>
                <a:solidFill>
                  <a:srgbClr val="FFFFFF"/>
                </a:solidFill>
                <a:effectLst/>
                <a:uLnTx/>
                <a:uFillTx/>
                <a:latin typeface="Calibri" charset="0"/>
                <a:ea typeface="Calibri" charset="0"/>
                <a:cs typeface="Calibri" charset="0"/>
              </a:rPr>
              <a:t>Signifikanta skillnader</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sv-SE" sz="900" b="0"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rPr>
              <a:t>Följande undergrupper svarar i högre grad följande: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900" b="1"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endParaRPr>
          </a:p>
          <a:p>
            <a:pPr marL="128588" marR="0" lvl="0" indent="-128588" algn="l" defTabSz="3429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900" b="0" i="0" u="none" strike="noStrike" kern="1200" cap="none" spc="0" normalizeH="0" baseline="0" noProof="0" dirty="0">
              <a:ln>
                <a:noFill/>
              </a:ln>
              <a:solidFill>
                <a:srgbClr val="FFFFFF"/>
              </a:solidFill>
              <a:effectLst/>
              <a:uLnTx/>
              <a:uFillTx/>
              <a:latin typeface="Calibri" charset="0"/>
              <a:ea typeface="Calibri" charset="0"/>
              <a:cs typeface="Calibri" charset="0"/>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900" b="0" i="0" u="none" strike="noStrike" kern="1200" cap="none" spc="0" normalizeH="0" baseline="0" noProof="0" dirty="0">
              <a:ln>
                <a:noFill/>
              </a:ln>
              <a:solidFill>
                <a:srgbClr val="FFFFFF"/>
              </a:solidFill>
              <a:effectLst/>
              <a:uLnTx/>
              <a:uFillTx/>
              <a:latin typeface="Calibri" panose="020F0502020204030204"/>
              <a:ea typeface="+mn-ea"/>
              <a:cs typeface="Times New Roman" panose="02020603050405020304" pitchFamily="18" charset="0"/>
            </a:endParaRPr>
          </a:p>
        </p:txBody>
      </p:sp>
      <p:sp>
        <p:nvSpPr>
          <p:cNvPr id="17" name="shpDivision" hidden="1">
            <a:extLst>
              <a:ext uri="{FF2B5EF4-FFF2-40B4-BE49-F238E27FC236}">
                <a16:creationId xmlns:a16="http://schemas.microsoft.com/office/drawing/2014/main" id="{68D8C3DB-0DB5-4E7A-A1B5-8837DEFFB8A4}"/>
              </a:ext>
            </a:extLst>
          </p:cNvPr>
          <p:cNvSpPr txBox="1"/>
          <p:nvPr/>
        </p:nvSpPr>
        <p:spPr>
          <a:xfrm>
            <a:off x="251222" y="1069245"/>
            <a:ext cx="5544914" cy="339725"/>
          </a:xfrm>
          <a:prstGeom prst="rect">
            <a:avLst/>
          </a:prstGeom>
          <a:solidFill>
            <a:schemeClr val="accent4"/>
          </a:solidFill>
        </p:spPr>
        <p:txBody>
          <a:bodyPr wrap="square" lIns="251999" tIns="72000" rIns="251999" rtlCol="0">
            <a:noAutofit/>
          </a:bodyPr>
          <a:lstStyle/>
          <a:p>
            <a:pPr algn="ctr">
              <a:lnSpc>
                <a:spcPct val="100000"/>
              </a:lnSpc>
            </a:pPr>
            <a:r>
              <a:rPr lang="sv-SE" sz="1200" b="1" dirty="0">
                <a:solidFill>
                  <a:schemeClr val="bg1"/>
                </a:solidFill>
              </a:rPr>
              <a:t>Grupp </a:t>
            </a:r>
          </a:p>
        </p:txBody>
      </p:sp>
      <p:sp>
        <p:nvSpPr>
          <p:cNvPr id="19" name="shpBase">
            <a:extLst>
              <a:ext uri="{FF2B5EF4-FFF2-40B4-BE49-F238E27FC236}">
                <a16:creationId xmlns:a16="http://schemas.microsoft.com/office/drawing/2014/main" id="{E867401F-3F5C-AD48-99F7-DC7F0FEEBF78}"/>
              </a:ext>
            </a:extLst>
          </p:cNvPr>
          <p:cNvSpPr/>
          <p:nvPr/>
        </p:nvSpPr>
        <p:spPr>
          <a:xfrm>
            <a:off x="4213896" y="4632846"/>
            <a:ext cx="1854927" cy="256171"/>
          </a:xfrm>
          <a:prstGeom prst="rect">
            <a:avLst/>
          </a:prstGeom>
        </p:spPr>
        <p:txBody>
          <a:bodyPr wrap="square" lIns="251999" rIns="251999">
            <a:noAutofit/>
          </a:bodyPr>
          <a:lstStyle/>
          <a:p>
            <a:pPr algn="r">
              <a:defRPr/>
            </a:pPr>
            <a:r>
              <a:rPr lang="sv-SE" sz="800" dirty="0">
                <a:solidFill>
                  <a:prstClr val="white">
                    <a:lumMod val="50000"/>
                  </a:prstClr>
                </a:solidFill>
                <a:latin typeface="Calibri" charset="0"/>
                <a:ea typeface="Calibri" charset="0"/>
                <a:cs typeface="Calibri" charset="0"/>
              </a:rPr>
              <a:t>BAS: Totalt (n=1075)</a:t>
            </a:r>
            <a:endParaRPr lang="en-US" sz="800" dirty="0">
              <a:solidFill>
                <a:prstClr val="white">
                  <a:lumMod val="50000"/>
                </a:prstClr>
              </a:solidFill>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9E097044-03E1-4EB8-8C60-2D4A7CB37A88}"/>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dirty="0">
                <a:latin typeface="Calibri Regular" charset="0"/>
                <a:cs typeface="Calibri Regular" charset="0"/>
              </a:rPr>
              <a:t>1</a:t>
            </a:r>
            <a:endParaRPr kumimoji="0" lang="sv-SE" sz="1200" b="0" i="0" u="none" strike="noStrike" kern="1200" cap="none" spc="0" normalizeH="0" baseline="0" noProof="0" dirty="0">
              <a:ln>
                <a:noFill/>
              </a:ln>
              <a:effectLst/>
              <a:uLnTx/>
              <a:uFillTx/>
              <a:latin typeface="Calibri Regular" charset="0"/>
              <a:cs typeface="Calibri Regular" charset="0"/>
            </a:endParaRP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extLst>
              <p:ext uri="{D42A27DB-BD31-4B8C-83A1-F6EECF244321}">
                <p14:modId xmlns:p14="http://schemas.microsoft.com/office/powerpoint/2010/main" val="890148131"/>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12" name="shpSign">
            <a:extLst>
              <a:ext uri="{FF2B5EF4-FFF2-40B4-BE49-F238E27FC236}">
                <a16:creationId xmlns:a16="http://schemas.microsoft.com/office/drawing/2014/main" id="{BC0427C9-7D1B-4917-9B42-DF4913E919DB}"/>
              </a:ext>
            </a:extLst>
          </p:cNvPr>
          <p:cNvSpPr/>
          <p:nvPr/>
        </p:nvSpPr>
        <p:spPr>
          <a:xfrm>
            <a:off x="6263877" y="411510"/>
            <a:ext cx="2864059" cy="4718215"/>
          </a:xfrm>
          <a:prstGeom prst="rect">
            <a:avLst/>
          </a:prstGeom>
        </p:spPr>
        <p:txBody>
          <a:bodyPr wrap="square">
            <a:spAutoFit/>
          </a:bodyPr>
          <a:lstStyle/>
          <a:p>
            <a:pPr lvl="0">
              <a:spcBef>
                <a:spcPct val="20000"/>
              </a:spcBef>
              <a:defRPr/>
            </a:pPr>
            <a:r>
              <a:rPr lang="sv-SE" sz="900" b="1" dirty="0">
                <a:solidFill>
                  <a:srgbClr val="FFFFFF"/>
                </a:solidFill>
                <a:cs typeface="Times New Roman" panose="02020603050405020304" pitchFamily="18" charset="0"/>
              </a:rPr>
              <a:t>Spendera tid med familjen (52%)</a:t>
            </a:r>
          </a:p>
          <a:p>
            <a:pPr marL="228600" indent="-228600">
              <a:spcBef>
                <a:spcPct val="20000"/>
              </a:spcBef>
              <a:buFont typeface="+mj-lt"/>
              <a:buChar char="•"/>
              <a:defRPr/>
            </a:pPr>
            <a:r>
              <a:rPr lang="sv-SE" sz="900" dirty="0">
                <a:solidFill>
                  <a:srgbClr val="FFFFFF"/>
                </a:solidFill>
                <a:cs typeface="Times New Roman" panose="02020603050405020304" pitchFamily="18" charset="0"/>
              </a:rPr>
              <a:t>Har hemmaboende barn (78%), Gift (68%)</a:t>
            </a:r>
          </a:p>
          <a:p>
            <a:pPr marL="228600" indent="-228600">
              <a:spcBef>
                <a:spcPct val="20000"/>
              </a:spcBef>
              <a:buFont typeface="+mj-lt"/>
              <a:buChar char="•"/>
              <a:defRPr/>
            </a:pPr>
            <a:r>
              <a:rPr lang="sv-SE" sz="900" dirty="0">
                <a:solidFill>
                  <a:srgbClr val="FFFFFF"/>
                </a:solidFill>
                <a:cs typeface="Times New Roman" panose="02020603050405020304" pitchFamily="18" charset="0"/>
              </a:rPr>
              <a:t>Hushållsink. &gt;800k (63%), 35-49 år (62%)</a:t>
            </a:r>
          </a:p>
          <a:p>
            <a:pPr marL="228600" indent="-228600">
              <a:spcBef>
                <a:spcPct val="20000"/>
              </a:spcBef>
              <a:buFont typeface="+mj-lt"/>
              <a:buChar char="•"/>
              <a:defRPr/>
            </a:pPr>
            <a:r>
              <a:rPr lang="sv-SE" sz="900" dirty="0">
                <a:solidFill>
                  <a:srgbClr val="FFFFFF"/>
                </a:solidFill>
                <a:cs typeface="Times New Roman" panose="02020603050405020304" pitchFamily="18" charset="0"/>
              </a:rPr>
              <a:t>Villa/radhus (61%), Kvinna (58%), Västra (58%)</a:t>
            </a:r>
          </a:p>
          <a:p>
            <a:pPr lvl="0">
              <a:spcBef>
                <a:spcPct val="20000"/>
              </a:spcBef>
              <a:defRPr/>
            </a:pPr>
            <a:r>
              <a:rPr lang="sv-SE" sz="900" b="1" dirty="0">
                <a:solidFill>
                  <a:srgbClr val="FFFFFF"/>
                </a:solidFill>
                <a:cs typeface="Times New Roman" panose="02020603050405020304" pitchFamily="18" charset="0"/>
              </a:rPr>
              <a:t>Sova, vila och sänka tempot (44%)</a:t>
            </a:r>
          </a:p>
          <a:p>
            <a:pPr marL="228600" indent="-228600">
              <a:spcBef>
                <a:spcPct val="20000"/>
              </a:spcBef>
              <a:buFont typeface="+mj-lt"/>
              <a:buChar char="•"/>
              <a:defRPr/>
            </a:pPr>
            <a:r>
              <a:rPr lang="sv-SE" sz="900" dirty="0">
                <a:solidFill>
                  <a:srgbClr val="FFFFFF"/>
                </a:solidFill>
                <a:cs typeface="Times New Roman" panose="02020603050405020304" pitchFamily="18" charset="0"/>
              </a:rPr>
              <a:t>Saco (53%), TCO (52%)</a:t>
            </a:r>
          </a:p>
          <a:p>
            <a:pPr marL="228600" indent="-228600">
              <a:spcBef>
                <a:spcPct val="20000"/>
              </a:spcBef>
              <a:buFont typeface="+mj-lt"/>
              <a:buChar char="•"/>
              <a:defRPr/>
            </a:pPr>
            <a:r>
              <a:rPr lang="sv-SE" sz="900" dirty="0">
                <a:solidFill>
                  <a:srgbClr val="FFFFFF"/>
                </a:solidFill>
                <a:cs typeface="Times New Roman" panose="02020603050405020304" pitchFamily="18" charset="0"/>
              </a:rPr>
              <a:t>Bostadsrätt (51%), Offentlig sektor (50%)</a:t>
            </a:r>
          </a:p>
          <a:p>
            <a:pPr lvl="0">
              <a:spcBef>
                <a:spcPct val="20000"/>
              </a:spcBef>
              <a:defRPr/>
            </a:pPr>
            <a:r>
              <a:rPr lang="sv-SE" sz="900" b="1" dirty="0">
                <a:solidFill>
                  <a:srgbClr val="FFFFFF"/>
                </a:solidFill>
                <a:cs typeface="Times New Roman" panose="02020603050405020304" pitchFamily="18" charset="0"/>
              </a:rPr>
              <a:t>Vara helt frikopplad från jobb (39%)</a:t>
            </a:r>
          </a:p>
          <a:p>
            <a:pPr marL="228600" indent="-228600">
              <a:spcBef>
                <a:spcPct val="20000"/>
              </a:spcBef>
              <a:buFont typeface="+mj-lt"/>
              <a:buChar char="•"/>
              <a:defRPr/>
            </a:pPr>
            <a:r>
              <a:rPr lang="sv-SE" sz="900" dirty="0">
                <a:solidFill>
                  <a:srgbClr val="FFFFFF"/>
                </a:solidFill>
                <a:cs typeface="Times New Roman" panose="02020603050405020304" pitchFamily="18" charset="0"/>
              </a:rPr>
              <a:t>LO (53%), Hushållsink. 500k-799k (46%)</a:t>
            </a:r>
          </a:p>
          <a:p>
            <a:pPr marL="228600" indent="-228600">
              <a:spcBef>
                <a:spcPct val="20000"/>
              </a:spcBef>
              <a:buFont typeface="+mj-lt"/>
              <a:buChar char="•"/>
              <a:defRPr/>
            </a:pPr>
            <a:r>
              <a:rPr lang="sv-SE" sz="900" dirty="0">
                <a:solidFill>
                  <a:srgbClr val="FFFFFF"/>
                </a:solidFill>
                <a:cs typeface="Times New Roman" panose="02020603050405020304" pitchFamily="18" charset="0"/>
              </a:rPr>
              <a:t>Bostadsrätt (46%)</a:t>
            </a:r>
          </a:p>
          <a:p>
            <a:pPr lvl="0">
              <a:spcBef>
                <a:spcPct val="20000"/>
              </a:spcBef>
              <a:defRPr/>
            </a:pPr>
            <a:r>
              <a:rPr lang="sv-SE" sz="900" b="1" dirty="0">
                <a:solidFill>
                  <a:srgbClr val="FFFFFF"/>
                </a:solidFill>
                <a:cs typeface="Times New Roman" panose="02020603050405020304" pitchFamily="18" charset="0"/>
              </a:rPr>
              <a:t>Resa och uppleva (33%)</a:t>
            </a:r>
          </a:p>
          <a:p>
            <a:pPr marL="228600" indent="-228600">
              <a:spcBef>
                <a:spcPct val="20000"/>
              </a:spcBef>
              <a:buFont typeface="+mj-lt"/>
              <a:buChar char="•"/>
              <a:defRPr/>
            </a:pPr>
            <a:r>
              <a:rPr lang="sv-SE" sz="900" dirty="0">
                <a:solidFill>
                  <a:srgbClr val="FFFFFF"/>
                </a:solidFill>
                <a:cs typeface="Times New Roman" panose="02020603050405020304" pitchFamily="18" charset="0"/>
              </a:rPr>
              <a:t>Bostadsrätt (42%), Västra (41%)</a:t>
            </a:r>
          </a:p>
          <a:p>
            <a:pPr lvl="0">
              <a:spcBef>
                <a:spcPct val="20000"/>
              </a:spcBef>
              <a:defRPr/>
            </a:pPr>
            <a:r>
              <a:rPr lang="sv-SE" sz="900" b="1" dirty="0">
                <a:solidFill>
                  <a:srgbClr val="FFFFFF"/>
                </a:solidFill>
                <a:cs typeface="Times New Roman" panose="02020603050405020304" pitchFamily="18" charset="0"/>
              </a:rPr>
              <a:t>Skratta och ha roligt (25%)</a:t>
            </a:r>
          </a:p>
          <a:p>
            <a:pPr marL="228600" indent="-228600">
              <a:spcBef>
                <a:spcPct val="20000"/>
              </a:spcBef>
              <a:buFont typeface="+mj-lt"/>
              <a:buChar char="•"/>
              <a:defRPr/>
            </a:pPr>
            <a:r>
              <a:rPr lang="sv-SE" sz="900" dirty="0">
                <a:solidFill>
                  <a:srgbClr val="FFFFFF"/>
                </a:solidFill>
                <a:cs typeface="Times New Roman" panose="02020603050405020304" pitchFamily="18" charset="0"/>
              </a:rPr>
              <a:t>Ej med i facket (33%), Mindre städer/tätorter (32%)</a:t>
            </a:r>
          </a:p>
          <a:p>
            <a:pPr marL="228600" indent="-228600">
              <a:spcBef>
                <a:spcPct val="20000"/>
              </a:spcBef>
              <a:buFont typeface="+mj-lt"/>
              <a:buChar char="•"/>
              <a:defRPr/>
            </a:pPr>
            <a:r>
              <a:rPr lang="sv-SE" sz="900" dirty="0">
                <a:solidFill>
                  <a:srgbClr val="FFFFFF"/>
                </a:solidFill>
                <a:cs typeface="Times New Roman" panose="02020603050405020304" pitchFamily="18" charset="0"/>
              </a:rPr>
              <a:t>18-34 år (30%), Hushållsink. 300k-499k (30%)</a:t>
            </a:r>
          </a:p>
          <a:p>
            <a:pPr lvl="0">
              <a:spcBef>
                <a:spcPct val="20000"/>
              </a:spcBef>
              <a:defRPr/>
            </a:pPr>
            <a:r>
              <a:rPr lang="sv-SE" sz="900" b="1" dirty="0">
                <a:solidFill>
                  <a:srgbClr val="FFFFFF"/>
                </a:solidFill>
                <a:cs typeface="Times New Roman" panose="02020603050405020304" pitchFamily="18" charset="0"/>
              </a:rPr>
              <a:t>Äta och dricka gott (21%)</a:t>
            </a:r>
          </a:p>
          <a:p>
            <a:pPr marL="228600" indent="-228600">
              <a:spcBef>
                <a:spcPct val="20000"/>
              </a:spcBef>
              <a:buFont typeface="+mj-lt"/>
              <a:buChar char="•"/>
              <a:defRPr/>
            </a:pPr>
            <a:r>
              <a:rPr lang="sv-SE" sz="900" dirty="0">
                <a:solidFill>
                  <a:srgbClr val="FFFFFF"/>
                </a:solidFill>
                <a:cs typeface="Times New Roman" panose="02020603050405020304" pitchFamily="18" charset="0"/>
              </a:rPr>
              <a:t>Västra (27%), Ej med i facket (27%)</a:t>
            </a:r>
          </a:p>
          <a:p>
            <a:pPr lvl="0">
              <a:spcBef>
                <a:spcPct val="20000"/>
              </a:spcBef>
              <a:defRPr/>
            </a:pPr>
            <a:r>
              <a:rPr lang="sv-SE" sz="900" b="1" dirty="0">
                <a:solidFill>
                  <a:srgbClr val="FFFFFF"/>
                </a:solidFill>
                <a:cs typeface="Times New Roman" panose="02020603050405020304" pitchFamily="18" charset="0"/>
              </a:rPr>
              <a:t>Pyssla med trädgård, fritidshus, båt (18%)</a:t>
            </a:r>
          </a:p>
          <a:p>
            <a:pPr marL="228600" indent="-228600">
              <a:spcBef>
                <a:spcPct val="20000"/>
              </a:spcBef>
              <a:buFont typeface="+mj-lt"/>
              <a:buChar char="•"/>
              <a:defRPr/>
            </a:pPr>
            <a:r>
              <a:rPr lang="sv-SE" sz="900" dirty="0">
                <a:solidFill>
                  <a:srgbClr val="FFFFFF"/>
                </a:solidFill>
                <a:cs typeface="Times New Roman" panose="02020603050405020304" pitchFamily="18" charset="0"/>
              </a:rPr>
              <a:t>LO (27%), Hushållsink. 500k-799k (26%)</a:t>
            </a:r>
          </a:p>
          <a:p>
            <a:pPr marL="228600" indent="-228600">
              <a:spcBef>
                <a:spcPct val="20000"/>
              </a:spcBef>
              <a:buFont typeface="+mj-lt"/>
              <a:buChar char="•"/>
              <a:defRPr/>
            </a:pPr>
            <a:r>
              <a:rPr lang="sv-SE" sz="900" dirty="0">
                <a:solidFill>
                  <a:srgbClr val="FFFFFF"/>
                </a:solidFill>
                <a:cs typeface="Times New Roman" panose="02020603050405020304" pitchFamily="18" charset="0"/>
              </a:rPr>
              <a:t>50-64 år (25%), Villa/radhus (24%)</a:t>
            </a:r>
          </a:p>
          <a:p>
            <a:pPr lvl="0">
              <a:spcBef>
                <a:spcPct val="20000"/>
              </a:spcBef>
              <a:defRPr/>
            </a:pPr>
            <a:r>
              <a:rPr lang="sv-SE" sz="900" b="1" dirty="0" err="1">
                <a:solidFill>
                  <a:srgbClr val="FFFFFF"/>
                </a:solidFill>
                <a:cs typeface="Times New Roman" panose="02020603050405020304" pitchFamily="18" charset="0"/>
              </a:rPr>
              <a:t>Egentid</a:t>
            </a:r>
            <a:r>
              <a:rPr lang="sv-SE" sz="900" b="1" dirty="0">
                <a:solidFill>
                  <a:srgbClr val="FFFFFF"/>
                </a:solidFill>
                <a:cs typeface="Times New Roman" panose="02020603050405020304" pitchFamily="18" charset="0"/>
              </a:rPr>
              <a:t> (16%)</a:t>
            </a:r>
          </a:p>
          <a:p>
            <a:pPr marL="228600" indent="-228600">
              <a:spcBef>
                <a:spcPct val="20000"/>
              </a:spcBef>
              <a:buFont typeface="+mj-lt"/>
              <a:buChar char="•"/>
              <a:defRPr/>
            </a:pPr>
            <a:r>
              <a:rPr lang="sv-SE" sz="900" dirty="0">
                <a:solidFill>
                  <a:srgbClr val="FFFFFF"/>
                </a:solidFill>
                <a:cs typeface="Times New Roman" panose="02020603050405020304" pitchFamily="18" charset="0"/>
              </a:rPr>
              <a:t>Ej med i facket (24%), Hushållsink. 300k-499k (23%)</a:t>
            </a:r>
          </a:p>
          <a:p>
            <a:pPr marL="228600" indent="-228600">
              <a:spcBef>
                <a:spcPct val="20000"/>
              </a:spcBef>
              <a:buFont typeface="+mj-lt"/>
              <a:buChar char="•"/>
              <a:defRPr/>
            </a:pPr>
            <a:r>
              <a:rPr lang="sv-SE" sz="900" dirty="0">
                <a:solidFill>
                  <a:srgbClr val="FFFFFF"/>
                </a:solidFill>
                <a:cs typeface="Times New Roman" panose="02020603050405020304" pitchFamily="18" charset="0"/>
              </a:rPr>
              <a:t>Hyreslägenhet (23%), Gymnasium eller lägre (22%)</a:t>
            </a:r>
          </a:p>
          <a:p>
            <a:pPr lvl="0">
              <a:spcBef>
                <a:spcPct val="20000"/>
              </a:spcBef>
              <a:defRPr/>
            </a:pPr>
            <a:r>
              <a:rPr lang="sv-SE" sz="900" b="1" dirty="0">
                <a:solidFill>
                  <a:srgbClr val="FFFFFF"/>
                </a:solidFill>
                <a:cs typeface="Times New Roman" panose="02020603050405020304" pitchFamily="18" charset="0"/>
              </a:rPr>
              <a:t>Lägre krav på prestation (13%)</a:t>
            </a:r>
          </a:p>
          <a:p>
            <a:pPr marL="228600" indent="-228600">
              <a:spcBef>
                <a:spcPct val="20000"/>
              </a:spcBef>
              <a:buFont typeface="+mj-lt"/>
              <a:buChar char="•"/>
              <a:defRPr/>
            </a:pPr>
            <a:r>
              <a:rPr lang="sv-SE" sz="900" dirty="0">
                <a:solidFill>
                  <a:srgbClr val="FFFFFF"/>
                </a:solidFill>
                <a:cs typeface="Times New Roman" panose="02020603050405020304" pitchFamily="18" charset="0"/>
              </a:rPr>
              <a:t>TCO (18%)</a:t>
            </a:r>
          </a:p>
          <a:p>
            <a:pPr lvl="0">
              <a:spcBef>
                <a:spcPct val="20000"/>
              </a:spcBef>
              <a:defRPr/>
            </a:pPr>
            <a:r>
              <a:rPr lang="sv-SE" sz="900" b="1" dirty="0">
                <a:solidFill>
                  <a:srgbClr val="FFFFFF"/>
                </a:solidFill>
                <a:cs typeface="Times New Roman" panose="02020603050405020304" pitchFamily="18" charset="0"/>
              </a:rPr>
              <a:t>Förbättra hälsa genom natur, rörelse, </a:t>
            </a:r>
            <a:r>
              <a:rPr lang="sv-SE" sz="900" b="1" dirty="0" err="1">
                <a:solidFill>
                  <a:srgbClr val="FFFFFF"/>
                </a:solidFill>
                <a:cs typeface="Times New Roman" panose="02020603050405020304" pitchFamily="18" charset="0"/>
              </a:rPr>
              <a:t>mindfulln</a:t>
            </a:r>
            <a:r>
              <a:rPr lang="sv-SE" sz="900" b="1" dirty="0">
                <a:solidFill>
                  <a:srgbClr val="FFFFFF"/>
                </a:solidFill>
                <a:cs typeface="Times New Roman" panose="02020603050405020304" pitchFamily="18" charset="0"/>
              </a:rPr>
              <a:t> (11%)</a:t>
            </a:r>
          </a:p>
          <a:p>
            <a:pPr marL="228600" indent="-228600">
              <a:spcBef>
                <a:spcPct val="20000"/>
              </a:spcBef>
              <a:buFont typeface="+mj-lt"/>
              <a:buChar char="•"/>
              <a:defRPr/>
            </a:pPr>
            <a:r>
              <a:rPr lang="sv-SE" sz="900" dirty="0">
                <a:solidFill>
                  <a:srgbClr val="FFFFFF"/>
                </a:solidFill>
                <a:cs typeface="Times New Roman" panose="02020603050405020304" pitchFamily="18" charset="0"/>
              </a:rPr>
              <a:t>Östra (16%)</a:t>
            </a:r>
          </a:p>
          <a:p>
            <a:pPr lvl="0">
              <a:spcBef>
                <a:spcPct val="20000"/>
              </a:spcBef>
              <a:defRPr/>
            </a:pPr>
            <a:endParaRPr lang="sv-SE" sz="900" b="1" dirty="0">
              <a:solidFill>
                <a:srgbClr val="FFFFFF"/>
              </a:solidFill>
              <a:cs typeface="Times New Roman" panose="02020603050405020304" pitchFamily="18" charset="0"/>
            </a:endParaRPr>
          </a:p>
        </p:txBody>
      </p:sp>
    </p:spTree>
    <p:extLst>
      <p:ext uri="{BB962C8B-B14F-4D97-AF65-F5344CB8AC3E}">
        <p14:creationId xmlns:p14="http://schemas.microsoft.com/office/powerpoint/2010/main" val="3701879851"/>
      </p:ext>
    </p:extLst>
  </p:cSld>
  <p:clrMapOvr>
    <a:masterClrMapping/>
  </p:clrMapOvr>
</p:sld>
</file>

<file path=ppt/theme/theme1.xml><?xml version="1.0" encoding="utf-8"?>
<a:theme xmlns:a="http://schemas.openxmlformats.org/drawingml/2006/main" name="BlåGrön">
  <a:themeElements>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D9A5575-73FF-48D5-A403-063BE72267DB}" vid="{E4D93698-D621-41FF-B70F-457176D0B305}"/>
    </a:ext>
  </a:extLst>
</a:theme>
</file>

<file path=ppt/theme/theme2.xml><?xml version="1.0" encoding="utf-8"?>
<a:theme xmlns:a="http://schemas.openxmlformats.org/drawingml/2006/main" name="1_BlåGrön">
  <a:themeElements>
    <a:clrScheme name="Custom 1">
      <a:dk1>
        <a:srgbClr val="000000"/>
      </a:dk1>
      <a:lt1>
        <a:srgbClr val="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000000"/>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BlåGrön">
  <a:themeElements>
    <a:clrScheme name="Custom 1">
      <a:dk1>
        <a:srgbClr val="000000"/>
      </a:dk1>
      <a:lt1>
        <a:srgbClr val="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000000"/>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AA069AC7E13FE48AEC094F5D161EFB1" ma:contentTypeVersion="16" ma:contentTypeDescription="Skapa ett nytt dokument." ma:contentTypeScope="" ma:versionID="3b050a785afc3fd0baa8f6d89654f5f2">
  <xsd:schema xmlns:xsd="http://www.w3.org/2001/XMLSchema" xmlns:xs="http://www.w3.org/2001/XMLSchema" xmlns:p="http://schemas.microsoft.com/office/2006/metadata/properties" xmlns:ns2="4c4dbb00-3733-427c-b889-ed247978b561" xmlns:ns3="529c2f5b-d765-4b38-b441-b27ad8648d94" targetNamespace="http://schemas.microsoft.com/office/2006/metadata/properties" ma:root="true" ma:fieldsID="62c2a597353cadbe2380282fd1dc992f" ns2:_="" ns3:_="">
    <xsd:import namespace="4c4dbb00-3733-427c-b889-ed247978b561"/>
    <xsd:import namespace="529c2f5b-d765-4b38-b441-b27ad8648d9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dbb00-3733-427c-b889-ed247978b561"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41d494f2-d6ea-4a23-ab49-473ae5ad3317}" ma:internalName="TaxCatchAll" ma:showField="CatchAllData" ma:web="4c4dbb00-3733-427c-b889-ed247978b5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29c2f5b-d765-4b38-b441-b27ad8648d9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a05698f-6dc7-4579-b014-7b076f52159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29c2f5b-d765-4b38-b441-b27ad8648d94">
      <Terms xmlns="http://schemas.microsoft.com/office/infopath/2007/PartnerControls"/>
    </lcf76f155ced4ddcb4097134ff3c332f>
    <TaxCatchAll xmlns="4c4dbb00-3733-427c-b889-ed247978b561" xsi:nil="true"/>
  </documentManagement>
</p:properties>
</file>

<file path=customXml/itemProps1.xml><?xml version="1.0" encoding="utf-8"?>
<ds:datastoreItem xmlns:ds="http://schemas.openxmlformats.org/officeDocument/2006/customXml" ds:itemID="{20E3C10C-95EA-4868-B403-B8024A7F2C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dbb00-3733-427c-b889-ed247978b561"/>
    <ds:schemaRef ds:uri="529c2f5b-d765-4b38-b441-b27ad8648d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394507-FFA7-4DBC-AF71-01EC9299D722}">
  <ds:schemaRefs>
    <ds:schemaRef ds:uri="http://schemas.microsoft.com/sharepoint/v3/contenttype/forms"/>
  </ds:schemaRefs>
</ds:datastoreItem>
</file>

<file path=customXml/itemProps3.xml><?xml version="1.0" encoding="utf-8"?>
<ds:datastoreItem xmlns:ds="http://schemas.openxmlformats.org/officeDocument/2006/customXml" ds:itemID="{12B9590A-5F95-4BE0-B07F-7E892C9F7F31}">
  <ds:schemaRefs>
    <ds:schemaRef ds:uri="http://schemas.microsoft.com/office/2006/documentManagement/types"/>
    <ds:schemaRef ds:uri="http://purl.org/dc/elements/1.1/"/>
    <ds:schemaRef ds:uri="http://purl.org/dc/terms/"/>
    <ds:schemaRef ds:uri="529c2f5b-d765-4b38-b441-b27ad8648d94"/>
    <ds:schemaRef ds:uri="http://www.w3.org/XML/1998/namespace"/>
    <ds:schemaRef ds:uri="http://schemas.microsoft.com/office/infopath/2007/PartnerControls"/>
    <ds:schemaRef ds:uri="4c4dbb00-3733-427c-b889-ed247978b561"/>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350</TotalTime>
  <Words>4459</Words>
  <Application>Microsoft Macintosh PowerPoint</Application>
  <PresentationFormat>Bildspel på skärmen (16:9)</PresentationFormat>
  <Paragraphs>552</Paragraphs>
  <Slides>27</Slides>
  <Notes>26</Notes>
  <HiddenSlides>0</HiddenSlides>
  <MMClips>0</MMClips>
  <ScaleCrop>false</ScaleCrop>
  <HeadingPairs>
    <vt:vector size="6" baseType="variant">
      <vt:variant>
        <vt:lpstr>Använt teckensnitt</vt:lpstr>
      </vt:variant>
      <vt:variant>
        <vt:i4>9</vt:i4>
      </vt:variant>
      <vt:variant>
        <vt:lpstr>Tema</vt:lpstr>
      </vt:variant>
      <vt:variant>
        <vt:i4>3</vt:i4>
      </vt:variant>
      <vt:variant>
        <vt:lpstr>Bildrubriker</vt:lpstr>
      </vt:variant>
      <vt:variant>
        <vt:i4>27</vt:i4>
      </vt:variant>
    </vt:vector>
  </HeadingPairs>
  <TitlesOfParts>
    <vt:vector size="39" baseType="lpstr">
      <vt:lpstr>Arial</vt:lpstr>
      <vt:lpstr>Bookman Old Style</vt:lpstr>
      <vt:lpstr>Calibri</vt:lpstr>
      <vt:lpstr>Calibri Regular</vt:lpstr>
      <vt:lpstr>Corbel</vt:lpstr>
      <vt:lpstr>Tahoma</vt:lpstr>
      <vt:lpstr>Times</vt:lpstr>
      <vt:lpstr>Times New Roman</vt:lpstr>
      <vt:lpstr>Wingdings</vt:lpstr>
      <vt:lpstr>BlåGrön</vt:lpstr>
      <vt:lpstr>1_BlåGrön</vt:lpstr>
      <vt:lpstr>2_BlåGrön</vt:lpstr>
      <vt:lpstr>Yrkesverksamma allmänheten om framtidens semester. JUNI 2025</vt:lpstr>
      <vt:lpstr>Bakgrund &amp; Genomförande</vt:lpstr>
      <vt:lpstr>Läsanvisning </vt:lpstr>
      <vt:lpstr>Bakgrundsuppgift:  55% av de svarande är tjänstemän.  38% är arbetare och 6% är företagare.</vt:lpstr>
      <vt:lpstr>Resultat</vt:lpstr>
      <vt:lpstr>PowerPoint-presentation</vt:lpstr>
      <vt:lpstr>PowerPoint-presentation</vt:lpstr>
      <vt:lpstr>Stressigt arbete, slitsamt och psykiskt påfrestande arbete är de främsta anledningarna till att respondenterna känner behov av semester. Även hög press är en stor anledning.</vt:lpstr>
      <vt:lpstr>Under semestern prioriterar de flesta att:  1) umgås med familjen, 2) vila och sova, samt 3) koppla av från jobbet.</vt:lpstr>
      <vt:lpstr>Flest (32%) föredrar en semester på sex veckor, varav 4-5 veckor är sammanhängande under sommaren. Nästan lika många (29%) föredrar ett utspritt semesterupplägg.</vt:lpstr>
      <vt:lpstr>37% värderar kortare arbetstid som den mest värdefulla faktorn. På andra plats värderas högre lön, som var fjärde svarar.</vt:lpstr>
      <vt:lpstr>Sju av tio (71%) anser att samspelet mellan deras semesterönskemål och arbetsgivarens behov fungerar väl. 12% tycker det fungerar dåligt.</vt:lpstr>
      <vt:lpstr>Det största hindret för att kunna planera sin semester efter egna önskemål är arbetsuppgifternas utformning.</vt:lpstr>
      <vt:lpstr>I valet mellan kortare veckoarbetstid, högre lön, fler semesterdagar och tidigare pension så väljer knappt fyra av tio kortare veckoarbetstid. 30% väljer högre lön.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Novus är via moderbolaget Gallup Nordic Sveriges representant för Gallup International.</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Mats Lindström</dc:creator>
  <cp:keywords/>
  <dc:description/>
  <cp:lastModifiedBy>Jennie Zetterström</cp:lastModifiedBy>
  <cp:revision>3</cp:revision>
  <cp:lastPrinted>2025-06-09T15:27:20Z</cp:lastPrinted>
  <dcterms:created xsi:type="dcterms:W3CDTF">2025-06-09T10:32:59Z</dcterms:created>
  <dcterms:modified xsi:type="dcterms:W3CDTF">2025-06-09T18:40:50Z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0x0101002AA069AC7E13FE48AEC094F5D161EFB1</vt:lpwstr>
  </property>
</Properties>
</file>