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</p:sldMasterIdLst>
  <p:notesMasterIdLst>
    <p:notesMasterId r:id="rId18"/>
  </p:notesMasterIdLst>
  <p:sldIdLst>
    <p:sldId id="256" r:id="rId3"/>
    <p:sldId id="265" r:id="rId4"/>
    <p:sldId id="274" r:id="rId5"/>
    <p:sldId id="258" r:id="rId6"/>
    <p:sldId id="259" r:id="rId7"/>
    <p:sldId id="266" r:id="rId8"/>
    <p:sldId id="263" r:id="rId9"/>
    <p:sldId id="267" r:id="rId10"/>
    <p:sldId id="268" r:id="rId11"/>
    <p:sldId id="269" r:id="rId12"/>
    <p:sldId id="270" r:id="rId13"/>
    <p:sldId id="275" r:id="rId14"/>
    <p:sldId id="276" r:id="rId15"/>
    <p:sldId id="277" r:id="rId16"/>
    <p:sldId id="278" r:id="rId17"/>
  </p:sldIdLst>
  <p:sldSz cx="6858000" cy="5143500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3779" userDrawn="1">
          <p15:clr>
            <a:srgbClr val="A4A3A4"/>
          </p15:clr>
        </p15:guide>
        <p15:guide id="4" pos="1064" userDrawn="1">
          <p15:clr>
            <a:srgbClr val="A4A3A4"/>
          </p15:clr>
        </p15:guide>
        <p15:guide id="5" pos="40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2C8"/>
    <a:srgbClr val="005075"/>
    <a:srgbClr val="66ACC1"/>
    <a:srgbClr val="66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0" y="126"/>
      </p:cViewPr>
      <p:guideLst>
        <p:guide orient="horz" pos="1620"/>
        <p:guide pos="325"/>
        <p:guide pos="3779"/>
        <p:guide pos="1064"/>
        <p:guide pos="40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file1_gem1\gem1\02-60000\Analysavdelningen\ENHETEN%20ARBETSMARKNAD\_Arkiv\SEKTION%20NORD\Arbetsgrupp%20befolkningsprognos\Kartor%20och%20diagram\Diagram%20befolkningsrapport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64771552724746E-2"/>
          <c:y val="0.21023807141353265"/>
          <c:w val="0.89214471137253726"/>
          <c:h val="0.636630882774899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'Dia befutv16-64 inrikes,utrikes'!$B$9</c:f>
              <c:strCache>
                <c:ptCount val="1"/>
                <c:pt idx="0">
                  <c:v>Inrikes födda</c:v>
                </c:pt>
              </c:strCache>
            </c:strRef>
          </c:tx>
          <c:spPr>
            <a:solidFill>
              <a:srgbClr val="95C23D"/>
            </a:solidFill>
            <a:ln>
              <a:solidFill>
                <a:srgbClr val="95C23D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95C23D"/>
              </a:solidFill>
              <a:ln>
                <a:solidFill>
                  <a:srgbClr val="95C23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C1-466B-82CA-39631035C100}"/>
              </c:ext>
            </c:extLst>
          </c:dPt>
          <c:dPt>
            <c:idx val="9"/>
            <c:invertIfNegative val="0"/>
            <c:bubble3D val="0"/>
            <c:spPr>
              <a:solidFill>
                <a:srgbClr val="95C23D"/>
              </a:solidFill>
              <a:ln>
                <a:solidFill>
                  <a:srgbClr val="95C23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C1-466B-82CA-39631035C100}"/>
              </c:ext>
            </c:extLst>
          </c:dPt>
          <c:dPt>
            <c:idx val="10"/>
            <c:invertIfNegative val="0"/>
            <c:bubble3D val="0"/>
            <c:spPr>
              <a:solidFill>
                <a:srgbClr val="95C23D"/>
              </a:solidFill>
              <a:ln>
                <a:solidFill>
                  <a:srgbClr val="B9D47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C1-466B-82CA-39631035C100}"/>
              </c:ext>
            </c:extLst>
          </c:dPt>
          <c:dPt>
            <c:idx val="12"/>
            <c:invertIfNegative val="0"/>
            <c:bubble3D val="0"/>
            <c:spPr>
              <a:pattFill prst="dkUpDiag">
                <a:fgClr>
                  <a:srgbClr val="95C23D"/>
                </a:fgClr>
                <a:bgClr>
                  <a:srgbClr val="B9D47D"/>
                </a:bgClr>
              </a:pattFill>
              <a:ln>
                <a:solidFill>
                  <a:srgbClr val="95C23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C1-466B-82CA-39631035C100}"/>
              </c:ext>
            </c:extLst>
          </c:dPt>
          <c:dPt>
            <c:idx val="14"/>
            <c:invertIfNegative val="0"/>
            <c:bubble3D val="0"/>
            <c:spPr>
              <a:pattFill prst="dkUpDiag">
                <a:fgClr>
                  <a:srgbClr val="95C23D"/>
                </a:fgClr>
                <a:bgClr>
                  <a:srgbClr val="B9D47D"/>
                </a:bgClr>
              </a:pattFill>
              <a:ln>
                <a:solidFill>
                  <a:srgbClr val="95C23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C1-466B-82CA-39631035C100}"/>
              </c:ext>
            </c:extLst>
          </c:dPt>
          <c:dPt>
            <c:idx val="18"/>
            <c:invertIfNegative val="0"/>
            <c:bubble3D val="0"/>
            <c:spPr>
              <a:pattFill prst="dkUpDiag">
                <a:fgClr>
                  <a:srgbClr val="95C23D"/>
                </a:fgClr>
                <a:bgClr>
                  <a:srgbClr val="B9D47D"/>
                </a:bgClr>
              </a:pattFill>
              <a:ln>
                <a:solidFill>
                  <a:srgbClr val="95C23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C1-466B-82CA-39631035C100}"/>
              </c:ext>
            </c:extLst>
          </c:dPt>
          <c:dPt>
            <c:idx val="19"/>
            <c:invertIfNegative val="0"/>
            <c:bubble3D val="0"/>
            <c:spPr>
              <a:pattFill prst="dkUpDiag">
                <a:fgClr>
                  <a:srgbClr val="95C23D"/>
                </a:fgClr>
                <a:bgClr>
                  <a:srgbClr val="B9D47D"/>
                </a:bgClr>
              </a:pattFill>
              <a:ln>
                <a:solidFill>
                  <a:srgbClr val="95C23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EC1-466B-82CA-39631035C100}"/>
              </c:ext>
            </c:extLst>
          </c:dPt>
          <c:dPt>
            <c:idx val="20"/>
            <c:invertIfNegative val="0"/>
            <c:bubble3D val="0"/>
            <c:spPr>
              <a:pattFill prst="dkUpDiag">
                <a:fgClr>
                  <a:srgbClr val="95C23D"/>
                </a:fgClr>
                <a:bgClr>
                  <a:srgbClr val="B9D47D"/>
                </a:bgClr>
              </a:pattFill>
              <a:ln>
                <a:solidFill>
                  <a:srgbClr val="95C23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EC1-466B-82CA-39631035C100}"/>
              </c:ext>
            </c:extLst>
          </c:dPt>
          <c:dPt>
            <c:idx val="21"/>
            <c:invertIfNegative val="0"/>
            <c:bubble3D val="0"/>
            <c:spPr>
              <a:pattFill prst="dkUpDiag">
                <a:fgClr>
                  <a:srgbClr val="95C23D"/>
                </a:fgClr>
                <a:bgClr>
                  <a:srgbClr val="B9D47D"/>
                </a:bgClr>
              </a:pattFill>
              <a:ln>
                <a:solidFill>
                  <a:srgbClr val="95C23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EC1-466B-82CA-39631035C100}"/>
              </c:ext>
            </c:extLst>
          </c:dPt>
          <c:dPt>
            <c:idx val="23"/>
            <c:invertIfNegative val="0"/>
            <c:bubble3D val="0"/>
            <c:spPr>
              <a:pattFill prst="dkUpDiag">
                <a:fgClr>
                  <a:srgbClr val="95C23D"/>
                </a:fgClr>
                <a:bgClr>
                  <a:srgbClr val="B9D47D"/>
                </a:bgClr>
              </a:pattFill>
              <a:ln>
                <a:solidFill>
                  <a:srgbClr val="95C23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EC1-466B-82CA-39631035C100}"/>
              </c:ext>
            </c:extLst>
          </c:dPt>
          <c:cat>
            <c:numRef>
              <c:f>'Dia befutv16-64 inrikes,utrikes'!$C$8:$AA$8</c:f>
              <c:numCache>
                <c:formatCode>General</c:formatCode>
                <c:ptCount val="2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</c:numCache>
            </c:numRef>
          </c:cat>
          <c:val>
            <c:numRef>
              <c:f>'Dia befutv16-64 inrikes,utrikes'!$C$9:$AA$9</c:f>
              <c:numCache>
                <c:formatCode>0</c:formatCode>
                <c:ptCount val="25"/>
                <c:pt idx="0">
                  <c:v>23176</c:v>
                </c:pt>
                <c:pt idx="1">
                  <c:v>10448</c:v>
                </c:pt>
                <c:pt idx="2">
                  <c:v>284</c:v>
                </c:pt>
                <c:pt idx="3">
                  <c:v>-8278</c:v>
                </c:pt>
                <c:pt idx="4">
                  <c:v>-16848</c:v>
                </c:pt>
                <c:pt idx="5">
                  <c:v>-23577</c:v>
                </c:pt>
                <c:pt idx="6">
                  <c:v>-26314</c:v>
                </c:pt>
                <c:pt idx="7">
                  <c:v>-29790</c:v>
                </c:pt>
                <c:pt idx="8">
                  <c:v>-25521</c:v>
                </c:pt>
                <c:pt idx="9">
                  <c:v>-21522</c:v>
                </c:pt>
                <c:pt idx="10">
                  <c:v>-13535</c:v>
                </c:pt>
                <c:pt idx="11">
                  <c:v>-13469</c:v>
                </c:pt>
                <c:pt idx="12">
                  <c:v>-8840.0039730006829</c:v>
                </c:pt>
                <c:pt idx="13">
                  <c:v>-1847.0170180005953</c:v>
                </c:pt>
                <c:pt idx="14">
                  <c:v>-2250.0022649969906</c:v>
                </c:pt>
                <c:pt idx="15">
                  <c:v>-3171.0104600023478</c:v>
                </c:pt>
                <c:pt idx="16">
                  <c:v>1530.9901669984683</c:v>
                </c:pt>
                <c:pt idx="17">
                  <c:v>3832.98675800208</c:v>
                </c:pt>
                <c:pt idx="18">
                  <c:v>6527.0109959989786</c:v>
                </c:pt>
                <c:pt idx="19">
                  <c:v>11309.976507000625</c:v>
                </c:pt>
                <c:pt idx="20">
                  <c:v>12846.003858002834</c:v>
                </c:pt>
                <c:pt idx="21">
                  <c:v>6697.9916049968451</c:v>
                </c:pt>
                <c:pt idx="22">
                  <c:v>3041.9842769978568</c:v>
                </c:pt>
                <c:pt idx="23">
                  <c:v>-5015.0195349967107</c:v>
                </c:pt>
                <c:pt idx="24">
                  <c:v>-3834.9956540009007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EC1-466B-82CA-39631035C100}"/>
            </c:ext>
          </c:extLst>
        </c:ser>
        <c:ser>
          <c:idx val="1"/>
          <c:order val="1"/>
          <c:tx>
            <c:strRef>
              <c:f>'Dia befutv16-64 inrikes,utrikes'!$B$10</c:f>
              <c:strCache>
                <c:ptCount val="1"/>
                <c:pt idx="0">
                  <c:v>Utrikes födda</c:v>
                </c:pt>
              </c:strCache>
            </c:strRef>
          </c:tx>
          <c:spPr>
            <a:solidFill>
              <a:srgbClr val="1F1B5A"/>
            </a:solidFill>
            <a:ln>
              <a:solidFill>
                <a:srgbClr val="1F1B5A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1F1B5A"/>
              </a:solidFill>
              <a:ln>
                <a:solidFill>
                  <a:srgbClr val="1F1B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9EC1-466B-82CA-39631035C100}"/>
              </c:ext>
            </c:extLst>
          </c:dPt>
          <c:dPt>
            <c:idx val="9"/>
            <c:invertIfNegative val="0"/>
            <c:bubble3D val="0"/>
            <c:spPr>
              <a:solidFill>
                <a:srgbClr val="1F1B5A"/>
              </a:solidFill>
              <a:ln>
                <a:solidFill>
                  <a:srgbClr val="1F1B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9EC1-466B-82CA-39631035C100}"/>
              </c:ext>
            </c:extLst>
          </c:dPt>
          <c:dPt>
            <c:idx val="10"/>
            <c:invertIfNegative val="0"/>
            <c:bubble3D val="0"/>
            <c:spPr>
              <a:solidFill>
                <a:srgbClr val="1F1B5A"/>
              </a:solidFill>
              <a:ln>
                <a:solidFill>
                  <a:srgbClr val="1F1B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9EC1-466B-82CA-39631035C100}"/>
              </c:ext>
            </c:extLst>
          </c:dPt>
          <c:dPt>
            <c:idx val="12"/>
            <c:invertIfNegative val="0"/>
            <c:bubble3D val="0"/>
            <c:spPr>
              <a:pattFill prst="dkUpDiag">
                <a:fgClr>
                  <a:srgbClr val="1F1B5A"/>
                </a:fgClr>
                <a:bgClr>
                  <a:srgbClr val="505481"/>
                </a:bgClr>
              </a:pattFill>
              <a:ln>
                <a:solidFill>
                  <a:srgbClr val="1F1B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9EC1-466B-82CA-39631035C100}"/>
              </c:ext>
            </c:extLst>
          </c:dPt>
          <c:dPt>
            <c:idx val="13"/>
            <c:invertIfNegative val="0"/>
            <c:bubble3D val="0"/>
            <c:spPr>
              <a:pattFill prst="dkUpDiag">
                <a:fgClr>
                  <a:srgbClr val="1F1B5A"/>
                </a:fgClr>
                <a:bgClr>
                  <a:srgbClr val="505481"/>
                </a:bgClr>
              </a:pattFill>
              <a:ln>
                <a:solidFill>
                  <a:srgbClr val="1F1B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9EC1-466B-82CA-39631035C100}"/>
              </c:ext>
            </c:extLst>
          </c:dPt>
          <c:dPt>
            <c:idx val="14"/>
            <c:invertIfNegative val="0"/>
            <c:bubble3D val="0"/>
            <c:spPr>
              <a:pattFill prst="dkUpDiag">
                <a:fgClr>
                  <a:srgbClr val="1F1B5A"/>
                </a:fgClr>
                <a:bgClr>
                  <a:srgbClr val="505481"/>
                </a:bgClr>
              </a:pattFill>
              <a:ln>
                <a:solidFill>
                  <a:srgbClr val="1F1B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9EC1-466B-82CA-39631035C100}"/>
              </c:ext>
            </c:extLst>
          </c:dPt>
          <c:dPt>
            <c:idx val="15"/>
            <c:invertIfNegative val="0"/>
            <c:bubble3D val="0"/>
            <c:spPr>
              <a:pattFill prst="dkUpDiag">
                <a:fgClr>
                  <a:srgbClr val="1F1B5A"/>
                </a:fgClr>
                <a:bgClr>
                  <a:srgbClr val="505481"/>
                </a:bgClr>
              </a:pattFill>
              <a:ln>
                <a:solidFill>
                  <a:srgbClr val="1F1B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9EC1-466B-82CA-39631035C100}"/>
              </c:ext>
            </c:extLst>
          </c:dPt>
          <c:dPt>
            <c:idx val="16"/>
            <c:invertIfNegative val="0"/>
            <c:bubble3D val="0"/>
            <c:spPr>
              <a:pattFill prst="dkUpDiag">
                <a:fgClr>
                  <a:srgbClr val="1F1B5A"/>
                </a:fgClr>
                <a:bgClr>
                  <a:srgbClr val="505481"/>
                </a:bgClr>
              </a:pattFill>
              <a:ln>
                <a:solidFill>
                  <a:srgbClr val="1F1B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9EC1-466B-82CA-39631035C100}"/>
              </c:ext>
            </c:extLst>
          </c:dPt>
          <c:dPt>
            <c:idx val="17"/>
            <c:invertIfNegative val="0"/>
            <c:bubble3D val="0"/>
            <c:spPr>
              <a:pattFill prst="dkUpDiag">
                <a:fgClr>
                  <a:srgbClr val="1F1B5A"/>
                </a:fgClr>
                <a:bgClr>
                  <a:srgbClr val="505481"/>
                </a:bgClr>
              </a:pattFill>
              <a:ln>
                <a:solidFill>
                  <a:srgbClr val="1F1B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9EC1-466B-82CA-39631035C100}"/>
              </c:ext>
            </c:extLst>
          </c:dPt>
          <c:dPt>
            <c:idx val="18"/>
            <c:invertIfNegative val="0"/>
            <c:bubble3D val="0"/>
            <c:spPr>
              <a:pattFill prst="dkUpDiag">
                <a:fgClr>
                  <a:srgbClr val="1F1B5A"/>
                </a:fgClr>
                <a:bgClr>
                  <a:srgbClr val="505481"/>
                </a:bgClr>
              </a:pattFill>
              <a:ln>
                <a:solidFill>
                  <a:srgbClr val="1F1B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9EC1-466B-82CA-39631035C100}"/>
              </c:ext>
            </c:extLst>
          </c:dPt>
          <c:dPt>
            <c:idx val="19"/>
            <c:invertIfNegative val="0"/>
            <c:bubble3D val="0"/>
            <c:spPr>
              <a:pattFill prst="dkUpDiag">
                <a:fgClr>
                  <a:srgbClr val="1F1B5A"/>
                </a:fgClr>
                <a:bgClr>
                  <a:srgbClr val="505481"/>
                </a:bgClr>
              </a:pattFill>
              <a:ln>
                <a:solidFill>
                  <a:srgbClr val="1F1B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9EC1-466B-82CA-39631035C100}"/>
              </c:ext>
            </c:extLst>
          </c:dPt>
          <c:dPt>
            <c:idx val="20"/>
            <c:invertIfNegative val="0"/>
            <c:bubble3D val="0"/>
            <c:spPr>
              <a:pattFill prst="dkUpDiag">
                <a:fgClr>
                  <a:srgbClr val="1F1B5A"/>
                </a:fgClr>
                <a:bgClr>
                  <a:srgbClr val="505481"/>
                </a:bgClr>
              </a:pattFill>
              <a:ln>
                <a:solidFill>
                  <a:srgbClr val="1F1B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9EC1-466B-82CA-39631035C100}"/>
              </c:ext>
            </c:extLst>
          </c:dPt>
          <c:dPt>
            <c:idx val="21"/>
            <c:invertIfNegative val="0"/>
            <c:bubble3D val="0"/>
            <c:spPr>
              <a:pattFill prst="dkUpDiag">
                <a:fgClr>
                  <a:srgbClr val="1F1B5A"/>
                </a:fgClr>
                <a:bgClr>
                  <a:srgbClr val="505481"/>
                </a:bgClr>
              </a:pattFill>
              <a:ln>
                <a:solidFill>
                  <a:srgbClr val="1F1B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9EC1-466B-82CA-39631035C100}"/>
              </c:ext>
            </c:extLst>
          </c:dPt>
          <c:dPt>
            <c:idx val="22"/>
            <c:invertIfNegative val="0"/>
            <c:bubble3D val="0"/>
            <c:spPr>
              <a:pattFill prst="dkUpDiag">
                <a:fgClr>
                  <a:srgbClr val="1F1B5A"/>
                </a:fgClr>
                <a:bgClr>
                  <a:srgbClr val="505481"/>
                </a:bgClr>
              </a:pattFill>
              <a:ln>
                <a:solidFill>
                  <a:srgbClr val="1F1B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9EC1-466B-82CA-39631035C100}"/>
              </c:ext>
            </c:extLst>
          </c:dPt>
          <c:dPt>
            <c:idx val="23"/>
            <c:invertIfNegative val="0"/>
            <c:bubble3D val="0"/>
            <c:spPr>
              <a:pattFill prst="dkUpDiag">
                <a:fgClr>
                  <a:srgbClr val="1F1B5A"/>
                </a:fgClr>
                <a:bgClr>
                  <a:srgbClr val="505481"/>
                </a:bgClr>
              </a:pattFill>
              <a:ln>
                <a:solidFill>
                  <a:srgbClr val="1F1B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9EC1-466B-82CA-39631035C100}"/>
              </c:ext>
            </c:extLst>
          </c:dPt>
          <c:dPt>
            <c:idx val="24"/>
            <c:invertIfNegative val="0"/>
            <c:bubble3D val="0"/>
            <c:spPr>
              <a:pattFill prst="dkUpDiag">
                <a:fgClr>
                  <a:srgbClr val="1F1B5A"/>
                </a:fgClr>
                <a:bgClr>
                  <a:srgbClr val="505481"/>
                </a:bgClr>
              </a:pattFill>
              <a:ln>
                <a:solidFill>
                  <a:srgbClr val="1F1B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9EC1-466B-82CA-39631035C100}"/>
              </c:ext>
            </c:extLst>
          </c:dPt>
          <c:cat>
            <c:numRef>
              <c:f>'Dia befutv16-64 inrikes,utrikes'!$C$8:$AA$8</c:f>
              <c:numCache>
                <c:formatCode>General</c:formatCode>
                <c:ptCount val="2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</c:numCache>
            </c:numRef>
          </c:cat>
          <c:val>
            <c:numRef>
              <c:f>'Dia befutv16-64 inrikes,utrikes'!$C$10:$AA$10</c:f>
              <c:numCache>
                <c:formatCode>0</c:formatCode>
                <c:ptCount val="25"/>
                <c:pt idx="0">
                  <c:v>38112</c:v>
                </c:pt>
                <c:pt idx="1">
                  <c:v>42051</c:v>
                </c:pt>
                <c:pt idx="2">
                  <c:v>40920</c:v>
                </c:pt>
                <c:pt idx="3">
                  <c:v>44030</c:v>
                </c:pt>
                <c:pt idx="4">
                  <c:v>37904</c:v>
                </c:pt>
                <c:pt idx="5">
                  <c:v>31188</c:v>
                </c:pt>
                <c:pt idx="6">
                  <c:v>32176</c:v>
                </c:pt>
                <c:pt idx="7">
                  <c:v>40394</c:v>
                </c:pt>
                <c:pt idx="8">
                  <c:v>51363</c:v>
                </c:pt>
                <c:pt idx="9">
                  <c:v>51889</c:v>
                </c:pt>
                <c:pt idx="10">
                  <c:v>82366</c:v>
                </c:pt>
                <c:pt idx="11">
                  <c:v>69904</c:v>
                </c:pt>
                <c:pt idx="12">
                  <c:v>56720.02076095948</c:v>
                </c:pt>
                <c:pt idx="13">
                  <c:v>50789.992249891628</c:v>
                </c:pt>
                <c:pt idx="14">
                  <c:v>51769.175996278645</c:v>
                </c:pt>
                <c:pt idx="15">
                  <c:v>50339.047019330086</c:v>
                </c:pt>
                <c:pt idx="16">
                  <c:v>45286.082955979742</c:v>
                </c:pt>
                <c:pt idx="17">
                  <c:v>42337.182330560405</c:v>
                </c:pt>
                <c:pt idx="18">
                  <c:v>37244.2504326005</c:v>
                </c:pt>
                <c:pt idx="19">
                  <c:v>31372.223615399329</c:v>
                </c:pt>
                <c:pt idx="20">
                  <c:v>29243.147804999957</c:v>
                </c:pt>
                <c:pt idx="21">
                  <c:v>25238.019406500738</c:v>
                </c:pt>
                <c:pt idx="22">
                  <c:v>22800.220409699949</c:v>
                </c:pt>
                <c:pt idx="23">
                  <c:v>19658.61581410002</c:v>
                </c:pt>
                <c:pt idx="24">
                  <c:v>17311.124044299591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9EC1-466B-82CA-39631035C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34952728"/>
        <c:axId val="234953120"/>
        <c:extLst/>
      </c:barChart>
      <c:lineChart>
        <c:grouping val="standard"/>
        <c:varyColors val="0"/>
        <c:ser>
          <c:idx val="2"/>
          <c:order val="2"/>
          <c:tx>
            <c:strRef>
              <c:f>'Dia befutv16-64 inrikes,utrikes'!$B$11</c:f>
              <c:strCache>
                <c:ptCount val="1"/>
                <c:pt idx="0">
                  <c:v>Totalt</c:v>
                </c:pt>
              </c:strCache>
            </c:strRef>
          </c:tx>
          <c:spPr>
            <a:ln w="28575" cap="rnd">
              <a:solidFill>
                <a:srgbClr val="FBBC33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rgbClr val="FBBC3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7-9EC1-466B-82CA-39631035C100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rgbClr val="FBBC3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9-9EC1-466B-82CA-39631035C100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rgbClr val="FBBC3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B-9EC1-466B-82CA-39631035C100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rgbClr val="FBBC3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D-9EC1-466B-82CA-39631035C100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rgbClr val="FBBC3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F-9EC1-466B-82CA-39631035C100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FBBC3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1-9EC1-466B-82CA-39631035C100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FBBC3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3-9EC1-466B-82CA-39631035C100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FBBC3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5-9EC1-466B-82CA-39631035C100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FBBC3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7-9EC1-466B-82CA-39631035C100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FBBC3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9-9EC1-466B-82CA-39631035C100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FBBC3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B-9EC1-466B-82CA-39631035C100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rgbClr val="FBBC3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D-9EC1-466B-82CA-39631035C100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28575" cap="rnd">
                <a:solidFill>
                  <a:srgbClr val="FBBC3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F-9EC1-466B-82CA-39631035C100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28575" cap="rnd">
                <a:solidFill>
                  <a:srgbClr val="FBBC3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1-9EC1-466B-82CA-39631035C100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28575" cap="rnd">
                <a:solidFill>
                  <a:srgbClr val="FBBC3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3-9EC1-466B-82CA-39631035C100}"/>
              </c:ext>
            </c:extLst>
          </c:dPt>
          <c:dPt>
            <c:idx val="23"/>
            <c:marker>
              <c:symbol val="none"/>
            </c:marker>
            <c:bubble3D val="0"/>
            <c:spPr>
              <a:ln w="28575" cap="rnd">
                <a:solidFill>
                  <a:srgbClr val="FBBC3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5-9EC1-466B-82CA-39631035C100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28575" cap="rnd">
                <a:solidFill>
                  <a:srgbClr val="FBBC33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7-9EC1-466B-82CA-39631035C100}"/>
              </c:ext>
            </c:extLst>
          </c:dPt>
          <c:cat>
            <c:numRef>
              <c:f>'Dia befutv16-64 inrikes,utrikes'!$B$8:$Z$8</c:f>
              <c:numCache>
                <c:formatCode>General</c:formatCode>
                <c:ptCount val="2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</c:numCache>
            </c:numRef>
          </c:cat>
          <c:val>
            <c:numRef>
              <c:f>'Dia befutv16-64 inrikes,utrikes'!$C$11:$AA$11</c:f>
              <c:numCache>
                <c:formatCode>0</c:formatCode>
                <c:ptCount val="25"/>
                <c:pt idx="0">
                  <c:v>61288</c:v>
                </c:pt>
                <c:pt idx="1">
                  <c:v>52499</c:v>
                </c:pt>
                <c:pt idx="2">
                  <c:v>41204</c:v>
                </c:pt>
                <c:pt idx="3">
                  <c:v>35752</c:v>
                </c:pt>
                <c:pt idx="4">
                  <c:v>21056</c:v>
                </c:pt>
                <c:pt idx="5">
                  <c:v>7611</c:v>
                </c:pt>
                <c:pt idx="6">
                  <c:v>5862</c:v>
                </c:pt>
                <c:pt idx="7">
                  <c:v>10604</c:v>
                </c:pt>
                <c:pt idx="8">
                  <c:v>25842</c:v>
                </c:pt>
                <c:pt idx="9">
                  <c:v>30367</c:v>
                </c:pt>
                <c:pt idx="10">
                  <c:v>68831</c:v>
                </c:pt>
                <c:pt idx="11">
                  <c:v>56435</c:v>
                </c:pt>
                <c:pt idx="12">
                  <c:v>47880.016787958797</c:v>
                </c:pt>
                <c:pt idx="13">
                  <c:v>48942.975231891032</c:v>
                </c:pt>
                <c:pt idx="14">
                  <c:v>49519.173731281655</c:v>
                </c:pt>
                <c:pt idx="15">
                  <c:v>47168.036559327738</c:v>
                </c:pt>
                <c:pt idx="16">
                  <c:v>46817.07312297821</c:v>
                </c:pt>
                <c:pt idx="17">
                  <c:v>46170.169088562485</c:v>
                </c:pt>
                <c:pt idx="18">
                  <c:v>43771.261428599479</c:v>
                </c:pt>
                <c:pt idx="19">
                  <c:v>42682.200122399954</c:v>
                </c:pt>
                <c:pt idx="20">
                  <c:v>42089.151663002791</c:v>
                </c:pt>
                <c:pt idx="21">
                  <c:v>31936.011011497583</c:v>
                </c:pt>
                <c:pt idx="22">
                  <c:v>25842.204686697805</c:v>
                </c:pt>
                <c:pt idx="23">
                  <c:v>14643.596279103309</c:v>
                </c:pt>
                <c:pt idx="24">
                  <c:v>13476.128390298691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8-9EC1-466B-82CA-39631035C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952728"/>
        <c:axId val="234953120"/>
      </c:lineChart>
      <c:catAx>
        <c:axId val="23495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B9D47D"/>
            </a:solidFill>
            <a:round/>
          </a:ln>
          <a:effectLst/>
        </c:spPr>
        <c:txPr>
          <a:bodyPr rot="-2220000" spcFirstLastPara="1" vertOverflow="ellipsis" wrap="square" anchor="ctr" anchorCtr="0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234953120"/>
        <c:crosses val="autoZero"/>
        <c:auto val="1"/>
        <c:lblAlgn val="ctr"/>
        <c:lblOffset val="100"/>
        <c:tickLblSkip val="1"/>
        <c:noMultiLvlLbl val="0"/>
      </c:catAx>
      <c:valAx>
        <c:axId val="234953120"/>
        <c:scaling>
          <c:orientation val="minMax"/>
          <c:max val="100000"/>
          <c:min val="-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sv-SE"/>
                  <a:t>Antal</a:t>
                </a:r>
              </a:p>
            </c:rich>
          </c:tx>
          <c:layout>
            <c:manualLayout>
              <c:xMode val="edge"/>
              <c:yMode val="edge"/>
              <c:x val="8.9015482849352706E-2"/>
              <c:y val="0.116345680664671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0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234952728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244486204367257"/>
          <c:y val="7.672066815677657E-2"/>
          <c:w val="0.75055536398467437"/>
          <c:h val="6.01952777777777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0.43011</cdr:x>
      <cdr:y>0.94318</cdr:y>
    </cdr:from>
    <cdr:to>
      <cdr:x>0.57884</cdr:x>
      <cdr:y>1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2262658" y="3055904"/>
          <a:ext cx="782416" cy="18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900">
              <a:latin typeface="Arial" panose="020B0604020202020204" pitchFamily="34" charset="0"/>
              <a:cs typeface="Arial" panose="020B0604020202020204" pitchFamily="34" charset="0"/>
            </a:rPr>
            <a:t>Källa: SCB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6206B-CE5A-4CA3-BD34-3451FD0BA690}" type="datetimeFigureOut">
              <a:rPr lang="sv-SE" smtClean="0"/>
              <a:t>2019-04-02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3CAE6-3546-4A01-BBE9-044D7CD2D8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16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66" y="0"/>
            <a:ext cx="6752034" cy="462736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6394" y="3117860"/>
            <a:ext cx="4509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6394" y="3875680"/>
            <a:ext cx="4509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2019-04-02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2382" y="-9525"/>
            <a:ext cx="108776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Af_logotyp_gron-bla_cmyk.pdf" descr="Af_logotyp_gron-bla_cmyk.pdf">
            <a:extLst>
              <a:ext uri="{FF2B5EF4-FFF2-40B4-BE49-F238E27FC236}">
                <a16:creationId xmlns:a16="http://schemas.microsoft.com/office/drawing/2014/main" id="{35BF167E-D723-40A4-953B-67D7A224B3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780141" y="4791813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198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66" y="0"/>
            <a:ext cx="6752034" cy="462736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2019-04-02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2382" y="-9525"/>
            <a:ext cx="108776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394" y="3117860"/>
            <a:ext cx="4509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394" y="3875680"/>
            <a:ext cx="4509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pic>
        <p:nvPicPr>
          <p:cNvPr id="13" name="Af_logotyp_gron-bla_cmyk.pdf" descr="Af_logotyp_gron-bla_cmyk.pdf">
            <a:extLst>
              <a:ext uri="{FF2B5EF4-FFF2-40B4-BE49-F238E27FC236}">
                <a16:creationId xmlns:a16="http://schemas.microsoft.com/office/drawing/2014/main" id="{7DD2561A-114A-4DF3-A58C-63619CF73F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780141" y="4791813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3005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08776" y="0"/>
            <a:ext cx="6750844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71953" y="852393"/>
            <a:ext cx="4314094" cy="967429"/>
          </a:xfr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73173" y="1867941"/>
            <a:ext cx="4312874" cy="77422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2019-04-02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126416" y="46669"/>
            <a:ext cx="27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08776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1644261" y="2664168"/>
            <a:ext cx="364698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3" name="Af_logotyp_gron-vit_cmyk.pdf" descr="Af_logotyp_gron-vit_cmyk.pdf">
            <a:extLst>
              <a:ext uri="{FF2B5EF4-FFF2-40B4-BE49-F238E27FC236}">
                <a16:creationId xmlns:a16="http://schemas.microsoft.com/office/drawing/2014/main" id="{5A52CF9D-7DF3-4169-86B8-C331DB8EAF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767171" y="4801093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6231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2019-04-02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059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31282" y="1809000"/>
            <a:ext cx="2721908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2019-04-02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3276462" y="1809000"/>
            <a:ext cx="2721908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79006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2019-04-02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3273950" y="1809000"/>
            <a:ext cx="2721600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431282" y="1809000"/>
            <a:ext cx="2721600" cy="256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911783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1282" y="810899"/>
            <a:ext cx="2721908" cy="675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31282" y="1809000"/>
            <a:ext cx="2721908" cy="2565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00" y="0"/>
            <a:ext cx="3429000" cy="51435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75512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31282" y="810899"/>
            <a:ext cx="5567088" cy="3087706"/>
          </a:xfrm>
        </p:spPr>
        <p:txBody>
          <a:bodyPr anchor="ctr"/>
          <a:lstStyle>
            <a:lvl1pPr algn="ctr">
              <a:defRPr sz="28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2019-04-02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7987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2019-04-02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188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66" y="0"/>
            <a:ext cx="6752034" cy="462736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6394" y="2797522"/>
            <a:ext cx="2806559" cy="1037929"/>
          </a:xfrm>
          <a:solidFill>
            <a:schemeClr val="accent1">
              <a:alpha val="90000"/>
            </a:schemeClr>
          </a:solidFill>
        </p:spPr>
        <p:txBody>
          <a:bodyPr anchor="ctr" anchorCtr="0">
            <a:noAutofit/>
          </a:bodyPr>
          <a:lstStyle>
            <a:lvl1pPr marL="360000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2019-04-02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2382" y="-9525"/>
            <a:ext cx="108776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9" name="Af_logotyp_gron-bla_cmyk.pdf" descr="Af_logotyp_gron-bla_cmyk.pdf">
            <a:extLst>
              <a:ext uri="{FF2B5EF4-FFF2-40B4-BE49-F238E27FC236}">
                <a16:creationId xmlns:a16="http://schemas.microsoft.com/office/drawing/2014/main" id="{F5563E78-6E5C-4BE6-B3D1-4D48407583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780141" y="4791813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479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71953" y="852393"/>
            <a:ext cx="4314094" cy="967429"/>
          </a:xfr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73173" y="1867941"/>
            <a:ext cx="4312874" cy="77422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2019-04-02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126416" y="46669"/>
            <a:ext cx="2700000" cy="81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08776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1644261" y="2649991"/>
            <a:ext cx="364698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2" name="Af_logotyp_gron-bla_cmyk.pdf" descr="Af_logotyp_gron-bla_cmyk.pdf">
            <a:extLst>
              <a:ext uri="{FF2B5EF4-FFF2-40B4-BE49-F238E27FC236}">
                <a16:creationId xmlns:a16="http://schemas.microsoft.com/office/drawing/2014/main" id="{3ED82EDF-75F7-4BD9-AB8B-DB1F8A55C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780141" y="4791813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716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2019-04-02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915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31282" y="1809000"/>
            <a:ext cx="2721908" cy="2565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2019-04-02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3276462" y="1809000"/>
            <a:ext cx="2721908" cy="2565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4344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2019-04-02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3273950" y="1809000"/>
            <a:ext cx="2721600" cy="2565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431282" y="1809000"/>
            <a:ext cx="2721600" cy="256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406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1282" y="810899"/>
            <a:ext cx="2721908" cy="675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31282" y="1809000"/>
            <a:ext cx="2721908" cy="2565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00" y="0"/>
            <a:ext cx="3429000" cy="51435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40323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31282" y="810899"/>
            <a:ext cx="5567088" cy="3087706"/>
          </a:xfrm>
        </p:spPr>
        <p:txBody>
          <a:bodyPr anchor="ctr"/>
          <a:lstStyle>
            <a:lvl1pPr algn="ctr">
              <a:defRPr sz="28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2019-04-02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01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2019-04-02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170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3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31282" y="810899"/>
            <a:ext cx="5567088" cy="67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32002" y="1809000"/>
            <a:ext cx="5566369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126416" y="143349"/>
            <a:ext cx="27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2019-04-02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26416" y="235945"/>
            <a:ext cx="27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126416" y="52685"/>
            <a:ext cx="27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AB9B943E-7C39-4D65-8FB1-EB2DE11B835A}"/>
              </a:ext>
            </a:extLst>
          </p:cNvPr>
          <p:cNvSpPr/>
          <p:nvPr userDrawn="1"/>
        </p:nvSpPr>
        <p:spPr>
          <a:xfrm>
            <a:off x="0" y="0"/>
            <a:ext cx="108776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1" name="Af_logotyp_gron-bla_cmyk.pdf" descr="Af_logotyp_gron-bla_cmyk.pdf">
            <a:extLst>
              <a:ext uri="{FF2B5EF4-FFF2-40B4-BE49-F238E27FC236}">
                <a16:creationId xmlns:a16="http://schemas.microsoft.com/office/drawing/2014/main" id="{2C9D0FE8-A444-4169-A410-32755F2A33B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/>
          </a:blip>
          <a:stretch>
            <a:fillRect/>
          </a:stretch>
        </p:blipFill>
        <p:spPr>
          <a:xfrm>
            <a:off x="4780141" y="4791813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65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7" r:id="rId2"/>
    <p:sldLayoutId id="2147483696" r:id="rId3"/>
    <p:sldLayoutId id="2147483689" r:id="rId4"/>
    <p:sldLayoutId id="2147483690" r:id="rId5"/>
    <p:sldLayoutId id="2147483693" r:id="rId6"/>
    <p:sldLayoutId id="2147483715" r:id="rId7"/>
    <p:sldLayoutId id="2147483691" r:id="rId8"/>
    <p:sldLayoutId id="2147483694" r:id="rId9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90000"/>
        </a:lnSpc>
        <a:spcBef>
          <a:spcPts val="525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450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31282" y="810899"/>
            <a:ext cx="5567088" cy="67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32002" y="1809000"/>
            <a:ext cx="5566369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126416" y="143349"/>
            <a:ext cx="27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2019-04-02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26416" y="235945"/>
            <a:ext cx="27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126416" y="52685"/>
            <a:ext cx="27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AB9B943E-7C39-4D65-8FB1-EB2DE11B835A}"/>
              </a:ext>
            </a:extLst>
          </p:cNvPr>
          <p:cNvSpPr/>
          <p:nvPr userDrawn="1"/>
        </p:nvSpPr>
        <p:spPr>
          <a:xfrm>
            <a:off x="0" y="0"/>
            <a:ext cx="108776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Af_logotyp_gron-vit_cmyk.pdf" descr="Af_logotyp_gron-vit_cmyk.pdf">
            <a:extLst>
              <a:ext uri="{FF2B5EF4-FFF2-40B4-BE49-F238E27FC236}">
                <a16:creationId xmlns:a16="http://schemas.microsoft.com/office/drawing/2014/main" id="{6D782DB9-B0AE-4674-BFAF-BA3CC119237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/>
          </a:blip>
          <a:stretch>
            <a:fillRect/>
          </a:stretch>
        </p:blipFill>
        <p:spPr>
          <a:xfrm>
            <a:off x="4767171" y="4801093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625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4" r:id="rId3"/>
    <p:sldLayoutId id="2147483706" r:id="rId4"/>
    <p:sldLayoutId id="2147483711" r:id="rId5"/>
    <p:sldLayoutId id="2147483716" r:id="rId6"/>
    <p:sldLayoutId id="2147483708" r:id="rId7"/>
    <p:sldLayoutId id="2147483712" r:id="rId8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90000"/>
        </a:lnSpc>
        <a:spcBef>
          <a:spcPts val="525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450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3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tshållare för bild 48">
            <a:extLst>
              <a:ext uri="{FF2B5EF4-FFF2-40B4-BE49-F238E27FC236}">
                <a16:creationId xmlns:a16="http://schemas.microsoft.com/office/drawing/2014/main" id="{9493765D-B035-4537-ACD1-3910C53294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4D33628-C972-4223-B7F5-1E8074EA2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966" y="3115360"/>
            <a:ext cx="4509000" cy="756000"/>
          </a:xfrm>
        </p:spPr>
        <p:txBody>
          <a:bodyPr/>
          <a:lstStyle/>
          <a:p>
            <a:r>
              <a:rPr lang="sv-SE" dirty="0" smtClean="0"/>
              <a:t>Kartor och diagram</a:t>
            </a:r>
            <a:endParaRPr lang="sv-SE" dirty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2A889C2A-BC79-4C98-A073-B6ED4A97D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94" y="3875680"/>
            <a:ext cx="4509000" cy="1267820"/>
          </a:xfrm>
        </p:spPr>
        <p:txBody>
          <a:bodyPr/>
          <a:lstStyle/>
          <a:p>
            <a:r>
              <a:rPr lang="sv-SE" dirty="0" smtClean="0"/>
              <a:t>Befolkningen i Sverige fram till 2030 – Regionala skillnader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5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49867" y="227691"/>
            <a:ext cx="50884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Den procentuella utvecklingen av befolkningen 16-64 år</a:t>
            </a:r>
            <a:endParaRPr lang="sv-SE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3336512" y="528897"/>
            <a:ext cx="33085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Befolkningen utrikes födda16-64 år 2005-2017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347844" y="521828"/>
            <a:ext cx="33085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Befolkningen inrikes födda16-64 år 2005-2017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306" y="1036728"/>
            <a:ext cx="1987561" cy="3960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93" y="976459"/>
            <a:ext cx="1802112" cy="39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354" y="1696459"/>
            <a:ext cx="1273561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6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49867" y="227691"/>
            <a:ext cx="50884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Den procentuella utvecklingen av befolkningen 16-64 år</a:t>
            </a:r>
            <a:endParaRPr lang="sv-SE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3329532" y="534767"/>
            <a:ext cx="33085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Befolkningen utrikes födda16-64 år 2018-2030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340864" y="541761"/>
            <a:ext cx="33085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Befolkningen inrikes födda16-64 år 2018-2030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51" y="976104"/>
            <a:ext cx="1750823" cy="3960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177" y="1696104"/>
            <a:ext cx="1321675" cy="2520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100" y="1096612"/>
            <a:ext cx="1800970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14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413" y="1123804"/>
            <a:ext cx="1495865" cy="32400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898" y="2589637"/>
            <a:ext cx="792000" cy="17600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143682" y="317990"/>
            <a:ext cx="60070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Andel 16-64 år av totala befolkningen 2005, 2017 och  2030</a:t>
            </a:r>
            <a:endParaRPr lang="sv-SE" b="1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14" y="1051480"/>
            <a:ext cx="1663729" cy="3276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853" y="3338699"/>
            <a:ext cx="792000" cy="95278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6429" y="1051481"/>
            <a:ext cx="1661089" cy="3240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6375" y="2848272"/>
            <a:ext cx="792000" cy="145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902240" y="345911"/>
            <a:ext cx="60070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Andel 16-64 år av totala befolkningen 2005, 2017 och  2030</a:t>
            </a:r>
            <a:endParaRPr lang="sv-SE" b="1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03" y="926935"/>
            <a:ext cx="1595550" cy="3240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325" y="2268005"/>
            <a:ext cx="792000" cy="193220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73" y="926935"/>
            <a:ext cx="1560465" cy="3240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230" y="2208149"/>
            <a:ext cx="792000" cy="195878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8994" y="926935"/>
            <a:ext cx="1473307" cy="3240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4448" y="2376641"/>
            <a:ext cx="732220" cy="17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8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714" y="1500225"/>
            <a:ext cx="1288058" cy="286235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04" y="1206335"/>
            <a:ext cx="1495865" cy="3240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813" y="1262176"/>
            <a:ext cx="1595550" cy="3240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225" y="1506185"/>
            <a:ext cx="1205146" cy="29401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511840" y="440876"/>
            <a:ext cx="60070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Andel 16-64 år av totala befolkningen 2030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058647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40042" y="807393"/>
            <a:ext cx="3882555" cy="3782109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432769" y="273427"/>
            <a:ext cx="6233275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1000"/>
              </a:spcAft>
            </a:pPr>
            <a:r>
              <a:rPr lang="sv-SE" sz="1200" b="1" dirty="0">
                <a:ea typeface="Georgia" panose="02040502050405020303" pitchFamily="18" charset="0"/>
                <a:cs typeface="Times New Roman" panose="02020603050405020304" pitchFamily="18" charset="0"/>
              </a:rPr>
              <a:t>Bilaga 2, Definition av Sveriges kommuner och landstings kommungruppsindelning</a:t>
            </a:r>
            <a:endParaRPr lang="sv-SE" sz="1200" dirty="0"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v-SE" sz="1000" dirty="0">
              <a:effectLst/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58266" y="4589502"/>
            <a:ext cx="44943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 smtClean="0">
                <a:ea typeface="Georgia" panose="02040502050405020303" pitchFamily="18" charset="0"/>
                <a:cs typeface="Times New Roman" panose="02020603050405020304" pitchFamily="18" charset="0"/>
              </a:rPr>
              <a:t>Källa; Kommungruppsindelning </a:t>
            </a:r>
            <a:r>
              <a:rPr lang="sv-SE" sz="1000" dirty="0">
                <a:ea typeface="Georgia" panose="02040502050405020303" pitchFamily="18" charset="0"/>
                <a:cs typeface="Times New Roman" panose="02020603050405020304" pitchFamily="18" charset="0"/>
              </a:rPr>
              <a:t>2017, Omarbetning av Sveriges kommuner och landstings kommungruppsindelning, Sveriges Kommuner och Landsting, 2016.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753925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173454" y="558543"/>
            <a:ext cx="66147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Befolkningsutveckling antal 0-15 år, 16-64 år och 65 + år, 2005-2017, prognos 2018-2030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18" y="1294265"/>
            <a:ext cx="6285521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2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52514" y="160675"/>
            <a:ext cx="66147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Befolkningsutveckling andel 0-15 år, 16-64 år och 65 + år, 2005-2017, prognos 2018-2030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07" y="1014353"/>
            <a:ext cx="6224555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5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66930" y="245095"/>
            <a:ext cx="28130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Befolkningen 16-64 år 2005-2017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3852123" y="245095"/>
            <a:ext cx="28130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Befolkningen 16-64 år 2018-2030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466" y="632173"/>
            <a:ext cx="1533471" cy="309522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35" y="564423"/>
            <a:ext cx="1536637" cy="316297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181" y="874183"/>
            <a:ext cx="1459038" cy="2699656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049867" y="18290"/>
            <a:ext cx="50884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Den procentuella utvecklingen av befolkningen 16-64 år</a:t>
            </a:r>
            <a:endParaRPr lang="sv-SE" b="1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436" y="3814398"/>
            <a:ext cx="4274992" cy="104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3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ruta 19"/>
          <p:cNvSpPr txBox="1"/>
          <p:nvPr/>
        </p:nvSpPr>
        <p:spPr>
          <a:xfrm>
            <a:off x="559195" y="539114"/>
            <a:ext cx="28130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Befolkningen 16-64 år 2005-2017</a:t>
            </a:r>
            <a:endParaRPr lang="sv-SE" dirty="0"/>
          </a:p>
        </p:txBody>
      </p:sp>
      <p:sp>
        <p:nvSpPr>
          <p:cNvPr id="21" name="textruta 20"/>
          <p:cNvSpPr txBox="1"/>
          <p:nvPr/>
        </p:nvSpPr>
        <p:spPr>
          <a:xfrm>
            <a:off x="3854275" y="539114"/>
            <a:ext cx="28130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Befolkningen 16-64 år 2018-2030</a:t>
            </a:r>
            <a:endParaRPr lang="sv-SE" dirty="0"/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07" y="839196"/>
            <a:ext cx="1928845" cy="3985331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648" y="1749552"/>
            <a:ext cx="1205588" cy="262800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309" y="933378"/>
            <a:ext cx="1859100" cy="3821103"/>
          </a:xfrm>
          <a:prstGeom prst="rect">
            <a:avLst/>
          </a:prstGeom>
        </p:spPr>
      </p:pic>
      <p:sp>
        <p:nvSpPr>
          <p:cNvPr id="26" name="textruta 25"/>
          <p:cNvSpPr txBox="1"/>
          <p:nvPr/>
        </p:nvSpPr>
        <p:spPr>
          <a:xfrm>
            <a:off x="1049867" y="125416"/>
            <a:ext cx="50884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Den procentuella utvecklingen av befolkningen 16-64 år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76817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84701" y="316175"/>
            <a:ext cx="57414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Befolkningsutveckling i åldern 16-64 år SKL:s kommungrupper 2005-2017, och prognos 2018-2030</a:t>
            </a:r>
            <a:endParaRPr lang="sv-SE" b="1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47" y="1143311"/>
            <a:ext cx="605385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9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522463" y="195575"/>
            <a:ext cx="44823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Befolkningsutveckling inrikes och utrikesfödda 16-64 år, 2005-2017, prognos 2018-2030</a:t>
            </a:r>
            <a:endParaRPr lang="sv-SE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252343"/>
              </p:ext>
            </p:extLst>
          </p:nvPr>
        </p:nvGraphicFramePr>
        <p:xfrm>
          <a:off x="522463" y="838670"/>
          <a:ext cx="5778500" cy="3466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1228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49867" y="227691"/>
            <a:ext cx="50884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Den procentuella utvecklingen av befolkningen 16-64 år</a:t>
            </a:r>
            <a:endParaRPr lang="sv-SE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3322552" y="641988"/>
            <a:ext cx="33085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Befolkningen utrikes födda16-64 år 2005-2017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340861" y="641988"/>
            <a:ext cx="33085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Befolkningen inrikes födda16-64 år 2005-2017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93" y="1163527"/>
            <a:ext cx="1864853" cy="3744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318" y="1586705"/>
            <a:ext cx="1532488" cy="280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394" y="1136705"/>
            <a:ext cx="1640077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49867" y="227691"/>
            <a:ext cx="50884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Den procentuella utvecklingen av befolkningen 16-64 år</a:t>
            </a:r>
            <a:endParaRPr lang="sv-SE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3364440" y="610020"/>
            <a:ext cx="33085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Befolkningen utrikes födda16-64 år 2018-2030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334636" y="618531"/>
            <a:ext cx="33085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Befolkningen inrikes födda16-64 år 2018-2030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228" y="1200098"/>
            <a:ext cx="1775859" cy="3708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43" y="1066998"/>
            <a:ext cx="1780670" cy="385812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113" y="1740098"/>
            <a:ext cx="1415778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Arbetsförmedlingen">
  <a:themeElements>
    <a:clrScheme name="Arbetsförmedlin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1B5A"/>
      </a:accent1>
      <a:accent2>
        <a:srgbClr val="95C23D"/>
      </a:accent2>
      <a:accent3>
        <a:srgbClr val="FBBC33"/>
      </a:accent3>
      <a:accent4>
        <a:srgbClr val="008886"/>
      </a:accent4>
      <a:accent5>
        <a:srgbClr val="E83278"/>
      </a:accent5>
      <a:accent6>
        <a:srgbClr val="7A74A2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standard.potx" id="{789655C8-0139-4900-BFC1-443106DF4EEB}" vid="{6D9817FC-B92C-4C1F-8DAA-2067662A7DE1}"/>
    </a:ext>
  </a:extLst>
</a:theme>
</file>

<file path=ppt/theme/theme2.xml><?xml version="1.0" encoding="utf-8"?>
<a:theme xmlns:a="http://schemas.openxmlformats.org/drawingml/2006/main" name="Arbetsförmedlingen, blå">
  <a:themeElements>
    <a:clrScheme name="Arbetsförmedlin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1B5A"/>
      </a:accent1>
      <a:accent2>
        <a:srgbClr val="95C23D"/>
      </a:accent2>
      <a:accent3>
        <a:srgbClr val="FBBC33"/>
      </a:accent3>
      <a:accent4>
        <a:srgbClr val="008886"/>
      </a:accent4>
      <a:accent5>
        <a:srgbClr val="E83278"/>
      </a:accent5>
      <a:accent6>
        <a:srgbClr val="7A74A2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standard.potx" id="{789655C8-0139-4900-BFC1-443106DF4EEB}" vid="{E1AE25C9-225A-490E-BC3E-77A733C5E17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F diagram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983A1"/>
    </a:accent1>
    <a:accent2>
      <a:srgbClr val="7FBACB"/>
    </a:accent2>
    <a:accent3>
      <a:srgbClr val="84C300"/>
    </a:accent3>
    <a:accent4>
      <a:srgbClr val="F1652B"/>
    </a:accent4>
    <a:accent5>
      <a:srgbClr val="B4AA9B"/>
    </a:accent5>
    <a:accent6>
      <a:srgbClr val="D33371"/>
    </a:accent6>
    <a:hlink>
      <a:srgbClr val="0563C1"/>
    </a:hlink>
    <a:folHlink>
      <a:srgbClr val="954F72"/>
    </a:folHlink>
  </a:clrScheme>
  <a:fontScheme name="Arbestförmedlingen">
    <a:majorFont>
      <a:latin typeface="Arial"/>
      <a:ea typeface=""/>
      <a:cs typeface=""/>
    </a:majorFont>
    <a:minorFont>
      <a:latin typeface="Georgi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Arbetsförmedlingen</Template>
  <TotalTime>1411</TotalTime>
  <Words>228</Words>
  <Application>Microsoft Office PowerPoint</Application>
  <PresentationFormat>Anpassad</PresentationFormat>
  <Paragraphs>31</Paragraphs>
  <Slides>15</Slides>
  <Notes>0</Notes>
  <HiddenSlides>5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Georgia</vt:lpstr>
      <vt:lpstr>Helvetica Neue Medium</vt:lpstr>
      <vt:lpstr>Times New Roman</vt:lpstr>
      <vt:lpstr>Arbetsförmedlingen</vt:lpstr>
      <vt:lpstr>Arbetsförmedlingen, blå</vt:lpstr>
      <vt:lpstr>Kartor och diagram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Arbetsförmedlingen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Kartor och diagram - Befolkningen i Sverige fram till 2030 - Regionala skillnader</dc:title>
  <dc:creator>Maria Salomonsson</dc:creator>
  <cp:keywords>kartor, diagram, befolkningen, Sverige, 2030, regionala, skillnader</cp:keywords>
  <dc:description>Af 00013_2.0_(2018-09-12, AF9000)</dc:description>
  <cp:lastModifiedBy>Jeanette Klättborg</cp:lastModifiedBy>
  <cp:revision>41</cp:revision>
  <dcterms:created xsi:type="dcterms:W3CDTF">2019-02-08T10:05:03Z</dcterms:created>
  <dcterms:modified xsi:type="dcterms:W3CDTF">2019-04-02T12:15:37Z</dcterms:modified>
</cp:coreProperties>
</file>