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64" r:id="rId2"/>
    <p:sldId id="269" r:id="rId3"/>
    <p:sldId id="270" r:id="rId4"/>
    <p:sldId id="271" r:id="rId5"/>
    <p:sldId id="267" r:id="rId6"/>
    <p:sldId id="272" r:id="rId7"/>
    <p:sldId id="273" r:id="rId8"/>
    <p:sldId id="276" r:id="rId9"/>
    <p:sldId id="279" r:id="rId10"/>
    <p:sldId id="277" r:id="rId11"/>
    <p:sldId id="278" r:id="rId12"/>
    <p:sldId id="286" r:id="rId13"/>
    <p:sldId id="284" r:id="rId14"/>
    <p:sldId id="285" r:id="rId15"/>
    <p:sldId id="283" r:id="rId16"/>
    <p:sldId id="282" r:id="rId17"/>
    <p:sldId id="309" r:id="rId18"/>
    <p:sldId id="281" r:id="rId19"/>
    <p:sldId id="280" r:id="rId20"/>
    <p:sldId id="287" r:id="rId21"/>
    <p:sldId id="288" r:id="rId22"/>
    <p:sldId id="289" r:id="rId23"/>
    <p:sldId id="290" r:id="rId24"/>
    <p:sldId id="291" r:id="rId25"/>
    <p:sldId id="303" r:id="rId26"/>
    <p:sldId id="305" r:id="rId27"/>
    <p:sldId id="306" r:id="rId28"/>
    <p:sldId id="292" r:id="rId29"/>
    <p:sldId id="293" r:id="rId30"/>
    <p:sldId id="294" r:id="rId31"/>
    <p:sldId id="295" r:id="rId32"/>
    <p:sldId id="302" r:id="rId33"/>
    <p:sldId id="301" r:id="rId34"/>
    <p:sldId id="300" r:id="rId35"/>
    <p:sldId id="299" r:id="rId36"/>
    <p:sldId id="298" r:id="rId37"/>
    <p:sldId id="297" r:id="rId38"/>
    <p:sldId id="308" r:id="rId3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D51ADE6A-740E-44AE-83CC-AE7238B6C88D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7E7E9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635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E7CC"/>
          </a:solidFill>
        </a:fill>
      </a:tcStyle>
    </a:wholeTbl>
    <a:band2H>
      <a:tcTxStyle/>
      <a:tcStyle>
        <a:tcBdr/>
        <a:fill>
          <a:solidFill>
            <a:srgbClr val="FEF3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5DF"/>
          </a:solidFill>
        </a:fill>
      </a:tcStyle>
    </a:wholeTbl>
    <a:band2H>
      <a:tcTxStyle/>
      <a:tcStyle>
        <a:tcBdr/>
        <a:fill>
          <a:solidFill>
            <a:srgbClr val="ECEB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D0"/>
          </a:solidFill>
        </a:fill>
      </a:tcStyle>
    </a:wholeTbl>
    <a:band2H>
      <a:tcTxStyle/>
      <a:tcStyle>
        <a:tcBdr/>
        <a:fill>
          <a:solidFill>
            <a:srgbClr val="E7E7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1pPr>
    <a:lvl2pPr indent="228600"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2pPr>
    <a:lvl3pPr indent="457200"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3pPr>
    <a:lvl4pPr indent="685800"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4pPr>
    <a:lvl5pPr indent="914400"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5pPr>
    <a:lvl6pPr indent="1143000"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6pPr>
    <a:lvl7pPr indent="1371600"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7pPr>
    <a:lvl8pPr indent="1600200"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8pPr>
    <a:lvl9pPr indent="1828800" defTabSz="171450" latinLnBrk="0">
      <a:lnSpc>
        <a:spcPct val="117999"/>
      </a:lnSpc>
      <a:defRPr sz="8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mslag utan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"/>
          <p:cNvSpPr/>
          <p:nvPr/>
        </p:nvSpPr>
        <p:spPr>
          <a:xfrm>
            <a:off x="-3176" y="-9525"/>
            <a:ext cx="14503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" name="Linje"/>
          <p:cNvSpPr/>
          <p:nvPr/>
        </p:nvSpPr>
        <p:spPr>
          <a:xfrm>
            <a:off x="2192347" y="2656899"/>
            <a:ext cx="4862641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" name="Af_logotyp_gron-vit_cmyk.pdf" descr="Af_logotyp_gron-vit_cmyk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837738" y="1491712"/>
            <a:ext cx="5571862" cy="582913"/>
          </a:xfrm>
          <a:prstGeom prst="rect">
            <a:avLst/>
          </a:prstGeom>
        </p:spPr>
        <p:txBody>
          <a:bodyPr anchor="t"/>
          <a:lstStyle>
            <a:lvl1pPr defTabSz="309563">
              <a:defRPr sz="3200" b="1">
                <a:solidFill>
                  <a:srgbClr val="FFFFFF"/>
                </a:solidFill>
              </a:defRPr>
            </a:lvl1pPr>
            <a:lvl2pPr defTabSz="309563">
              <a:defRPr sz="3200" b="1">
                <a:solidFill>
                  <a:srgbClr val="FFFFFF"/>
                </a:solidFill>
              </a:defRPr>
            </a:lvl2pPr>
            <a:lvl3pPr defTabSz="309563">
              <a:defRPr sz="3200" b="1">
                <a:solidFill>
                  <a:srgbClr val="FFFFFF"/>
                </a:solidFill>
              </a:defRPr>
            </a:lvl3pPr>
            <a:lvl4pPr defTabSz="309563">
              <a:defRPr sz="3200" b="1">
                <a:solidFill>
                  <a:srgbClr val="FFFFFF"/>
                </a:solidFill>
              </a:defRPr>
            </a:lvl4pPr>
            <a:lvl5pPr defTabSz="309563">
              <a:defRPr sz="3200" b="1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2" name="Platshållare för text 2"/>
          <p:cNvSpPr txBox="1">
            <a:spLocks noGrp="1"/>
          </p:cNvSpPr>
          <p:nvPr>
            <p:ph type="body" sz="quarter" idx="13"/>
          </p:nvPr>
        </p:nvSpPr>
        <p:spPr>
          <a:xfrm>
            <a:off x="2121879" y="2026827"/>
            <a:ext cx="5003578" cy="525205"/>
          </a:xfrm>
          <a:prstGeom prst="rect">
            <a:avLst/>
          </a:prstGeom>
        </p:spPr>
        <p:txBody>
          <a:bodyPr anchor="t"/>
          <a:lstStyle/>
          <a:p>
            <a:pPr defTabSz="309563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738981" y="708524"/>
            <a:ext cx="4472584" cy="432373"/>
          </a:xfrm>
          <a:prstGeom prst="rect">
            <a:avLst/>
          </a:prstGeom>
        </p:spPr>
        <p:txBody>
          <a:bodyPr anchor="t"/>
          <a:lstStyle>
            <a:lvl1pPr algn="l" defTabSz="309563">
              <a:defRPr sz="2700" b="1">
                <a:solidFill>
                  <a:schemeClr val="accent1"/>
                </a:solidFill>
              </a:defRPr>
            </a:lvl1pPr>
            <a:lvl2pPr algn="l" defTabSz="309563">
              <a:defRPr sz="2700" b="1">
                <a:solidFill>
                  <a:schemeClr val="accent1"/>
                </a:solidFill>
              </a:defRPr>
            </a:lvl2pPr>
            <a:lvl3pPr algn="l" defTabSz="309563">
              <a:defRPr sz="2700" b="1">
                <a:solidFill>
                  <a:schemeClr val="accent1"/>
                </a:solidFill>
              </a:defRPr>
            </a:lvl3pPr>
            <a:lvl4pPr algn="l" defTabSz="309563">
              <a:defRPr sz="2700" b="1">
                <a:solidFill>
                  <a:schemeClr val="accent1"/>
                </a:solidFill>
              </a:defRPr>
            </a:lvl4pPr>
            <a:lvl5pPr algn="l" defTabSz="309563">
              <a:defRPr sz="2700" b="1">
                <a:solidFill>
                  <a:schemeClr val="accent1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mslag utan bild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ktangel"/>
          <p:cNvSpPr/>
          <p:nvPr/>
        </p:nvSpPr>
        <p:spPr>
          <a:xfrm>
            <a:off x="-3176" y="-9525"/>
            <a:ext cx="14503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1" name="Af_logotyp_gron-bla_cmyk.pdf" descr="Af_logotyp_gron-bla_cmyk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837738" y="1491712"/>
            <a:ext cx="5571862" cy="582913"/>
          </a:xfrm>
          <a:prstGeom prst="rect">
            <a:avLst/>
          </a:prstGeom>
        </p:spPr>
        <p:txBody>
          <a:bodyPr anchor="t"/>
          <a:lstStyle>
            <a:lvl1pPr defTabSz="309563">
              <a:defRPr sz="3200" b="1">
                <a:solidFill>
                  <a:schemeClr val="accent1"/>
                </a:solidFill>
              </a:defRPr>
            </a:lvl1pPr>
            <a:lvl2pPr defTabSz="309563">
              <a:defRPr sz="3200" b="1">
                <a:solidFill>
                  <a:schemeClr val="accent1"/>
                </a:solidFill>
              </a:defRPr>
            </a:lvl2pPr>
            <a:lvl3pPr defTabSz="309563">
              <a:defRPr sz="3200" b="1">
                <a:solidFill>
                  <a:schemeClr val="accent1"/>
                </a:solidFill>
              </a:defRPr>
            </a:lvl3pPr>
            <a:lvl4pPr defTabSz="309563">
              <a:defRPr sz="3200" b="1">
                <a:solidFill>
                  <a:schemeClr val="accent1"/>
                </a:solidFill>
              </a:defRPr>
            </a:lvl4pPr>
            <a:lvl5pPr defTabSz="309563">
              <a:defRPr sz="3200" b="1">
                <a:solidFill>
                  <a:schemeClr val="accent1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3" name="Platshållare för text 2"/>
          <p:cNvSpPr txBox="1">
            <a:spLocks noGrp="1"/>
          </p:cNvSpPr>
          <p:nvPr>
            <p:ph type="body" sz="quarter" idx="13"/>
          </p:nvPr>
        </p:nvSpPr>
        <p:spPr>
          <a:xfrm>
            <a:off x="2121879" y="2026827"/>
            <a:ext cx="5003578" cy="525205"/>
          </a:xfrm>
          <a:prstGeom prst="rect">
            <a:avLst/>
          </a:prstGeom>
        </p:spPr>
        <p:txBody>
          <a:bodyPr anchor="t"/>
          <a:lstStyle/>
          <a:p>
            <a:pPr defTabSz="309563">
              <a:spcBef>
                <a:spcPts val="700"/>
              </a:spcBef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4" name="Linje"/>
          <p:cNvSpPr/>
          <p:nvPr/>
        </p:nvSpPr>
        <p:spPr>
          <a:xfrm>
            <a:off x="2192347" y="2656899"/>
            <a:ext cx="4862641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738981" y="708524"/>
            <a:ext cx="4472584" cy="432373"/>
          </a:xfrm>
          <a:prstGeom prst="rect">
            <a:avLst/>
          </a:prstGeom>
        </p:spPr>
        <p:txBody>
          <a:bodyPr anchor="t"/>
          <a:lstStyle>
            <a:lvl1pPr algn="l" defTabSz="309563">
              <a:defRPr sz="2700" b="1">
                <a:solidFill>
                  <a:schemeClr val="accent1"/>
                </a:solidFill>
              </a:defRPr>
            </a:lvl1pPr>
            <a:lvl2pPr algn="l" defTabSz="309563">
              <a:defRPr sz="2700" b="1">
                <a:solidFill>
                  <a:schemeClr val="accent1"/>
                </a:solidFill>
              </a:defRPr>
            </a:lvl2pPr>
            <a:lvl3pPr algn="l" defTabSz="309563">
              <a:defRPr sz="2700" b="1">
                <a:solidFill>
                  <a:schemeClr val="accent1"/>
                </a:solidFill>
              </a:defRPr>
            </a:lvl3pPr>
            <a:lvl4pPr algn="l" defTabSz="309563">
              <a:defRPr sz="2700" b="1">
                <a:solidFill>
                  <a:schemeClr val="accent1"/>
                </a:solidFill>
              </a:defRPr>
            </a:lvl4pPr>
            <a:lvl5pPr algn="l" defTabSz="309563">
              <a:defRPr sz="2700" b="1">
                <a:solidFill>
                  <a:schemeClr val="accent1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3" name="Vi ska förbättra arbetsmarknaden genom att:…"/>
          <p:cNvSpPr txBox="1">
            <a:spLocks noGrp="1"/>
          </p:cNvSpPr>
          <p:nvPr>
            <p:ph type="body" idx="13"/>
          </p:nvPr>
        </p:nvSpPr>
        <p:spPr>
          <a:xfrm>
            <a:off x="739773" y="1396188"/>
            <a:ext cx="7270158" cy="3211921"/>
          </a:xfrm>
          <a:prstGeom prst="rect">
            <a:avLst/>
          </a:prstGeom>
        </p:spPr>
        <p:txBody>
          <a:bodyPr anchor="t"/>
          <a:lstStyle/>
          <a:p>
            <a:pPr marL="192331" indent="-192331" algn="l" defTabSz="309563">
              <a:spcBef>
                <a:spcPts val="700"/>
              </a:spcBef>
              <a:buClr>
                <a:schemeClr val="accent2"/>
              </a:buClr>
              <a:buSzPct val="175000"/>
              <a:buChar char="•"/>
              <a:defRPr sz="1800">
                <a:solidFill>
                  <a:srgbClr val="333333"/>
                </a:solidFill>
              </a:defRPr>
            </a:pPr>
            <a:endParaRPr/>
          </a:p>
        </p:txBody>
      </p:sp>
      <p:sp>
        <p:nvSpPr>
          <p:cNvPr id="5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ubrik och text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_logotyp_gron-vit_cmyk.pdf" descr="Af_logotyp_gron-vit_cmyk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2893" y="4769689"/>
            <a:ext cx="1904130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Rektangel"/>
          <p:cNvSpPr/>
          <p:nvPr/>
        </p:nvSpPr>
        <p:spPr>
          <a:xfrm>
            <a:off x="-3176" y="-9525"/>
            <a:ext cx="14503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738981" y="708524"/>
            <a:ext cx="4472584" cy="432373"/>
          </a:xfrm>
          <a:prstGeom prst="rect">
            <a:avLst/>
          </a:prstGeom>
        </p:spPr>
        <p:txBody>
          <a:bodyPr anchor="t"/>
          <a:lstStyle>
            <a:lvl1pPr algn="l" defTabSz="309563">
              <a:defRPr sz="2700" b="1">
                <a:solidFill>
                  <a:srgbClr val="FFFFFF"/>
                </a:solidFill>
              </a:defRPr>
            </a:lvl1pPr>
            <a:lvl2pPr algn="l" defTabSz="309563">
              <a:defRPr sz="2700" b="1">
                <a:solidFill>
                  <a:srgbClr val="FFFFFF"/>
                </a:solidFill>
              </a:defRPr>
            </a:lvl2pPr>
            <a:lvl3pPr algn="l" defTabSz="309563">
              <a:defRPr sz="2700" b="1">
                <a:solidFill>
                  <a:srgbClr val="FFFFFF"/>
                </a:solidFill>
              </a:defRPr>
            </a:lvl3pPr>
            <a:lvl4pPr algn="l" defTabSz="309563">
              <a:defRPr sz="2700" b="1">
                <a:solidFill>
                  <a:srgbClr val="FFFFFF"/>
                </a:solidFill>
              </a:defRPr>
            </a:lvl4pPr>
            <a:lvl5pPr algn="l" defTabSz="309563">
              <a:defRPr sz="2700" b="1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4" name="Vi ska förbättra arbetsmarknaden genom att:…"/>
          <p:cNvSpPr txBox="1">
            <a:spLocks noGrp="1"/>
          </p:cNvSpPr>
          <p:nvPr>
            <p:ph type="body" idx="13"/>
          </p:nvPr>
        </p:nvSpPr>
        <p:spPr>
          <a:xfrm>
            <a:off x="739773" y="1396188"/>
            <a:ext cx="7270158" cy="3211921"/>
          </a:xfrm>
          <a:prstGeom prst="rect">
            <a:avLst/>
          </a:prstGeom>
        </p:spPr>
        <p:txBody>
          <a:bodyPr anchor="t"/>
          <a:lstStyle/>
          <a:p>
            <a:pPr marL="192331" indent="-192331" algn="l" defTabSz="309563">
              <a:spcBef>
                <a:spcPts val="700"/>
              </a:spcBef>
              <a:buClr>
                <a:schemeClr val="accent2"/>
              </a:buClr>
              <a:buSzPct val="175000"/>
              <a:buChar char="•"/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två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738981" y="708524"/>
            <a:ext cx="4472584" cy="432373"/>
          </a:xfrm>
          <a:prstGeom prst="rect">
            <a:avLst/>
          </a:prstGeom>
        </p:spPr>
        <p:txBody>
          <a:bodyPr anchor="t"/>
          <a:lstStyle>
            <a:lvl1pPr algn="l" defTabSz="309563">
              <a:defRPr sz="2700" b="1">
                <a:solidFill>
                  <a:schemeClr val="accent1"/>
                </a:solidFill>
              </a:defRPr>
            </a:lvl1pPr>
            <a:lvl2pPr algn="l" defTabSz="309563">
              <a:defRPr sz="2700" b="1">
                <a:solidFill>
                  <a:schemeClr val="accent1"/>
                </a:solidFill>
              </a:defRPr>
            </a:lvl2pPr>
            <a:lvl3pPr algn="l" defTabSz="309563">
              <a:defRPr sz="2700" b="1">
                <a:solidFill>
                  <a:schemeClr val="accent1"/>
                </a:solidFill>
              </a:defRPr>
            </a:lvl3pPr>
            <a:lvl4pPr algn="l" defTabSz="309563">
              <a:defRPr sz="2700" b="1">
                <a:solidFill>
                  <a:schemeClr val="accent1"/>
                </a:solidFill>
              </a:defRPr>
            </a:lvl4pPr>
            <a:lvl5pPr algn="l" defTabSz="309563">
              <a:defRPr sz="2700" b="1">
                <a:solidFill>
                  <a:schemeClr val="accent1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3" name="Vi ska förbättra arbetsmarknaden genom att:…"/>
          <p:cNvSpPr txBox="1">
            <a:spLocks noGrp="1"/>
          </p:cNvSpPr>
          <p:nvPr>
            <p:ph type="body" sz="half" idx="13"/>
          </p:nvPr>
        </p:nvSpPr>
        <p:spPr>
          <a:xfrm>
            <a:off x="739775" y="1396188"/>
            <a:ext cx="3716660" cy="3211921"/>
          </a:xfrm>
          <a:prstGeom prst="rect">
            <a:avLst/>
          </a:prstGeom>
        </p:spPr>
        <p:txBody>
          <a:bodyPr anchor="t"/>
          <a:lstStyle/>
          <a:p>
            <a:pPr marL="192331" indent="-192331" algn="l" defTabSz="309563">
              <a:spcBef>
                <a:spcPts val="700"/>
              </a:spcBef>
              <a:buClr>
                <a:schemeClr val="accent2"/>
              </a:buClr>
              <a:buSzPct val="175000"/>
              <a:buChar char="•"/>
              <a:defRPr sz="1800">
                <a:solidFill>
                  <a:srgbClr val="333333"/>
                </a:solidFill>
              </a:defRPr>
            </a:pPr>
            <a:endParaRPr/>
          </a:p>
        </p:txBody>
      </p:sp>
      <p:sp>
        <p:nvSpPr>
          <p:cNvPr id="74" name="Vi ska förbättra arbetsmarknaden genom att:…"/>
          <p:cNvSpPr txBox="1">
            <a:spLocks noGrp="1"/>
          </p:cNvSpPr>
          <p:nvPr>
            <p:ph type="body" sz="half" idx="14"/>
          </p:nvPr>
        </p:nvSpPr>
        <p:spPr>
          <a:xfrm>
            <a:off x="4871689" y="1396188"/>
            <a:ext cx="3716661" cy="3211921"/>
          </a:xfrm>
          <a:prstGeom prst="rect">
            <a:avLst/>
          </a:prstGeom>
        </p:spPr>
        <p:txBody>
          <a:bodyPr anchor="t"/>
          <a:lstStyle/>
          <a:p>
            <a:pPr marL="192331" indent="-192331" algn="l" defTabSz="309563">
              <a:spcBef>
                <a:spcPts val="700"/>
              </a:spcBef>
              <a:buClr>
                <a:schemeClr val="accent2"/>
              </a:buClr>
              <a:buSzPct val="175000"/>
              <a:buChar char="•"/>
              <a:defRPr sz="1800">
                <a:solidFill>
                  <a:srgbClr val="333333"/>
                </a:solidFill>
              </a:defRPr>
            </a:pPr>
            <a:endParaRPr/>
          </a:p>
        </p:txBody>
      </p:sp>
      <p:sp>
        <p:nvSpPr>
          <p:cNvPr id="7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vdelningsstart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kärmavbild 2018-03-13 kl. 14.58.17.png"/>
          <p:cNvSpPr>
            <a:spLocks noGrp="1"/>
          </p:cNvSpPr>
          <p:nvPr>
            <p:ph type="pic" idx="13"/>
          </p:nvPr>
        </p:nvSpPr>
        <p:spPr>
          <a:xfrm>
            <a:off x="141857" y="0"/>
            <a:ext cx="9002144" cy="5143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pic>
        <p:nvPicPr>
          <p:cNvPr id="102" name="Af_logotyp_gron-vit_cmyk.pdf" descr="Af_logotyp_gron-vit_cmyk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Rektangel"/>
          <p:cNvSpPr/>
          <p:nvPr/>
        </p:nvSpPr>
        <p:spPr>
          <a:xfrm>
            <a:off x="-3176" y="-9525"/>
            <a:ext cx="14503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4" name="Rubrik 1"/>
          <p:cNvSpPr/>
          <p:nvPr/>
        </p:nvSpPr>
        <p:spPr>
          <a:xfrm>
            <a:off x="141413" y="2772363"/>
            <a:ext cx="3425054" cy="1223537"/>
          </a:xfrm>
          <a:prstGeom prst="rect">
            <a:avLst/>
          </a:prstGeom>
          <a:solidFill>
            <a:srgbClr val="111746">
              <a:alpha val="81113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spcBef>
                <a:spcPts val="700"/>
              </a:spcBef>
              <a:defRPr sz="30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354725" y="3102002"/>
            <a:ext cx="3091119" cy="564258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  <a:lvl2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2pPr>
            <a:lvl3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3pPr>
            <a:lvl4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4pPr>
            <a:lvl5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0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vdelningsstart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kärmavbild 2018-03-13 kl. 14.58.17.png"/>
          <p:cNvSpPr>
            <a:spLocks noGrp="1"/>
          </p:cNvSpPr>
          <p:nvPr>
            <p:ph type="pic" idx="13"/>
          </p:nvPr>
        </p:nvSpPr>
        <p:spPr>
          <a:xfrm>
            <a:off x="141857" y="0"/>
            <a:ext cx="9002144" cy="5143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pic>
        <p:nvPicPr>
          <p:cNvPr id="114" name="Af_logotyp_gron-bla_cmyk.pdf" descr="Af_logotyp_gron-bla_cmyk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2893" y="4769689"/>
            <a:ext cx="1904130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Rektangel"/>
          <p:cNvSpPr/>
          <p:nvPr/>
        </p:nvSpPr>
        <p:spPr>
          <a:xfrm>
            <a:off x="-3176" y="-9525"/>
            <a:ext cx="14503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6" name="Rubrik 1"/>
          <p:cNvSpPr/>
          <p:nvPr/>
        </p:nvSpPr>
        <p:spPr>
          <a:xfrm>
            <a:off x="141413" y="2772363"/>
            <a:ext cx="3425054" cy="1223537"/>
          </a:xfrm>
          <a:prstGeom prst="rect">
            <a:avLst/>
          </a:prstGeom>
          <a:solidFill>
            <a:srgbClr val="111746">
              <a:alpha val="81113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spcBef>
                <a:spcPts val="700"/>
              </a:spcBef>
              <a:defRPr sz="30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7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354725" y="3102002"/>
            <a:ext cx="3042993" cy="564258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  <a:lvl2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2pPr>
            <a:lvl3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3pPr>
            <a:lvl4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4pPr>
            <a:lvl5pPr algn="l" defTabSz="309563">
              <a:spcBef>
                <a:spcPts val="700"/>
              </a:spcBef>
              <a:defRPr sz="30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1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Af_logotyp_gron-vit_rgb.png" descr="Af_logotyp_gron-vit_rgb.png"/>
          <p:cNvPicPr>
            <a:picLocks noChangeAspect="1"/>
          </p:cNvPicPr>
          <p:nvPr/>
        </p:nvPicPr>
        <p:blipFill>
          <a:blip r:embed="rId2">
            <a:extLst/>
          </a:blip>
          <a:srcRect t="148" b="147"/>
          <a:stretch>
            <a:fillRect/>
          </a:stretch>
        </p:blipFill>
        <p:spPr>
          <a:xfrm>
            <a:off x="7062898" y="4769688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ktangel"/>
          <p:cNvSpPr/>
          <p:nvPr/>
        </p:nvSpPr>
        <p:spPr>
          <a:xfrm>
            <a:off x="-3176" y="-9525"/>
            <a:ext cx="14503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309563">
              <a:defRPr>
                <a:solidFill>
                  <a:srgbClr val="FFFFFF"/>
                </a:solidFill>
              </a:defRPr>
            </a:lvl1pPr>
            <a:lvl2pPr defTabSz="309563">
              <a:defRPr>
                <a:solidFill>
                  <a:srgbClr val="FFFFFF"/>
                </a:solidFill>
              </a:defRPr>
            </a:lvl2pPr>
            <a:lvl3pPr defTabSz="309563">
              <a:defRPr>
                <a:solidFill>
                  <a:srgbClr val="FFFFFF"/>
                </a:solidFill>
              </a:defRPr>
            </a:lvl3pPr>
            <a:lvl4pPr defTabSz="309563">
              <a:defRPr>
                <a:solidFill>
                  <a:srgbClr val="FFFFFF"/>
                </a:solidFill>
              </a:defRPr>
            </a:lvl4pPr>
            <a:lvl5pPr defTabSz="309563">
              <a:defRPr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_logotyp_gron-bla_cmyk.pdf" descr="Af_logotyp_gron-bla_cmyk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ktangel"/>
          <p:cNvSpPr/>
          <p:nvPr/>
        </p:nvSpPr>
        <p:spPr>
          <a:xfrm>
            <a:off x="-3176" y="-9525"/>
            <a:ext cx="14503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729803" y="616101"/>
            <a:ext cx="5684394" cy="3563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" name="Titeltext"/>
          <p:cNvSpPr txBox="1">
            <a:spLocks noGrp="1"/>
          </p:cNvSpPr>
          <p:nvPr>
            <p:ph type="title"/>
          </p:nvPr>
        </p:nvSpPr>
        <p:spPr>
          <a:xfrm>
            <a:off x="1370012" y="1028700"/>
            <a:ext cx="7315201" cy="348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Titeltext</a:t>
            </a:r>
          </a:p>
        </p:txBody>
      </p:sp>
      <p:sp>
        <p:nvSpPr>
          <p:cNvPr id="6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511877"/>
            <a:ext cx="527925" cy="51077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spcBef>
                <a:spcPts val="700"/>
              </a:spcBef>
              <a:defRPr sz="3000" b="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txStyles>
    <p:titleStyle>
      <a:lvl1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545118" marR="0" indent="-354493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783243" marR="0" indent="-354493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021368" marR="0" indent="-354493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259493" marR="0" indent="-354493" algn="ctr" defTabSz="1714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309563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ra"/>
          <p:cNvGrpSpPr/>
          <p:nvPr/>
        </p:nvGrpSpPr>
        <p:grpSpPr>
          <a:xfrm>
            <a:off x="148318" y="3224347"/>
            <a:ext cx="5989786" cy="1919153"/>
            <a:chOff x="0" y="0"/>
            <a:chExt cx="5989785" cy="1916082"/>
          </a:xfrm>
        </p:grpSpPr>
        <p:sp>
          <p:nvSpPr>
            <p:cNvPr id="5" name="Rubrik 1"/>
            <p:cNvSpPr txBox="1"/>
            <p:nvPr/>
          </p:nvSpPr>
          <p:spPr>
            <a:xfrm>
              <a:off x="0" y="-1"/>
              <a:ext cx="5989786" cy="1916084"/>
            </a:xfrm>
            <a:prstGeom prst="rect">
              <a:avLst/>
            </a:prstGeom>
            <a:solidFill>
              <a:schemeClr val="accent1">
                <a:alpha val="89994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9050" tIns="19050" rIns="19050" bIns="19050" numCol="1" anchor="t">
              <a:normAutofit/>
            </a:bodyPr>
            <a:lstStyle>
              <a:lvl1pPr>
                <a:defRPr sz="3000">
                  <a:solidFill>
                    <a:srgbClr val="FFFFFF"/>
                  </a:solidFill>
                </a:defRPr>
              </a:lvl1pPr>
            </a:lstStyle>
            <a:p>
              <a:r>
                <a:t>  </a:t>
              </a:r>
            </a:p>
          </p:txBody>
        </p:sp>
        <p:sp>
          <p:nvSpPr>
            <p:cNvPr id="6" name="Linje"/>
            <p:cNvSpPr/>
            <p:nvPr/>
          </p:nvSpPr>
          <p:spPr>
            <a:xfrm>
              <a:off x="239287" y="1375197"/>
              <a:ext cx="5474655" cy="1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7" name="Af_logotyp_gron-vit_cmyk.pdf" descr="Af_logotyp_gron-vit_cmyk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110" y="1527452"/>
              <a:ext cx="1904123" cy="2314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790" y="703690"/>
            <a:ext cx="3047895" cy="4303739"/>
          </a:xfrm>
          <a:prstGeom prst="rect">
            <a:avLst/>
          </a:prstGeom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290397" y="3552158"/>
            <a:ext cx="5571864" cy="582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85000" lnSpcReduction="10000"/>
          </a:bodyPr>
          <a:lstStyle>
            <a:lvl1pPr marL="0" marR="0" indent="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545118" marR="0" indent="-354493" algn="ctr" defTabSz="1714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783243" marR="0" indent="-354493" algn="ctr" defTabSz="1714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021368" marR="0" indent="-354493" algn="ctr" defTabSz="1714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259493" marR="0" indent="-354493" algn="ctr" defTabSz="1714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sv-SE" dirty="0" smtClean="0"/>
              <a:t>Arbetsmarknadsutsikterna våren 2018</a:t>
            </a:r>
            <a:endParaRPr lang="sv-SE" dirty="0"/>
          </a:p>
        </p:txBody>
      </p:sp>
      <p:sp>
        <p:nvSpPr>
          <p:cNvPr id="9" name="Platshållare för text 2"/>
          <p:cNvSpPr txBox="1">
            <a:spLocks noGrp="1"/>
          </p:cNvSpPr>
          <p:nvPr>
            <p:ph type="body" idx="4294967295"/>
          </p:nvPr>
        </p:nvSpPr>
        <p:spPr>
          <a:xfrm>
            <a:off x="387605" y="4019692"/>
            <a:ext cx="5679953" cy="52520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algn="l" defTabSz="309563">
              <a:spcBef>
                <a:spcPts val="700"/>
              </a:spcBef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Rapportbilder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00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42" y="410530"/>
            <a:ext cx="5767316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311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658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22" y="416936"/>
            <a:ext cx="5760000" cy="39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915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294" y="397436"/>
            <a:ext cx="5773412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7434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3579"/>
            <a:ext cx="5761219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9706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29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797307" y="471504"/>
            <a:ext cx="583809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400" dirty="0" smtClean="0">
                <a:solidFill>
                  <a:srgbClr val="000000"/>
                </a:solidFill>
              </a:rPr>
              <a:t>Förgymnasialt utbildade (25-64 år) 2016</a:t>
            </a:r>
            <a:endParaRPr kumimoji="0" lang="sv-SE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07" y="630522"/>
            <a:ext cx="7200000" cy="44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5748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3579"/>
            <a:ext cx="5761219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6070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596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42" y="413579"/>
            <a:ext cx="5767316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73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3702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81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3579"/>
            <a:ext cx="5761219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0663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3579"/>
            <a:ext cx="5761219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2859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5368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2136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5579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2678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957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3579"/>
            <a:ext cx="5761219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2743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44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6275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689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3579"/>
            <a:ext cx="5761219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152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3579"/>
            <a:ext cx="5761219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7739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669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3579"/>
            <a:ext cx="5761219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1939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4087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309" y="938915"/>
            <a:ext cx="5760000" cy="346480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873309" y="256813"/>
            <a:ext cx="247553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Prognos</a:t>
            </a:r>
            <a:r>
              <a:rPr kumimoji="0" lang="sv-SE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för förändringen av antalet sysselsatta 16-64 år, </a:t>
            </a:r>
          </a:p>
          <a:p>
            <a: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kv</a:t>
            </a:r>
            <a:r>
              <a:rPr kumimoji="0" lang="sv-SE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4 2019 jämfört me</a:t>
            </a:r>
            <a:r>
              <a:rPr lang="sv-SE" sz="1200" dirty="0" smtClean="0">
                <a:solidFill>
                  <a:srgbClr val="000000"/>
                </a:solidFill>
              </a:rPr>
              <a:t>d </a:t>
            </a:r>
            <a:r>
              <a:rPr lang="sv-SE" sz="1200" dirty="0" err="1" smtClean="0">
                <a:solidFill>
                  <a:srgbClr val="000000"/>
                </a:solidFill>
              </a:rPr>
              <a:t>kv</a:t>
            </a:r>
            <a:r>
              <a:rPr lang="sv-SE" sz="1200" dirty="0" smtClean="0">
                <a:solidFill>
                  <a:srgbClr val="000000"/>
                </a:solidFill>
              </a:rPr>
              <a:t> 4 2018</a:t>
            </a:r>
            <a:endParaRPr kumimoji="0" lang="sv-SE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904980" y="256813"/>
            <a:ext cx="247553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Prognos</a:t>
            </a:r>
            <a:r>
              <a:rPr kumimoji="0" lang="sv-SE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för andelen inskrivna arbetslösa 16-64 år, </a:t>
            </a:r>
            <a:r>
              <a:rPr kumimoji="0" lang="sv-SE" sz="12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kv</a:t>
            </a:r>
            <a:r>
              <a:rPr kumimoji="0" lang="sv-SE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4 2019</a:t>
            </a:r>
            <a:endParaRPr kumimoji="0" lang="sv-SE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927037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8173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3579"/>
            <a:ext cx="5761219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06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38" y="410530"/>
            <a:ext cx="5755123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9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3579"/>
            <a:ext cx="5761219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55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3579"/>
            <a:ext cx="5761219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32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410530"/>
            <a:ext cx="57612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55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42" y="413579"/>
            <a:ext cx="5767316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06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1F1B5A"/>
      </a:dk1>
      <a:lt1>
        <a:srgbClr val="1F1B5A"/>
      </a:lt1>
      <a:dk2>
        <a:srgbClr val="A7A7A7"/>
      </a:dk2>
      <a:lt2>
        <a:srgbClr val="535353"/>
      </a:lt2>
      <a:accent1>
        <a:srgbClr val="1F1B5A"/>
      </a:accent1>
      <a:accent2>
        <a:srgbClr val="95C23D"/>
      </a:accent2>
      <a:accent3>
        <a:srgbClr val="FBBC33"/>
      </a:accent3>
      <a:accent4>
        <a:srgbClr val="008886"/>
      </a:accent4>
      <a:accent5>
        <a:srgbClr val="E83278"/>
      </a:accent5>
      <a:accent6>
        <a:srgbClr val="7A74A2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100" b="1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100" b="1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F1B5A"/>
      </a:accent1>
      <a:accent2>
        <a:srgbClr val="95C23D"/>
      </a:accent2>
      <a:accent3>
        <a:srgbClr val="FBBC33"/>
      </a:accent3>
      <a:accent4>
        <a:srgbClr val="008886"/>
      </a:accent4>
      <a:accent5>
        <a:srgbClr val="E83278"/>
      </a:accent5>
      <a:accent6>
        <a:srgbClr val="7A74A2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100" b="1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095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100" b="1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40</Words>
  <Application>Microsoft Office PowerPoint</Application>
  <PresentationFormat>Bildspel på skärmen (16:9)</PresentationFormat>
  <Paragraphs>7</Paragraphs>
  <Slides>38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3" baseType="lpstr">
      <vt:lpstr>Arial</vt:lpstr>
      <vt:lpstr>Helvetica</vt:lpstr>
      <vt:lpstr>Helvetica Neue</vt:lpstr>
      <vt:lpstr>Helvetica Neue Medium</vt:lpstr>
      <vt:lpstr>White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Håkan Gustavsson</dc:creator>
  <cp:lastModifiedBy>Anna-Lena Immo Barasciutti</cp:lastModifiedBy>
  <cp:revision>56</cp:revision>
  <dcterms:modified xsi:type="dcterms:W3CDTF">2018-06-12T15:17:23Z</dcterms:modified>
</cp:coreProperties>
</file>