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48" r:id="rId2"/>
    <p:sldMasterId id="2147483695" r:id="rId3"/>
    <p:sldMasterId id="2147483663" r:id="rId4"/>
    <p:sldMasterId id="2147483703" r:id="rId5"/>
    <p:sldMasterId id="2147483671" r:id="rId6"/>
    <p:sldMasterId id="2147483711" r:id="rId7"/>
    <p:sldMasterId id="2147483679" r:id="rId8"/>
    <p:sldMasterId id="2147483719" r:id="rId9"/>
    <p:sldMasterId id="2147483727" r:id="rId10"/>
  </p:sldMasterIdLst>
  <p:notesMasterIdLst>
    <p:notesMasterId r:id="rId12"/>
  </p:notesMasterIdLst>
  <p:sldIdLst>
    <p:sldId id="267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33">
          <p15:clr>
            <a:srgbClr val="A4A3A4"/>
          </p15:clr>
        </p15:guide>
        <p15:guide id="3" pos="5038">
          <p15:clr>
            <a:srgbClr val="A4A3A4"/>
          </p15:clr>
        </p15:guide>
        <p15:guide id="4" pos="1418">
          <p15:clr>
            <a:srgbClr val="A4A3A4"/>
          </p15:clr>
        </p15:guide>
        <p15:guide id="5" pos="54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84BA"/>
    <a:srgbClr val="96328C"/>
    <a:srgbClr val="EAD6E8"/>
    <a:srgbClr val="D7D2C8"/>
    <a:srgbClr val="005075"/>
    <a:srgbClr val="66ACC1"/>
    <a:srgbClr val="66A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26" y="84"/>
      </p:cViewPr>
      <p:guideLst>
        <p:guide orient="horz" pos="2160"/>
        <p:guide pos="433"/>
        <p:guide pos="5038"/>
        <p:guide pos="1418"/>
        <p:guide pos="54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6206B-CE5A-4CA3-BD34-3451FD0BA690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3CAE6-3546-4A01-BBE9-044D7CD2D8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416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6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7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Relationship Id="rId4" Type="http://schemas.openxmlformats.org/officeDocument/2006/relationships/image" Target="../media/image7.pn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Relationship Id="rId4" Type="http://schemas.openxmlformats.org/officeDocument/2006/relationships/image" Target="../media/image7.png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Relationship Id="rId4" Type="http://schemas.openxmlformats.org/officeDocument/2006/relationships/image" Target="../media/image7.pn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753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3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40101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279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873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1372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885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40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471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227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8854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929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7656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210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140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0740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74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2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5497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32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3996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809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7783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2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3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401015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87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2523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8590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4345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0113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13176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6550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5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53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1700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39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2119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12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746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06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081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104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2175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8049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8755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33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0381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835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3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963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304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652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1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714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13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215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3827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953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090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579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9697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1118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978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602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9101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9674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0841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8160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1103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9719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6792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35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924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67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2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47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6.xml"/><Relationship Id="rId9" Type="http://schemas.openxmlformats.org/officeDocument/2006/relationships/image" Target="../media/image1.jp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53.xml"/><Relationship Id="rId9" Type="http://schemas.openxmlformats.org/officeDocument/2006/relationships/image" Target="../media/image2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61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60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2018-02-07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3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2018-02-07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849" y="372852"/>
            <a:ext cx="1407959" cy="43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11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2018-02-07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3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4" r:id="rId4"/>
    <p:sldLayoutId id="2147483661" r:id="rId5"/>
    <p:sldLayoutId id="2147483662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2018-02-07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70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2018-02-07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2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2018-02-07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89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2018-02-07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9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2018-02-07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813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2018-02-07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2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2018-02-07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849" y="372852"/>
            <a:ext cx="1407959" cy="43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006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7179"/>
          <p:cNvSpPr>
            <a:spLocks noChangeArrowheads="1"/>
          </p:cNvSpPr>
          <p:nvPr/>
        </p:nvSpPr>
        <p:spPr bwMode="auto">
          <a:xfrm>
            <a:off x="897610" y="1125538"/>
            <a:ext cx="44101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342900" indent="-342900"/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I</a:t>
            </a:r>
            <a:r>
              <a:rPr lang="sv-SE" sz="1400" b="1" dirty="0" smtClean="0">
                <a:solidFill>
                  <a:srgbClr val="003D58"/>
                </a:solidFill>
                <a:latin typeface="Arial" charset="0"/>
              </a:rPr>
              <a:t>nskrivna 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arbetsl</a:t>
            </a:r>
            <a:r>
              <a:rPr lang="sv-SE" sz="1400" b="1" dirty="0">
                <a:solidFill>
                  <a:srgbClr val="003D58"/>
                </a:solidFill>
                <a:latin typeface="Arial Bold" pitchFamily="96" charset="0"/>
              </a:rPr>
              <a:t>ö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sa </a:t>
            </a:r>
            <a:r>
              <a:rPr lang="sv-SE" sz="1400" b="1" dirty="0" smtClean="0">
                <a:solidFill>
                  <a:srgbClr val="003D58"/>
                </a:solidFill>
                <a:latin typeface="Arial" charset="0"/>
              </a:rPr>
              <a:t>i januari 2018 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som andel (%) </a:t>
            </a:r>
            <a:endParaRPr lang="sv-SE" sz="1400" b="1" dirty="0" smtClean="0">
              <a:solidFill>
                <a:srgbClr val="003D58"/>
              </a:solidFill>
              <a:latin typeface="Arial" charset="0"/>
            </a:endParaRPr>
          </a:p>
          <a:p>
            <a:pPr marL="342900" indent="-342900"/>
            <a:r>
              <a:rPr lang="sv-SE" sz="1400" b="1" dirty="0" smtClean="0">
                <a:solidFill>
                  <a:srgbClr val="003D58"/>
                </a:solidFill>
                <a:latin typeface="Arial" charset="0"/>
              </a:rPr>
              <a:t>av 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den </a:t>
            </a:r>
            <a:r>
              <a:rPr lang="sv-SE" sz="1400" b="1" dirty="0" smtClean="0">
                <a:solidFill>
                  <a:srgbClr val="003D58"/>
                </a:solidFill>
                <a:latin typeface="Arial" charset="0"/>
              </a:rPr>
              <a:t>registerbaserade 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arbetskraften 16 </a:t>
            </a:r>
            <a:r>
              <a:rPr lang="sv-SE" sz="1400" b="1" dirty="0">
                <a:solidFill>
                  <a:srgbClr val="003D58"/>
                </a:solidFill>
                <a:latin typeface="Arial Bold" pitchFamily="96" charset="0"/>
              </a:rPr>
              <a:t>–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 64 </a:t>
            </a:r>
            <a:r>
              <a:rPr lang="sv-SE" sz="1400" b="1" dirty="0">
                <a:solidFill>
                  <a:srgbClr val="003D58"/>
                </a:solidFill>
                <a:latin typeface="Arial Bold" pitchFamily="96" charset="0"/>
              </a:rPr>
              <a:t>å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r</a:t>
            </a:r>
          </a:p>
        </p:txBody>
      </p:sp>
      <p:grpSp>
        <p:nvGrpSpPr>
          <p:cNvPr id="7" name="Grupp 6"/>
          <p:cNvGrpSpPr/>
          <p:nvPr/>
        </p:nvGrpSpPr>
        <p:grpSpPr>
          <a:xfrm>
            <a:off x="520667" y="383030"/>
            <a:ext cx="8249272" cy="6657633"/>
            <a:chOff x="585403" y="383030"/>
            <a:chExt cx="8249272" cy="6657633"/>
          </a:xfrm>
        </p:grpSpPr>
        <p:grpSp>
          <p:nvGrpSpPr>
            <p:cNvPr id="6" name="Grupp 5"/>
            <p:cNvGrpSpPr/>
            <p:nvPr/>
          </p:nvGrpSpPr>
          <p:grpSpPr>
            <a:xfrm>
              <a:off x="585403" y="2342981"/>
              <a:ext cx="8222613" cy="4697682"/>
              <a:chOff x="741363" y="2342981"/>
              <a:chExt cx="8222613" cy="4697682"/>
            </a:xfrm>
          </p:grpSpPr>
          <p:grpSp>
            <p:nvGrpSpPr>
              <p:cNvPr id="8" name="Grupp 7"/>
              <p:cNvGrpSpPr/>
              <p:nvPr/>
            </p:nvGrpSpPr>
            <p:grpSpPr>
              <a:xfrm>
                <a:off x="741363" y="2342981"/>
                <a:ext cx="1504863" cy="1379387"/>
                <a:chOff x="741363" y="2342981"/>
                <a:chExt cx="1504863" cy="1379387"/>
              </a:xfrm>
            </p:grpSpPr>
            <p:sp>
              <p:nvSpPr>
                <p:cNvPr id="11301" name="Text Box 3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741363" y="3108073"/>
                  <a:ext cx="1469938" cy="6142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9pPr>
                </a:lstStyle>
                <a:p>
                  <a:pPr algn="l"/>
                  <a:r>
                    <a:rPr lang="sv-SE" sz="800" baseline="30000" dirty="0"/>
                    <a:t>1</a:t>
                  </a:r>
                  <a:r>
                    <a:rPr lang="sv-SE" sz="800" dirty="0"/>
                    <a:t> Genomsnitt för länet </a:t>
                  </a:r>
                </a:p>
                <a:p>
                  <a:pPr algn="l"/>
                  <a:r>
                    <a:rPr lang="sv-SE" sz="800" dirty="0"/>
                    <a:t>+/- 1 procentenhet</a:t>
                  </a:r>
                  <a:endParaRPr lang="sv-SE" sz="800" dirty="0">
                    <a:latin typeface="Arial" charset="0"/>
                  </a:endParaRPr>
                </a:p>
              </p:txBody>
            </p:sp>
            <p:sp>
              <p:nvSpPr>
                <p:cNvPr id="11302" name="Text Box 3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063609" y="2885846"/>
                  <a:ext cx="1028639" cy="2619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7579" tIns="33790" rIns="67579" bIns="33790"/>
                <a:lstStyle>
                  <a:lvl1pPr marL="342900" indent="-3429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9pPr>
                </a:lstStyle>
                <a:p>
                  <a:pPr algn="l"/>
                  <a:r>
                    <a:rPr lang="sv-SE" sz="800" b="1" dirty="0"/>
                    <a:t>= </a:t>
                  </a:r>
                  <a:r>
                    <a:rPr lang="sv-SE" sz="800" b="1" dirty="0" smtClean="0"/>
                    <a:t>11,0 </a:t>
                  </a:r>
                  <a:r>
                    <a:rPr lang="sv-SE" sz="800" b="1" dirty="0"/>
                    <a:t>% – </a:t>
                  </a:r>
                  <a:endParaRPr lang="sv-SE" sz="800" dirty="0">
                    <a:latin typeface="Arial" charset="0"/>
                  </a:endParaRPr>
                </a:p>
              </p:txBody>
            </p:sp>
            <p:sp>
              <p:nvSpPr>
                <p:cNvPr id="11303" name="Text Box 4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063609" y="2614725"/>
                  <a:ext cx="1182617" cy="26349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7579" tIns="33790" rIns="67579" bIns="33790"/>
                <a:lstStyle>
                  <a:lvl1pPr marL="342900" indent="-3429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9pPr>
                </a:lstStyle>
                <a:p>
                  <a:pPr algn="l"/>
                  <a:r>
                    <a:rPr lang="sv-SE" sz="800" b="1" dirty="0"/>
                    <a:t>= </a:t>
                  </a:r>
                  <a:r>
                    <a:rPr lang="sv-SE" sz="800" b="1" dirty="0" smtClean="0"/>
                    <a:t>8,9 </a:t>
                  </a:r>
                  <a:r>
                    <a:rPr lang="sv-SE" sz="800" b="1" dirty="0"/>
                    <a:t>– </a:t>
                  </a:r>
                  <a:r>
                    <a:rPr lang="sv-SE" sz="800" b="1" dirty="0" smtClean="0"/>
                    <a:t>10,9 </a:t>
                  </a:r>
                  <a:r>
                    <a:rPr lang="sv-SE" sz="800" b="1" dirty="0"/>
                    <a:t>%</a:t>
                  </a:r>
                  <a:r>
                    <a:rPr lang="sv-SE" sz="800" b="1" baseline="30000" dirty="0"/>
                    <a:t>1</a:t>
                  </a:r>
                </a:p>
              </p:txBody>
            </p:sp>
            <p:sp>
              <p:nvSpPr>
                <p:cNvPr id="11304" name="Text Box 4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063609" y="2342981"/>
                  <a:ext cx="1157219" cy="2619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7579" tIns="33790" rIns="67579" bIns="33790"/>
                <a:lstStyle>
                  <a:lvl1pPr marL="342900" indent="-3429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9pPr>
                </a:lstStyle>
                <a:p>
                  <a:pPr algn="l"/>
                  <a:r>
                    <a:rPr lang="sv-SE" sz="800" b="1" dirty="0"/>
                    <a:t>=       – </a:t>
                  </a:r>
                  <a:r>
                    <a:rPr lang="sv-SE" sz="800" b="1" dirty="0" smtClean="0"/>
                    <a:t>8,8 </a:t>
                  </a:r>
                  <a:r>
                    <a:rPr lang="sv-SE" sz="800" b="1" dirty="0"/>
                    <a:t>%</a:t>
                  </a:r>
                  <a:endParaRPr lang="sv-SE" sz="800" dirty="0">
                    <a:latin typeface="Arial" charset="0"/>
                  </a:endParaRPr>
                </a:p>
              </p:txBody>
            </p:sp>
            <p:sp>
              <p:nvSpPr>
                <p:cNvPr id="11305" name="Rectangle 42"/>
                <p:cNvSpPr>
                  <a:spLocks noChangeAspect="1" noChangeArrowheads="1"/>
                </p:cNvSpPr>
                <p:nvPr/>
              </p:nvSpPr>
              <p:spPr bwMode="auto">
                <a:xfrm>
                  <a:off x="914393" y="2885847"/>
                  <a:ext cx="174615" cy="174606"/>
                </a:xfrm>
                <a:prstGeom prst="rect">
                  <a:avLst/>
                </a:prstGeom>
                <a:solidFill>
                  <a:srgbClr val="96328C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11306" name="Rectangle 43"/>
                <p:cNvSpPr>
                  <a:spLocks noChangeAspect="1" noChangeArrowheads="1"/>
                </p:cNvSpPr>
                <p:nvPr/>
              </p:nvSpPr>
              <p:spPr bwMode="auto">
                <a:xfrm>
                  <a:off x="914393" y="2620764"/>
                  <a:ext cx="174615" cy="174606"/>
                </a:xfrm>
                <a:prstGeom prst="rect">
                  <a:avLst/>
                </a:prstGeom>
                <a:solidFill>
                  <a:srgbClr val="C084BA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11307" name="Rectangle 44"/>
                <p:cNvSpPr>
                  <a:spLocks noChangeAspect="1" noChangeArrowheads="1"/>
                </p:cNvSpPr>
                <p:nvPr/>
              </p:nvSpPr>
              <p:spPr bwMode="auto">
                <a:xfrm>
                  <a:off x="914393" y="2354093"/>
                  <a:ext cx="174615" cy="174606"/>
                </a:xfrm>
                <a:prstGeom prst="rect">
                  <a:avLst/>
                </a:prstGeom>
                <a:solidFill>
                  <a:srgbClr val="EAD6E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  <p:sp>
            <p:nvSpPr>
              <p:cNvPr id="83" name="Rectangle 83"/>
              <p:cNvSpPr>
                <a:spLocks noChangeArrowheads="1"/>
              </p:cNvSpPr>
              <p:nvPr/>
            </p:nvSpPr>
            <p:spPr bwMode="auto">
              <a:xfrm>
                <a:off x="5658525" y="6479031"/>
                <a:ext cx="3305451" cy="5616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tIns="38088" bIns="152352" anchor="ctr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sv-SE" sz="800" dirty="0">
                    <a:cs typeface="Times New Roman" pitchFamily="18" charset="0"/>
                  </a:rPr>
                  <a:t>*Förändring i procentenheter jämfört med</a:t>
                </a:r>
                <a:br>
                  <a:rPr lang="sv-SE" sz="800" dirty="0">
                    <a:cs typeface="Times New Roman" pitchFamily="18" charset="0"/>
                  </a:rPr>
                </a:br>
                <a:r>
                  <a:rPr lang="sv-SE" sz="800" dirty="0">
                    <a:cs typeface="Times New Roman" pitchFamily="18" charset="0"/>
                  </a:rPr>
                  <a:t>motsvarande period föregående år</a:t>
                </a:r>
                <a:endParaRPr lang="sv-SE" sz="800" b="1" dirty="0">
                  <a:cs typeface="Times New Roman" pitchFamily="18" charset="0"/>
                </a:endParaRPr>
              </a:p>
              <a:p>
                <a:pPr algn="l">
                  <a:spcBef>
                    <a:spcPct val="0"/>
                  </a:spcBef>
                </a:pPr>
                <a:endParaRPr lang="sv-SE" sz="800" dirty="0"/>
              </a:p>
            </p:txBody>
          </p:sp>
        </p:grpSp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502565" y="383030"/>
              <a:ext cx="3332110" cy="6096001"/>
            </a:xfrm>
            <a:prstGeom prst="rect">
              <a:avLst/>
            </a:prstGeom>
          </p:spPr>
        </p:pic>
        <p:pic>
          <p:nvPicPr>
            <p:cNvPr id="5" name="Bildobjekt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36288" y="2342981"/>
              <a:ext cx="3639627" cy="34994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3560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betsförmedlingen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B16AD58-208C-4717-9B19-D273EFA921E4}"/>
    </a:ext>
  </a:extLst>
</a:theme>
</file>

<file path=ppt/theme/theme10.xml><?xml version="1.0" encoding="utf-8"?>
<a:theme xmlns:a="http://schemas.openxmlformats.org/drawingml/2006/main" name="Arbetsförmedlingen med Eu och EG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D2AAD102-884D-45EE-BEBA-26DF739A34BA}"/>
    </a:ext>
  </a:extLst>
</a:theme>
</file>

<file path=ppt/theme/theme1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rbetsförmedlingen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D3E391E-3477-45F1-A5F1-880BDA8AEFDF}"/>
    </a:ext>
  </a:extLst>
</a:theme>
</file>

<file path=ppt/theme/theme3.xml><?xml version="1.0" encoding="utf-8"?>
<a:theme xmlns:a="http://schemas.openxmlformats.org/drawingml/2006/main" name="Arbetsförmedlingen med Eures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8FD18EFD-2A3E-4C1C-B60F-2B05926225FB}"/>
    </a:ext>
  </a:extLst>
</a:theme>
</file>

<file path=ppt/theme/theme4.xml><?xml version="1.0" encoding="utf-8"?>
<a:theme xmlns:a="http://schemas.openxmlformats.org/drawingml/2006/main" name="Arbetsförmedlingen med Eures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C46FE47D-E17F-41FA-BCE3-3F86FD66B84C}"/>
    </a:ext>
  </a:extLst>
</a:theme>
</file>

<file path=ppt/theme/theme5.xml><?xml version="1.0" encoding="utf-8"?>
<a:theme xmlns:a="http://schemas.openxmlformats.org/drawingml/2006/main" name="Arbetsförmedlingen med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072D4D5-3B76-460E-8135-E3E0C67C514E}"/>
    </a:ext>
  </a:extLst>
</a:theme>
</file>

<file path=ppt/theme/theme6.xml><?xml version="1.0" encoding="utf-8"?>
<a:theme xmlns:a="http://schemas.openxmlformats.org/drawingml/2006/main" name="Arbetsförmedlingen med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D1784552-FF56-4AD9-AA15-D3E72EA052CC}"/>
    </a:ext>
  </a:extLst>
</a:theme>
</file>

<file path=ppt/theme/theme7.xml><?xml version="1.0" encoding="utf-8"?>
<a:theme xmlns:a="http://schemas.openxmlformats.org/drawingml/2006/main" name="Arbetsförmedlingen med Eures och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320419AE-B44C-4442-9ADF-C45BD7E64023}"/>
    </a:ext>
  </a:extLst>
</a:theme>
</file>

<file path=ppt/theme/theme8.xml><?xml version="1.0" encoding="utf-8"?>
<a:theme xmlns:a="http://schemas.openxmlformats.org/drawingml/2006/main" name="Arbetsförmedlingen med Eures och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C8EBC5C-00D9-492C-AEB0-B0D040FDA53A}"/>
    </a:ext>
  </a:extLst>
</a:theme>
</file>

<file path=ppt/theme/theme9.xml><?xml version="1.0" encoding="utf-8"?>
<a:theme xmlns:a="http://schemas.openxmlformats.org/drawingml/2006/main" name="Arbetsförmedlingen med Eu och EG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03CFDF86-523B-45CF-AC6C-116AFBCBD0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Arbetsförmedlingen</Template>
  <TotalTime>1420</TotalTime>
  <Words>43</Words>
  <Application>Microsoft Office PowerPoint</Application>
  <PresentationFormat>Bildspel på skärmen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10</vt:i4>
      </vt:variant>
      <vt:variant>
        <vt:lpstr>Bildrubriker</vt:lpstr>
      </vt:variant>
      <vt:variant>
        <vt:i4>1</vt:i4>
      </vt:variant>
    </vt:vector>
  </HeadingPairs>
  <TitlesOfParts>
    <vt:vector size="18" baseType="lpstr">
      <vt:lpstr>ＭＳ Ｐゴシック</vt:lpstr>
      <vt:lpstr>Arial</vt:lpstr>
      <vt:lpstr>Arial Bold</vt:lpstr>
      <vt:lpstr>Calibri</vt:lpstr>
      <vt:lpstr>Symbol</vt:lpstr>
      <vt:lpstr>Times New Roman</vt:lpstr>
      <vt:lpstr>Verdana</vt:lpstr>
      <vt:lpstr>Arbetsförmedlingen, blå</vt:lpstr>
      <vt:lpstr>Arbetsförmedlingen</vt:lpstr>
      <vt:lpstr>Arbetsförmedlingen med Eures, blå</vt:lpstr>
      <vt:lpstr>Arbetsförmedlingen med Eures</vt:lpstr>
      <vt:lpstr>Arbetsförmedlingen med ESF, blå</vt:lpstr>
      <vt:lpstr>Arbetsförmedlingen med ESF</vt:lpstr>
      <vt:lpstr>Arbetsförmedlingen med Eures och ESF, blå</vt:lpstr>
      <vt:lpstr>Arbetsförmedlingen med Eures och ESF</vt:lpstr>
      <vt:lpstr>Arbetsförmedlingen med Eu och EGF, blå</vt:lpstr>
      <vt:lpstr>Arbetsförmedlingen med Eu och EGF</vt:lpstr>
      <vt:lpstr>PowerPoint-presentation</vt:lpstr>
    </vt:vector>
  </TitlesOfParts>
  <Company>Arbetsförmedlingen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Bitte, Birgitta Lyrén</dc:creator>
  <dc:description>Af 00012_1.0_(2016-10-28, AF9001)</dc:description>
  <cp:lastModifiedBy>Lena Lithner Soutkari</cp:lastModifiedBy>
  <cp:revision>129</cp:revision>
  <dcterms:created xsi:type="dcterms:W3CDTF">2017-02-06T11:05:47Z</dcterms:created>
  <dcterms:modified xsi:type="dcterms:W3CDTF">2018-02-07T07:11:57Z</dcterms:modified>
</cp:coreProperties>
</file>