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1" r:id="rId3"/>
    <p:sldMasterId id="2147483679" r:id="rId4"/>
  </p:sldMasterIdLst>
  <p:notesMasterIdLst>
    <p:notesMasterId r:id="rId25"/>
  </p:notesMasterIdLst>
  <p:sldIdLst>
    <p:sldId id="256" r:id="rId5"/>
    <p:sldId id="263" r:id="rId6"/>
    <p:sldId id="264" r:id="rId7"/>
    <p:sldId id="270" r:id="rId8"/>
    <p:sldId id="271" r:id="rId9"/>
    <p:sldId id="272" r:id="rId10"/>
    <p:sldId id="273" r:id="rId11"/>
    <p:sldId id="274" r:id="rId12"/>
    <p:sldId id="275" r:id="rId13"/>
    <p:sldId id="276" r:id="rId14"/>
    <p:sldId id="277" r:id="rId15"/>
    <p:sldId id="278" r:id="rId16"/>
    <p:sldId id="259" r:id="rId17"/>
    <p:sldId id="260" r:id="rId18"/>
    <p:sldId id="261" r:id="rId19"/>
    <p:sldId id="265" r:id="rId20"/>
    <p:sldId id="266" r:id="rId21"/>
    <p:sldId id="267" r:id="rId22"/>
    <p:sldId id="268" r:id="rId23"/>
    <p:sldId id="269"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77" userDrawn="1">
          <p15:clr>
            <a:srgbClr val="A4A3A4"/>
          </p15:clr>
        </p15:guide>
        <p15:guide id="3" pos="6717" userDrawn="1">
          <p15:clr>
            <a:srgbClr val="A4A3A4"/>
          </p15:clr>
        </p15:guide>
        <p15:guide id="4" pos="1891" userDrawn="1">
          <p15:clr>
            <a:srgbClr val="A4A3A4"/>
          </p15:clr>
        </p15:guide>
        <p15:guide id="5" pos="72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C8"/>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75671" autoAdjust="0"/>
  </p:normalViewPr>
  <p:slideViewPr>
    <p:cSldViewPr snapToGrid="0">
      <p:cViewPr varScale="1">
        <p:scale>
          <a:sx n="88" d="100"/>
          <a:sy n="88" d="100"/>
        </p:scale>
        <p:origin x="1242" y="84"/>
      </p:cViewPr>
      <p:guideLst>
        <p:guide orient="horz" pos="2160"/>
        <p:guide pos="577"/>
        <p:guide pos="6717"/>
        <p:guide pos="1891"/>
        <p:guide pos="72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kalkylblad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WP.AMS.SE\dfs\Home2\ganmn\Documents\Huvudmapp\Prognos%20HT-16\Presentationer\V&#228;sternorrland%20befolkningspyrami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file:///\\WP.AMS.SE\dfs\Home2\ganmn\Documents\Huvudmapp\Prognos%20HT-16\Presentationer\V&#228;sternorrland%20befolkningspyrami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accent1">
                    <a:lumMod val="75000"/>
                  </a:schemeClr>
                </a:solidFill>
                <a:latin typeface="+mn-lt"/>
                <a:ea typeface="+mn-ea"/>
                <a:cs typeface="Arial" panose="020B0604020202020204" pitchFamily="34" charset="0"/>
              </a:defRPr>
            </a:pPr>
            <a:r>
              <a:rPr lang="sv-SE" b="1">
                <a:solidFill>
                  <a:schemeClr val="accent1">
                    <a:lumMod val="75000"/>
                  </a:schemeClr>
                </a:solidFill>
              </a:rPr>
              <a:t>Befolkningsförändringar inrikes och utrikes 15-64 år</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1">
                  <a:lumMod val="75000"/>
                </a:schemeClr>
              </a:solidFill>
              <a:latin typeface="+mn-lt"/>
              <a:ea typeface="+mn-ea"/>
              <a:cs typeface="Arial" panose="020B0604020202020204" pitchFamily="34" charset="0"/>
            </a:defRPr>
          </a:pPr>
          <a:endParaRPr lang="sv-SE"/>
        </a:p>
      </c:txPr>
    </c:title>
    <c:autoTitleDeleted val="0"/>
    <c:plotArea>
      <c:layout/>
      <c:barChart>
        <c:barDir val="col"/>
        <c:grouping val="stacked"/>
        <c:varyColors val="0"/>
        <c:ser>
          <c:idx val="0"/>
          <c:order val="0"/>
          <c:tx>
            <c:strRef>
              <c:f>Demografi!$F$48</c:f>
              <c:strCache>
                <c:ptCount val="1"/>
                <c:pt idx="0">
                  <c:v>Utrikes född</c:v>
                </c:pt>
              </c:strCache>
            </c:strRef>
          </c:tx>
          <c:spPr>
            <a:solidFill>
              <a:schemeClr val="accent1"/>
            </a:solidFill>
            <a:ln>
              <a:solidFill>
                <a:schemeClr val="accent1"/>
              </a:solidFill>
            </a:ln>
            <a:effectLst/>
          </c:spPr>
          <c:invertIfNegative val="0"/>
          <c:cat>
            <c:strRef>
              <c:f>Demografi!$H$42:$U$42</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Demografi!$H$43:$U$43</c:f>
              <c:numCache>
                <c:formatCode>General</c:formatCode>
                <c:ptCount val="14"/>
                <c:pt idx="0">
                  <c:v>358</c:v>
                </c:pt>
                <c:pt idx="1">
                  <c:v>360</c:v>
                </c:pt>
                <c:pt idx="2">
                  <c:v>331</c:v>
                </c:pt>
                <c:pt idx="3">
                  <c:v>399</c:v>
                </c:pt>
                <c:pt idx="4">
                  <c:v>673</c:v>
                </c:pt>
                <c:pt idx="5">
                  <c:v>487</c:v>
                </c:pt>
                <c:pt idx="6">
                  <c:v>605</c:v>
                </c:pt>
                <c:pt idx="7">
                  <c:v>748</c:v>
                </c:pt>
                <c:pt idx="8">
                  <c:v>645</c:v>
                </c:pt>
                <c:pt idx="9">
                  <c:v>520</c:v>
                </c:pt>
                <c:pt idx="10">
                  <c:v>634</c:v>
                </c:pt>
                <c:pt idx="11">
                  <c:v>862</c:v>
                </c:pt>
                <c:pt idx="12">
                  <c:v>1185</c:v>
                </c:pt>
                <c:pt idx="13">
                  <c:v>1218</c:v>
                </c:pt>
              </c:numCache>
            </c:numRef>
          </c:val>
        </c:ser>
        <c:ser>
          <c:idx val="1"/>
          <c:order val="1"/>
          <c:tx>
            <c:strRef>
              <c:f>Demografi!$F$49</c:f>
              <c:strCache>
                <c:ptCount val="1"/>
                <c:pt idx="0">
                  <c:v>Inrikes född</c:v>
                </c:pt>
              </c:strCache>
            </c:strRef>
          </c:tx>
          <c:spPr>
            <a:solidFill>
              <a:schemeClr val="accent2"/>
            </a:solidFill>
            <a:ln>
              <a:solidFill>
                <a:schemeClr val="accent2"/>
              </a:solidFill>
            </a:ln>
            <a:effectLst/>
          </c:spPr>
          <c:invertIfNegative val="0"/>
          <c:cat>
            <c:strRef>
              <c:f>Demografi!$H$42:$U$42</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Demografi!$H$45:$U$45</c:f>
              <c:numCache>
                <c:formatCode>General</c:formatCode>
                <c:ptCount val="14"/>
                <c:pt idx="0">
                  <c:v>-703</c:v>
                </c:pt>
                <c:pt idx="1">
                  <c:v>-148</c:v>
                </c:pt>
                <c:pt idx="2">
                  <c:v>-100</c:v>
                </c:pt>
                <c:pt idx="3">
                  <c:v>-78</c:v>
                </c:pt>
                <c:pt idx="4">
                  <c:v>-9</c:v>
                </c:pt>
                <c:pt idx="5">
                  <c:v>-976</c:v>
                </c:pt>
                <c:pt idx="6">
                  <c:v>-1425</c:v>
                </c:pt>
                <c:pt idx="7">
                  <c:v>-1732</c:v>
                </c:pt>
                <c:pt idx="8">
                  <c:v>-1943</c:v>
                </c:pt>
                <c:pt idx="9">
                  <c:v>-2361</c:v>
                </c:pt>
                <c:pt idx="10">
                  <c:v>-1938</c:v>
                </c:pt>
                <c:pt idx="11">
                  <c:v>-2007</c:v>
                </c:pt>
                <c:pt idx="12">
                  <c:v>-1588</c:v>
                </c:pt>
                <c:pt idx="13">
                  <c:v>-1598</c:v>
                </c:pt>
              </c:numCache>
            </c:numRef>
          </c:val>
        </c:ser>
        <c:dLbls>
          <c:showLegendKey val="0"/>
          <c:showVal val="0"/>
          <c:showCatName val="0"/>
          <c:showSerName val="0"/>
          <c:showPercent val="0"/>
          <c:showBubbleSize val="0"/>
        </c:dLbls>
        <c:gapWidth val="219"/>
        <c:overlap val="100"/>
        <c:axId val="375967016"/>
        <c:axId val="375967408"/>
        <c:extLst/>
      </c:barChart>
      <c:catAx>
        <c:axId val="37596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Arial" panose="020B0604020202020204" pitchFamily="34" charset="0"/>
              </a:defRPr>
            </a:pPr>
            <a:endParaRPr lang="sv-SE"/>
          </a:p>
        </c:txPr>
        <c:crossAx val="375967408"/>
        <c:crosses val="autoZero"/>
        <c:auto val="1"/>
        <c:lblAlgn val="ctr"/>
        <c:lblOffset val="100"/>
        <c:noMultiLvlLbl val="0"/>
      </c:catAx>
      <c:valAx>
        <c:axId val="37596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Arial" panose="020B0604020202020204" pitchFamily="34" charset="0"/>
              </a:defRPr>
            </a:pPr>
            <a:endParaRPr lang="sv-SE"/>
          </a:p>
        </c:txPr>
        <c:crossAx val="375967016"/>
        <c:crosses val="autoZero"/>
        <c:crossBetween val="between"/>
      </c:valAx>
      <c:spPr>
        <a:noFill/>
        <a:ln>
          <a:noFill/>
        </a:ln>
        <a:effectLst/>
      </c:spPr>
    </c:plotArea>
    <c:legend>
      <c:legendPos val="b"/>
      <c:layout>
        <c:manualLayout>
          <c:xMode val="edge"/>
          <c:yMode val="edge"/>
          <c:x val="1.9329185842446282E-2"/>
          <c:y val="0.90827353088999041"/>
          <c:w val="0.30752319326420829"/>
          <c:h val="7.0503310355557722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Arial" panose="020B0604020202020204" pitchFamily="34" charset="0"/>
            </a:defRPr>
          </a:pPr>
          <a:endParaRPr lang="sv-SE"/>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mn-lt"/>
          <a:cs typeface="Arial" panose="020B0604020202020204" pitchFamily="34" charset="0"/>
        </a:defRPr>
      </a:pPr>
      <a:endParaRPr lang="sv-S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'Gamla befolkningspyramiden'!$H$1</c:f>
              <c:strCache>
                <c:ptCount val="1"/>
                <c:pt idx="0">
                  <c:v>män</c:v>
                </c:pt>
              </c:strCache>
            </c:strRef>
          </c:tx>
          <c:spPr>
            <a:solidFill>
              <a:schemeClr val="accent1"/>
            </a:solidFill>
            <a:ln>
              <a:noFill/>
            </a:ln>
            <a:effectLst/>
          </c:spPr>
          <c:invertIfNegative val="0"/>
          <c:cat>
            <c:numRef>
              <c:f>BE0101N1!$B$5:$B$105</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'Gamla befolkningspyramiden'!$I$2:$I$102</c:f>
              <c:numCache>
                <c:formatCode>0%</c:formatCode>
                <c:ptCount val="101"/>
                <c:pt idx="0">
                  <c:v>1.2927767844660766E-2</c:v>
                </c:pt>
                <c:pt idx="1">
                  <c:v>1.5142086704003318E-2</c:v>
                </c:pt>
                <c:pt idx="2">
                  <c:v>1.5472431568677161E-2</c:v>
                </c:pt>
                <c:pt idx="3">
                  <c:v>1.5426336936397091E-2</c:v>
                </c:pt>
                <c:pt idx="4">
                  <c:v>1.5049897439443178E-2</c:v>
                </c:pt>
                <c:pt idx="5">
                  <c:v>1.4381525271382147E-2</c:v>
                </c:pt>
                <c:pt idx="6">
                  <c:v>1.2898814599706531E-2</c:v>
                </c:pt>
                <c:pt idx="7">
                  <c:v>1.2829672651286424E-2</c:v>
                </c:pt>
                <c:pt idx="8">
                  <c:v>1.2798942896433043E-2</c:v>
                </c:pt>
                <c:pt idx="9">
                  <c:v>1.3813024806594605E-2</c:v>
                </c:pt>
                <c:pt idx="10">
                  <c:v>1.4174099426121828E-2</c:v>
                </c:pt>
                <c:pt idx="11">
                  <c:v>1.4458349658515599E-2</c:v>
                </c:pt>
                <c:pt idx="12">
                  <c:v>1.5380242304117019E-2</c:v>
                </c:pt>
                <c:pt idx="13">
                  <c:v>1.4796376961902787E-2</c:v>
                </c:pt>
                <c:pt idx="14">
                  <c:v>1.5042215000729832E-2</c:v>
                </c:pt>
                <c:pt idx="15">
                  <c:v>1.5810458872064347E-2</c:v>
                </c:pt>
                <c:pt idx="16">
                  <c:v>1.5633762781657408E-2</c:v>
                </c:pt>
                <c:pt idx="17">
                  <c:v>1.5556938394523958E-2</c:v>
                </c:pt>
                <c:pt idx="18">
                  <c:v>1.6040932033464704E-2</c:v>
                </c:pt>
                <c:pt idx="19">
                  <c:v>1.7369993930873417E-2</c:v>
                </c:pt>
                <c:pt idx="20">
                  <c:v>1.6970507117779469E-2</c:v>
                </c:pt>
                <c:pt idx="21">
                  <c:v>1.7101108575906337E-2</c:v>
                </c:pt>
                <c:pt idx="22">
                  <c:v>1.806141341507448E-2</c:v>
                </c:pt>
                <c:pt idx="23">
                  <c:v>1.6670892007959008E-2</c:v>
                </c:pt>
                <c:pt idx="24">
                  <c:v>1.6878317853219325E-2</c:v>
                </c:pt>
                <c:pt idx="25">
                  <c:v>1.5556938394523958E-2</c:v>
                </c:pt>
                <c:pt idx="26">
                  <c:v>1.3428902870927347E-2</c:v>
                </c:pt>
                <c:pt idx="27">
                  <c:v>1.2330314134918989E-2</c:v>
                </c:pt>
                <c:pt idx="28">
                  <c:v>1.1262455153764011E-2</c:v>
                </c:pt>
                <c:pt idx="29">
                  <c:v>1.2553104857605999E-2</c:v>
                </c:pt>
                <c:pt idx="30">
                  <c:v>1.1308549786044082E-2</c:v>
                </c:pt>
                <c:pt idx="31">
                  <c:v>1.2007651708958492E-2</c:v>
                </c:pt>
                <c:pt idx="32">
                  <c:v>1.1807908302411518E-2</c:v>
                </c:pt>
                <c:pt idx="33">
                  <c:v>1.1177948327917214E-2</c:v>
                </c:pt>
                <c:pt idx="34">
                  <c:v>1.1562070263584473E-2</c:v>
                </c:pt>
                <c:pt idx="35">
                  <c:v>1.1377691734464188E-2</c:v>
                </c:pt>
                <c:pt idx="36">
                  <c:v>1.1792543424984828E-2</c:v>
                </c:pt>
                <c:pt idx="37">
                  <c:v>1.2092158534805289E-2</c:v>
                </c:pt>
                <c:pt idx="38">
                  <c:v>1.2476280470472547E-2</c:v>
                </c:pt>
                <c:pt idx="39">
                  <c:v>1.193082732182504E-2</c:v>
                </c:pt>
                <c:pt idx="40">
                  <c:v>1.3459632625780728E-2</c:v>
                </c:pt>
                <c:pt idx="41">
                  <c:v>1.2568469735032688E-2</c:v>
                </c:pt>
                <c:pt idx="42">
                  <c:v>1.2599199489886069E-2</c:v>
                </c:pt>
                <c:pt idx="43">
                  <c:v>1.399740333571489E-2</c:v>
                </c:pt>
                <c:pt idx="44">
                  <c:v>1.3367443361220586E-2</c:v>
                </c:pt>
                <c:pt idx="45">
                  <c:v>1.4212511619688555E-2</c:v>
                </c:pt>
                <c:pt idx="46">
                  <c:v>1.4765647207049405E-2</c:v>
                </c:pt>
                <c:pt idx="47">
                  <c:v>1.5403289620257055E-2</c:v>
                </c:pt>
                <c:pt idx="48">
                  <c:v>1.5526208639670577E-2</c:v>
                </c:pt>
                <c:pt idx="49">
                  <c:v>1.3482679941920763E-2</c:v>
                </c:pt>
                <c:pt idx="50">
                  <c:v>1.3574869206480905E-2</c:v>
                </c:pt>
                <c:pt idx="51">
                  <c:v>1.3067828251400125E-2</c:v>
                </c:pt>
                <c:pt idx="52">
                  <c:v>1.331366629022717E-2</c:v>
                </c:pt>
                <c:pt idx="53">
                  <c:v>1.3551821890340869E-2</c:v>
                </c:pt>
                <c:pt idx="54">
                  <c:v>1.3920578948581439E-2</c:v>
                </c:pt>
                <c:pt idx="55">
                  <c:v>1.4089592600275031E-2</c:v>
                </c:pt>
                <c:pt idx="56">
                  <c:v>1.3705470664607772E-2</c:v>
                </c:pt>
                <c:pt idx="57">
                  <c:v>1.4258606251968625E-2</c:v>
                </c:pt>
                <c:pt idx="58">
                  <c:v>1.4573586239215777E-2</c:v>
                </c:pt>
                <c:pt idx="59">
                  <c:v>1.3766930174314535E-2</c:v>
                </c:pt>
                <c:pt idx="60">
                  <c:v>1.4158734548695137E-2</c:v>
                </c:pt>
                <c:pt idx="61">
                  <c:v>1.3743882858174499E-2</c:v>
                </c:pt>
                <c:pt idx="62">
                  <c:v>1.3175382393386956E-2</c:v>
                </c:pt>
                <c:pt idx="63">
                  <c:v>1.1999969270245147E-2</c:v>
                </c:pt>
                <c:pt idx="64">
                  <c:v>1.2015334147671837E-2</c:v>
                </c:pt>
                <c:pt idx="65">
                  <c:v>1.1715719037851376E-2</c:v>
                </c:pt>
                <c:pt idx="66">
                  <c:v>1.123172539891063E-2</c:v>
                </c:pt>
                <c:pt idx="67">
                  <c:v>1.1208678082770594E-2</c:v>
                </c:pt>
                <c:pt idx="68">
                  <c:v>1.0302150314595864E-2</c:v>
                </c:pt>
                <c:pt idx="69">
                  <c:v>9.7029200949549418E-3</c:v>
                </c:pt>
                <c:pt idx="70">
                  <c:v>8.8655342752003204E-3</c:v>
                </c:pt>
                <c:pt idx="71">
                  <c:v>8.4737299008197167E-3</c:v>
                </c:pt>
                <c:pt idx="72">
                  <c:v>7.5211075003649161E-3</c:v>
                </c:pt>
                <c:pt idx="73">
                  <c:v>7.5902494487850225E-3</c:v>
                </c:pt>
                <c:pt idx="74">
                  <c:v>6.2150929190962377E-3</c:v>
                </c:pt>
                <c:pt idx="75">
                  <c:v>6.138268531962786E-3</c:v>
                </c:pt>
                <c:pt idx="76">
                  <c:v>5.3392949057748888E-3</c:v>
                </c:pt>
                <c:pt idx="77">
                  <c:v>5.2163758863613668E-3</c:v>
                </c:pt>
                <c:pt idx="78">
                  <c:v>4.3482603117533632E-3</c:v>
                </c:pt>
                <c:pt idx="79">
                  <c:v>4.0025505696528307E-3</c:v>
                </c:pt>
                <c:pt idx="80">
                  <c:v>3.4647798597186689E-3</c:v>
                </c:pt>
                <c:pt idx="81">
                  <c:v>2.850184762651056E-3</c:v>
                </c:pt>
                <c:pt idx="82">
                  <c:v>3.1344349950448271E-3</c:v>
                </c:pt>
                <c:pt idx="83">
                  <c:v>2.473745265697143E-3</c:v>
                </c:pt>
                <c:pt idx="84">
                  <c:v>1.9590218719030168E-3</c:v>
                </c:pt>
                <c:pt idx="85">
                  <c:v>1.4750282329622716E-3</c:v>
                </c:pt>
                <c:pt idx="86">
                  <c:v>1.1062711747217037E-3</c:v>
                </c:pt>
                <c:pt idx="87">
                  <c:v>9.6798727788149073E-4</c:v>
                </c:pt>
                <c:pt idx="88">
                  <c:v>7.4519655519448094E-4</c:v>
                </c:pt>
                <c:pt idx="89">
                  <c:v>5.915477809275777E-4</c:v>
                </c:pt>
                <c:pt idx="90">
                  <c:v>4.3021656794732922E-4</c:v>
                </c:pt>
                <c:pt idx="91">
                  <c:v>2.9193267110711623E-4</c:v>
                </c:pt>
                <c:pt idx="92">
                  <c:v>1.7669609040693877E-4</c:v>
                </c:pt>
                <c:pt idx="93">
                  <c:v>1.6133121298024845E-4</c:v>
                </c:pt>
                <c:pt idx="94">
                  <c:v>9.2189264560141977E-5</c:v>
                </c:pt>
                <c:pt idx="95">
                  <c:v>4.6094632280070988E-5</c:v>
                </c:pt>
                <c:pt idx="96">
                  <c:v>1.5364877426690329E-5</c:v>
                </c:pt>
                <c:pt idx="97">
                  <c:v>2.3047316140035494E-5</c:v>
                </c:pt>
                <c:pt idx="98">
                  <c:v>0</c:v>
                </c:pt>
                <c:pt idx="99">
                  <c:v>7.6824387133451647E-6</c:v>
                </c:pt>
                <c:pt idx="100">
                  <c:v>7.6824387133451647E-6</c:v>
                </c:pt>
              </c:numCache>
            </c:numRef>
          </c:val>
        </c:ser>
        <c:ser>
          <c:idx val="1"/>
          <c:order val="1"/>
          <c:tx>
            <c:strRef>
              <c:f>'Gamla befolkningspyramiden'!$K$1</c:f>
              <c:strCache>
                <c:ptCount val="1"/>
                <c:pt idx="0">
                  <c:v>kvinnor</c:v>
                </c:pt>
              </c:strCache>
            </c:strRef>
          </c:tx>
          <c:spPr>
            <a:solidFill>
              <a:schemeClr val="accent2"/>
            </a:solidFill>
            <a:ln>
              <a:noFill/>
            </a:ln>
            <a:effectLst/>
          </c:spPr>
          <c:invertIfNegative val="0"/>
          <c:cat>
            <c:numRef>
              <c:f>BE0101N1!$B$5:$B$105</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'Gamla befolkningspyramiden'!$L$2:$L$102</c:f>
              <c:numCache>
                <c:formatCode>0%</c:formatCode>
                <c:ptCount val="101"/>
                <c:pt idx="0">
                  <c:v>-1.2761307416527578E-2</c:v>
                </c:pt>
                <c:pt idx="1">
                  <c:v>-1.3704371776927855E-2</c:v>
                </c:pt>
                <c:pt idx="2">
                  <c:v>-1.4318112074966131E-2</c:v>
                </c:pt>
                <c:pt idx="3">
                  <c:v>-1.3816641343642175E-2</c:v>
                </c:pt>
                <c:pt idx="4">
                  <c:v>-1.4056149752632722E-2</c:v>
                </c:pt>
                <c:pt idx="5">
                  <c:v>-1.3397501627908717E-2</c:v>
                </c:pt>
                <c:pt idx="6">
                  <c:v>-1.2072720740679754E-2</c:v>
                </c:pt>
                <c:pt idx="7">
                  <c:v>-1.2042782189555937E-2</c:v>
                </c:pt>
                <c:pt idx="8">
                  <c:v>-1.2282290598546483E-2</c:v>
                </c:pt>
                <c:pt idx="9">
                  <c:v>-1.2506829731975122E-2</c:v>
                </c:pt>
                <c:pt idx="10">
                  <c:v>-1.2933454085489533E-2</c:v>
                </c:pt>
                <c:pt idx="11">
                  <c:v>-1.3524740470184945E-2</c:v>
                </c:pt>
                <c:pt idx="12">
                  <c:v>-1.3539709745746855E-2</c:v>
                </c:pt>
                <c:pt idx="13">
                  <c:v>-1.3479832643499218E-2</c:v>
                </c:pt>
                <c:pt idx="14">
                  <c:v>-1.4071119028194631E-2</c:v>
                </c:pt>
                <c:pt idx="15">
                  <c:v>-1.4288173523842315E-2</c:v>
                </c:pt>
                <c:pt idx="16">
                  <c:v>-1.4789644255166271E-2</c:v>
                </c:pt>
                <c:pt idx="17">
                  <c:v>-1.3285232061194398E-2</c:v>
                </c:pt>
                <c:pt idx="18">
                  <c:v>-1.4370504539432814E-2</c:v>
                </c:pt>
                <c:pt idx="19">
                  <c:v>-1.4827067444071045E-2</c:v>
                </c:pt>
                <c:pt idx="20">
                  <c:v>-1.4729767152918634E-2</c:v>
                </c:pt>
                <c:pt idx="21">
                  <c:v>-1.5171360781994955E-2</c:v>
                </c:pt>
                <c:pt idx="22">
                  <c:v>-1.4954306286347273E-2</c:v>
                </c:pt>
                <c:pt idx="23">
                  <c:v>-1.4430381641680451E-2</c:v>
                </c:pt>
                <c:pt idx="24">
                  <c:v>-1.3951364823699358E-2</c:v>
                </c:pt>
                <c:pt idx="25">
                  <c:v>-1.3644494674680218E-2</c:v>
                </c:pt>
                <c:pt idx="26">
                  <c:v>-1.245443726750844E-2</c:v>
                </c:pt>
                <c:pt idx="27">
                  <c:v>-1.1159594931403295E-2</c:v>
                </c:pt>
                <c:pt idx="28">
                  <c:v>-1.1316772324803341E-2</c:v>
                </c:pt>
                <c:pt idx="29">
                  <c:v>-1.1376649427050977E-2</c:v>
                </c:pt>
                <c:pt idx="30">
                  <c:v>-1.105481000246993E-2</c:v>
                </c:pt>
                <c:pt idx="31">
                  <c:v>-1.0650639562298383E-2</c:v>
                </c:pt>
                <c:pt idx="32">
                  <c:v>-1.0762909129012701E-2</c:v>
                </c:pt>
                <c:pt idx="33">
                  <c:v>-1.0560823908926927E-2</c:v>
                </c:pt>
                <c:pt idx="34">
                  <c:v>-1.1084748553593749E-2</c:v>
                </c:pt>
                <c:pt idx="35">
                  <c:v>-1.0890147971288929E-2</c:v>
                </c:pt>
                <c:pt idx="36">
                  <c:v>-1.1219472033650932E-2</c:v>
                </c:pt>
                <c:pt idx="37">
                  <c:v>-1.2184990307394073E-2</c:v>
                </c:pt>
                <c:pt idx="38">
                  <c:v>-1.1990389725089255E-2</c:v>
                </c:pt>
                <c:pt idx="39">
                  <c:v>-1.1908058709498754E-2</c:v>
                </c:pt>
                <c:pt idx="40">
                  <c:v>-1.2364621614136984E-2</c:v>
                </c:pt>
                <c:pt idx="41">
                  <c:v>-1.2012843638432118E-2</c:v>
                </c:pt>
                <c:pt idx="42">
                  <c:v>-1.2641553212032303E-2</c:v>
                </c:pt>
                <c:pt idx="43">
                  <c:v>-1.3292716698975353E-2</c:v>
                </c:pt>
                <c:pt idx="44">
                  <c:v>-1.3165477856699125E-2</c:v>
                </c:pt>
                <c:pt idx="45">
                  <c:v>-1.2933454085489533E-2</c:v>
                </c:pt>
                <c:pt idx="46">
                  <c:v>-1.3023269738860989E-2</c:v>
                </c:pt>
                <c:pt idx="47">
                  <c:v>-1.4744736428480544E-2</c:v>
                </c:pt>
                <c:pt idx="48">
                  <c:v>-1.5201299333118774E-2</c:v>
                </c:pt>
                <c:pt idx="49">
                  <c:v>-1.2574191472003712E-2</c:v>
                </c:pt>
                <c:pt idx="50">
                  <c:v>-1.3075662203327671E-2</c:v>
                </c:pt>
                <c:pt idx="51">
                  <c:v>-1.2641553212032303E-2</c:v>
                </c:pt>
                <c:pt idx="52">
                  <c:v>-1.3000815825518123E-2</c:v>
                </c:pt>
                <c:pt idx="53">
                  <c:v>-1.2155051756270255E-2</c:v>
                </c:pt>
                <c:pt idx="54">
                  <c:v>-1.3861549170327902E-2</c:v>
                </c:pt>
                <c:pt idx="55">
                  <c:v>-1.36968871391469E-2</c:v>
                </c:pt>
                <c:pt idx="56">
                  <c:v>-1.3973818737042221E-2</c:v>
                </c:pt>
                <c:pt idx="57">
                  <c:v>-1.3771733516956448E-2</c:v>
                </c:pt>
                <c:pt idx="58">
                  <c:v>-1.3232839596727716E-2</c:v>
                </c:pt>
                <c:pt idx="59">
                  <c:v>-1.3943880185918403E-2</c:v>
                </c:pt>
                <c:pt idx="60">
                  <c:v>-1.3479832643499218E-2</c:v>
                </c:pt>
                <c:pt idx="61">
                  <c:v>-1.3457378730156355E-2</c:v>
                </c:pt>
                <c:pt idx="62">
                  <c:v>-1.3360078439003945E-2</c:v>
                </c:pt>
                <c:pt idx="63">
                  <c:v>-1.2911000172146669E-2</c:v>
                </c:pt>
                <c:pt idx="64">
                  <c:v>-1.1990389725089255E-2</c:v>
                </c:pt>
                <c:pt idx="65">
                  <c:v>-1.1249410584774749E-2</c:v>
                </c:pt>
                <c:pt idx="66">
                  <c:v>-1.1773335229441571E-2</c:v>
                </c:pt>
                <c:pt idx="67">
                  <c:v>-1.1728427402755844E-2</c:v>
                </c:pt>
                <c:pt idx="68">
                  <c:v>-1.1249410584774749E-2</c:v>
                </c:pt>
                <c:pt idx="69">
                  <c:v>-9.7899062174886045E-3</c:v>
                </c:pt>
                <c:pt idx="70">
                  <c:v>-9.5503978084980571E-3</c:v>
                </c:pt>
                <c:pt idx="71">
                  <c:v>-9.071380990516964E-3</c:v>
                </c:pt>
                <c:pt idx="72">
                  <c:v>-8.7121183770311438E-3</c:v>
                </c:pt>
                <c:pt idx="73">
                  <c:v>-8.2331015590500489E-3</c:v>
                </c:pt>
                <c:pt idx="74">
                  <c:v>-7.6193612610117737E-3</c:v>
                </c:pt>
                <c:pt idx="75">
                  <c:v>-7.1328598052497246E-3</c:v>
                </c:pt>
                <c:pt idx="76">
                  <c:v>-6.4218192160590392E-3</c:v>
                </c:pt>
                <c:pt idx="77">
                  <c:v>-6.3843960271542655E-3</c:v>
                </c:pt>
                <c:pt idx="78">
                  <c:v>-5.3440313756015776E-3</c:v>
                </c:pt>
                <c:pt idx="79">
                  <c:v>-4.6255061486299371E-3</c:v>
                </c:pt>
                <c:pt idx="80">
                  <c:v>-4.3635438262965261E-3</c:v>
                </c:pt>
                <c:pt idx="81">
                  <c:v>-4.0940968661821609E-3</c:v>
                </c:pt>
                <c:pt idx="82">
                  <c:v>-3.6001107726391581E-3</c:v>
                </c:pt>
                <c:pt idx="83">
                  <c:v>-2.5148382944007426E-3</c:v>
                </c:pt>
                <c:pt idx="84">
                  <c:v>-2.4549611921531058E-3</c:v>
                </c:pt>
                <c:pt idx="85">
                  <c:v>-1.7813437918671926E-3</c:v>
                </c:pt>
                <c:pt idx="86">
                  <c:v>-1.5044121939718727E-3</c:v>
                </c:pt>
                <c:pt idx="87">
                  <c:v>-1.2723884227622804E-3</c:v>
                </c:pt>
                <c:pt idx="88">
                  <c:v>-1.0328800137717334E-3</c:v>
                </c:pt>
                <c:pt idx="89">
                  <c:v>-7.1852522697164072E-4</c:v>
                </c:pt>
                <c:pt idx="90">
                  <c:v>-4.6404754241918464E-4</c:v>
                </c:pt>
                <c:pt idx="91">
                  <c:v>-4.1913971573345705E-4</c:v>
                </c:pt>
                <c:pt idx="92">
                  <c:v>-3.0687014901913822E-4</c:v>
                </c:pt>
                <c:pt idx="93">
                  <c:v>-1.7963130674291018E-4</c:v>
                </c:pt>
                <c:pt idx="94">
                  <c:v>-1.1226956671431886E-4</c:v>
                </c:pt>
                <c:pt idx="95">
                  <c:v>-1.0478492893336426E-4</c:v>
                </c:pt>
                <c:pt idx="96">
                  <c:v>-3.7423188904772952E-5</c:v>
                </c:pt>
                <c:pt idx="97">
                  <c:v>-4.4907826685727545E-5</c:v>
                </c:pt>
                <c:pt idx="98">
                  <c:v>-1.4969275561909181E-5</c:v>
                </c:pt>
                <c:pt idx="99">
                  <c:v>-7.4846377809545906E-6</c:v>
                </c:pt>
                <c:pt idx="100">
                  <c:v>-1.4969275561909181E-5</c:v>
                </c:pt>
              </c:numCache>
            </c:numRef>
          </c:val>
        </c:ser>
        <c:dLbls>
          <c:showLegendKey val="0"/>
          <c:showVal val="0"/>
          <c:showCatName val="0"/>
          <c:showSerName val="0"/>
          <c:showPercent val="0"/>
          <c:showBubbleSize val="0"/>
        </c:dLbls>
        <c:gapWidth val="0"/>
        <c:overlap val="100"/>
        <c:axId val="371745344"/>
        <c:axId val="371745736"/>
        <c:extLst/>
      </c:barChart>
      <c:catAx>
        <c:axId val="371745344"/>
        <c:scaling>
          <c:orientation val="minMax"/>
        </c:scaling>
        <c:delete val="0"/>
        <c:axPos val="l"/>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crossAx val="371745736"/>
        <c:crosses val="autoZero"/>
        <c:auto val="1"/>
        <c:lblAlgn val="ctr"/>
        <c:lblOffset val="100"/>
        <c:tickMarkSkip val="6"/>
        <c:noMultiLvlLbl val="0"/>
      </c:catAx>
      <c:valAx>
        <c:axId val="371745736"/>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crossAx val="3717453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legend>
    <c:plotVisOnly val="1"/>
    <c:dispBlanksAs val="gap"/>
    <c:showDLblsOverMax val="0"/>
  </c:chart>
  <c:spPr>
    <a:noFill/>
    <a:ln>
      <a:noFill/>
    </a:ln>
    <a:effectLst/>
  </c:spPr>
  <c:txPr>
    <a:bodyPr/>
    <a:lstStyle/>
    <a:p>
      <a:pPr>
        <a:defRPr sz="1800">
          <a:latin typeface="Calibri" panose="020F0502020204030204" pitchFamily="34" charset="0"/>
        </a:defRPr>
      </a:pPr>
      <a:endParaRPr lang="sv-SE"/>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078662362150886E-2"/>
          <c:y val="7.9695954655631868E-2"/>
          <c:w val="0.94789931742449773"/>
          <c:h val="0.82552686121911667"/>
        </c:manualLayout>
      </c:layout>
      <c:barChart>
        <c:barDir val="bar"/>
        <c:grouping val="clustered"/>
        <c:varyColors val="0"/>
        <c:ser>
          <c:idx val="0"/>
          <c:order val="0"/>
          <c:tx>
            <c:strRef>
              <c:f>BE0101N1!$C$4</c:f>
              <c:strCache>
                <c:ptCount val="1"/>
                <c:pt idx="0">
                  <c:v>män</c:v>
                </c:pt>
              </c:strCache>
            </c:strRef>
          </c:tx>
          <c:spPr>
            <a:solidFill>
              <a:schemeClr val="accent1"/>
            </a:solidFill>
            <a:ln>
              <a:noFill/>
            </a:ln>
            <a:effectLst/>
          </c:spPr>
          <c:invertIfNegative val="0"/>
          <c:cat>
            <c:numRef>
              <c:f>BE0101N1!$B$5:$B$105</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BE0101N1!$D$5:$D$105</c:f>
              <c:numCache>
                <c:formatCode>0%</c:formatCode>
                <c:ptCount val="101"/>
                <c:pt idx="0">
                  <c:v>1.0854861054518784E-2</c:v>
                </c:pt>
                <c:pt idx="1">
                  <c:v>1.0488142775649906E-2</c:v>
                </c:pt>
                <c:pt idx="2">
                  <c:v>1.0162170972210904E-2</c:v>
                </c:pt>
                <c:pt idx="3">
                  <c:v>1.041479911987613E-2</c:v>
                </c:pt>
                <c:pt idx="4">
                  <c:v>1.0740770923315133E-2</c:v>
                </c:pt>
                <c:pt idx="5">
                  <c:v>1.1278624398989488E-2</c:v>
                </c:pt>
                <c:pt idx="6">
                  <c:v>1.1319370874419362E-2</c:v>
                </c:pt>
                <c:pt idx="7">
                  <c:v>1.1637193382772391E-2</c:v>
                </c:pt>
                <c:pt idx="8">
                  <c:v>1.1140086382527911E-2</c:v>
                </c:pt>
                <c:pt idx="9">
                  <c:v>1.1368266644935213E-2</c:v>
                </c:pt>
                <c:pt idx="10">
                  <c:v>1.1197131448129737E-2</c:v>
                </c:pt>
                <c:pt idx="11">
                  <c:v>1.1677939858202266E-2</c:v>
                </c:pt>
                <c:pt idx="12">
                  <c:v>1.1262325808817537E-2</c:v>
                </c:pt>
                <c:pt idx="13">
                  <c:v>1.1262325808817537E-2</c:v>
                </c:pt>
                <c:pt idx="14">
                  <c:v>1.0740770923315133E-2</c:v>
                </c:pt>
                <c:pt idx="15">
                  <c:v>1.036590334936028E-2</c:v>
                </c:pt>
                <c:pt idx="16">
                  <c:v>1.0968951185722435E-2</c:v>
                </c:pt>
                <c:pt idx="17">
                  <c:v>1.0740770923315133E-2</c:v>
                </c:pt>
                <c:pt idx="18">
                  <c:v>1.1303072284247413E-2</c:v>
                </c:pt>
                <c:pt idx="19">
                  <c:v>1.1246027218645586E-2</c:v>
                </c:pt>
                <c:pt idx="20">
                  <c:v>1.1580148317170564E-2</c:v>
                </c:pt>
                <c:pt idx="21">
                  <c:v>1.2558063727487573E-2</c:v>
                </c:pt>
                <c:pt idx="22">
                  <c:v>1.2264689104392471E-2</c:v>
                </c:pt>
                <c:pt idx="23">
                  <c:v>1.3055170727732051E-2</c:v>
                </c:pt>
                <c:pt idx="24">
                  <c:v>1.3576725613234456E-2</c:v>
                </c:pt>
                <c:pt idx="25">
                  <c:v>1.3641919973922256E-2</c:v>
                </c:pt>
                <c:pt idx="26">
                  <c:v>1.3185559449107652E-2</c:v>
                </c:pt>
                <c:pt idx="27">
                  <c:v>1.221579333387662E-2</c:v>
                </c:pt>
                <c:pt idx="28">
                  <c:v>1.1254176513731562E-2</c:v>
                </c:pt>
                <c:pt idx="29">
                  <c:v>1.1074892021840111E-2</c:v>
                </c:pt>
                <c:pt idx="30">
                  <c:v>1.1539401841740689E-2</c:v>
                </c:pt>
                <c:pt idx="31">
                  <c:v>1.1123787792355962E-2</c:v>
                </c:pt>
                <c:pt idx="32">
                  <c:v>1.0479993480563931E-2</c:v>
                </c:pt>
                <c:pt idx="33">
                  <c:v>1.0895607529948659E-2</c:v>
                </c:pt>
                <c:pt idx="34">
                  <c:v>1.0618531497025508E-2</c:v>
                </c:pt>
                <c:pt idx="35">
                  <c:v>1.1417162415451064E-2</c:v>
                </c:pt>
                <c:pt idx="36">
                  <c:v>1.0691875152799284E-2</c:v>
                </c:pt>
                <c:pt idx="37">
                  <c:v>1.0789666693830984E-2</c:v>
                </c:pt>
                <c:pt idx="38">
                  <c:v>1.1466058185966913E-2</c:v>
                </c:pt>
                <c:pt idx="39">
                  <c:v>1.1140086382527911E-2</c:v>
                </c:pt>
                <c:pt idx="40">
                  <c:v>1.2207644038790644E-2</c:v>
                </c:pt>
                <c:pt idx="41">
                  <c:v>1.2370629940510146E-2</c:v>
                </c:pt>
                <c:pt idx="42">
                  <c:v>1.224839051422052E-2</c:v>
                </c:pt>
                <c:pt idx="43">
                  <c:v>1.237877923559612E-2</c:v>
                </c:pt>
                <c:pt idx="44">
                  <c:v>1.28758862358406E-2</c:v>
                </c:pt>
                <c:pt idx="45">
                  <c:v>1.2688452448863173E-2</c:v>
                </c:pt>
                <c:pt idx="46">
                  <c:v>1.28432890554967E-2</c:v>
                </c:pt>
                <c:pt idx="47">
                  <c:v>1.3576725613234456E-2</c:v>
                </c:pt>
                <c:pt idx="48">
                  <c:v>1.4693179040013039E-2</c:v>
                </c:pt>
                <c:pt idx="49">
                  <c:v>1.4513894548121587E-2</c:v>
                </c:pt>
                <c:pt idx="50">
                  <c:v>1.4587238203895363E-2</c:v>
                </c:pt>
                <c:pt idx="51">
                  <c:v>1.4220519925026485E-2</c:v>
                </c:pt>
                <c:pt idx="52">
                  <c:v>1.3112215793333876E-2</c:v>
                </c:pt>
                <c:pt idx="53">
                  <c:v>1.215059897318882E-2</c:v>
                </c:pt>
                <c:pt idx="54">
                  <c:v>1.1938717300953467E-2</c:v>
                </c:pt>
                <c:pt idx="55">
                  <c:v>1.2052807432157118E-2</c:v>
                </c:pt>
                <c:pt idx="56">
                  <c:v>1.2582511612745498E-2</c:v>
                </c:pt>
                <c:pt idx="57">
                  <c:v>1.2794393284980849E-2</c:v>
                </c:pt>
                <c:pt idx="58">
                  <c:v>1.3478934072202754E-2</c:v>
                </c:pt>
                <c:pt idx="59">
                  <c:v>1.3715263629696032E-2</c:v>
                </c:pt>
                <c:pt idx="60">
                  <c:v>1.28758862358406E-2</c:v>
                </c:pt>
                <c:pt idx="61">
                  <c:v>1.3120365088419851E-2</c:v>
                </c:pt>
                <c:pt idx="62">
                  <c:v>1.2924782006356449E-2</c:v>
                </c:pt>
                <c:pt idx="63">
                  <c:v>1.3389291826257029E-2</c:v>
                </c:pt>
                <c:pt idx="64">
                  <c:v>1.29084834161845E-2</c:v>
                </c:pt>
                <c:pt idx="65">
                  <c:v>1.350338195746068E-2</c:v>
                </c:pt>
                <c:pt idx="66">
                  <c:v>1.470947763018499E-2</c:v>
                </c:pt>
                <c:pt idx="67">
                  <c:v>1.4122728383994785E-2</c:v>
                </c:pt>
                <c:pt idx="68">
                  <c:v>1.3364843940999103E-2</c:v>
                </c:pt>
                <c:pt idx="69">
                  <c:v>1.4815418466302665E-2</c:v>
                </c:pt>
                <c:pt idx="70">
                  <c:v>1.3927145301931383E-2</c:v>
                </c:pt>
                <c:pt idx="71">
                  <c:v>1.3764159400211883E-2</c:v>
                </c:pt>
                <c:pt idx="72">
                  <c:v>1.2093553907586993E-2</c:v>
                </c:pt>
                <c:pt idx="73">
                  <c:v>1.091190612012061E-2</c:v>
                </c:pt>
                <c:pt idx="74">
                  <c:v>9.6487653817944746E-3</c:v>
                </c:pt>
                <c:pt idx="75">
                  <c:v>8.4508190041561407E-3</c:v>
                </c:pt>
                <c:pt idx="76">
                  <c:v>9.3472414636133969E-3</c:v>
                </c:pt>
                <c:pt idx="77">
                  <c:v>7.7907261021921605E-3</c:v>
                </c:pt>
                <c:pt idx="78">
                  <c:v>8.1737429712329876E-3</c:v>
                </c:pt>
                <c:pt idx="79">
                  <c:v>7.0002444788525792E-3</c:v>
                </c:pt>
                <c:pt idx="80">
                  <c:v>6.1038220193953222E-3</c:v>
                </c:pt>
                <c:pt idx="81">
                  <c:v>5.7941488061282699E-3</c:v>
                </c:pt>
                <c:pt idx="82">
                  <c:v>5.2888925107978163E-3</c:v>
                </c:pt>
                <c:pt idx="83">
                  <c:v>4.9792192975307639E-3</c:v>
                </c:pt>
                <c:pt idx="84">
                  <c:v>4.1887376741911826E-3</c:v>
                </c:pt>
                <c:pt idx="85">
                  <c:v>3.9605574117838804E-3</c:v>
                </c:pt>
                <c:pt idx="86">
                  <c:v>3.21897155896015E-3</c:v>
                </c:pt>
                <c:pt idx="87">
                  <c:v>3.2434194442180751E-3</c:v>
                </c:pt>
                <c:pt idx="88">
                  <c:v>2.3469969847608181E-3</c:v>
                </c:pt>
                <c:pt idx="89">
                  <c:v>1.9232336402901149E-3</c:v>
                </c:pt>
                <c:pt idx="90">
                  <c:v>1.5972618368511123E-3</c:v>
                </c:pt>
                <c:pt idx="91">
                  <c:v>1.2060956727243093E-3</c:v>
                </c:pt>
                <c:pt idx="92">
                  <c:v>8.5567598402738168E-4</c:v>
                </c:pt>
                <c:pt idx="93">
                  <c:v>7.5788444299568084E-4</c:v>
                </c:pt>
                <c:pt idx="94">
                  <c:v>6.5194360687800509E-4</c:v>
                </c:pt>
                <c:pt idx="95">
                  <c:v>3.3412109852497761E-4</c:v>
                </c:pt>
                <c:pt idx="96">
                  <c:v>1.7113519680547631E-4</c:v>
                </c:pt>
                <c:pt idx="97">
                  <c:v>1.548366066335262E-4</c:v>
                </c:pt>
                <c:pt idx="98">
                  <c:v>7.3343655773775565E-5</c:v>
                </c:pt>
                <c:pt idx="99">
                  <c:v>4.0746475429875318E-5</c:v>
                </c:pt>
                <c:pt idx="100">
                  <c:v>4.971070002444788E-4</c:v>
                </c:pt>
              </c:numCache>
            </c:numRef>
          </c:val>
        </c:ser>
        <c:ser>
          <c:idx val="1"/>
          <c:order val="1"/>
          <c:tx>
            <c:strRef>
              <c:f>BE0101N1!$F$4</c:f>
              <c:strCache>
                <c:ptCount val="1"/>
                <c:pt idx="0">
                  <c:v>kvinnor</c:v>
                </c:pt>
              </c:strCache>
            </c:strRef>
          </c:tx>
          <c:spPr>
            <a:solidFill>
              <a:schemeClr val="accent2"/>
            </a:solidFill>
            <a:ln>
              <a:noFill/>
            </a:ln>
            <a:effectLst/>
          </c:spPr>
          <c:invertIfNegative val="0"/>
          <c:cat>
            <c:numRef>
              <c:f>BE0101N1!$B$5:$B$105</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BE0101N1!$G$5:$G$105</c:f>
              <c:numCache>
                <c:formatCode>0%</c:formatCode>
                <c:ptCount val="101"/>
                <c:pt idx="0">
                  <c:v>-9.9304702127133108E-3</c:v>
                </c:pt>
                <c:pt idx="1">
                  <c:v>-1.0012949201190996E-2</c:v>
                </c:pt>
                <c:pt idx="2">
                  <c:v>-1.0367608851645043E-2</c:v>
                </c:pt>
                <c:pt idx="3">
                  <c:v>-1.0111923987364218E-2</c:v>
                </c:pt>
                <c:pt idx="4">
                  <c:v>-1.0648037412469174E-2</c:v>
                </c:pt>
                <c:pt idx="5">
                  <c:v>-1.1588297881114786E-2</c:v>
                </c:pt>
                <c:pt idx="6">
                  <c:v>-1.0747012198642396E-2</c:v>
                </c:pt>
                <c:pt idx="7">
                  <c:v>-1.1142911343335286E-2</c:v>
                </c:pt>
                <c:pt idx="8">
                  <c:v>-1.1043936557162064E-2</c:v>
                </c:pt>
                <c:pt idx="9">
                  <c:v>-1.1043936557162064E-2</c:v>
                </c:pt>
                <c:pt idx="10">
                  <c:v>-1.0763507996337933E-2</c:v>
                </c:pt>
                <c:pt idx="11">
                  <c:v>-1.139859620761611E-2</c:v>
                </c:pt>
                <c:pt idx="12">
                  <c:v>-1.1299621421442887E-2</c:v>
                </c:pt>
                <c:pt idx="13">
                  <c:v>-1.0664533210164711E-2</c:v>
                </c:pt>
                <c:pt idx="14">
                  <c:v>-1.0120171886211988E-2</c:v>
                </c:pt>
                <c:pt idx="15">
                  <c:v>-1.0095428189668682E-2</c:v>
                </c:pt>
                <c:pt idx="16">
                  <c:v>-1.0070684493125375E-2</c:v>
                </c:pt>
                <c:pt idx="17">
                  <c:v>-1.0054188695429839E-2</c:v>
                </c:pt>
                <c:pt idx="18">
                  <c:v>-1.0120171886211988E-2</c:v>
                </c:pt>
                <c:pt idx="19">
                  <c:v>-1.0252138267776285E-2</c:v>
                </c:pt>
                <c:pt idx="20">
                  <c:v>-1.0845986984815618E-2</c:v>
                </c:pt>
                <c:pt idx="21">
                  <c:v>-1.1349108814529498E-2</c:v>
                </c:pt>
                <c:pt idx="22">
                  <c:v>-1.0977953366379915E-2</c:v>
                </c:pt>
                <c:pt idx="23">
                  <c:v>-1.1052184456009832E-2</c:v>
                </c:pt>
                <c:pt idx="24">
                  <c:v>-1.1852230644243379E-2</c:v>
                </c:pt>
                <c:pt idx="25">
                  <c:v>-1.1613041577658091E-2</c:v>
                </c:pt>
                <c:pt idx="26">
                  <c:v>-1.1365604612225036E-2</c:v>
                </c:pt>
                <c:pt idx="27">
                  <c:v>-1.0994449164075451E-2</c:v>
                </c:pt>
                <c:pt idx="28">
                  <c:v>-1.1266629826051814E-2</c:v>
                </c:pt>
                <c:pt idx="29">
                  <c:v>-1.0450087840122729E-2</c:v>
                </c:pt>
                <c:pt idx="30">
                  <c:v>-1.0293377762015127E-2</c:v>
                </c:pt>
                <c:pt idx="31">
                  <c:v>-9.625297955345875E-3</c:v>
                </c:pt>
                <c:pt idx="32">
                  <c:v>-9.8314954265400888E-3</c:v>
                </c:pt>
                <c:pt idx="33">
                  <c:v>-1.0120171886211988E-2</c:v>
                </c:pt>
                <c:pt idx="34">
                  <c:v>-1.0161411380450831E-2</c:v>
                </c:pt>
                <c:pt idx="35">
                  <c:v>-1.1019192860618757E-2</c:v>
                </c:pt>
                <c:pt idx="36">
                  <c:v>-1.0812995389424544E-2</c:v>
                </c:pt>
                <c:pt idx="37">
                  <c:v>-1.0524318929752646E-2</c:v>
                </c:pt>
                <c:pt idx="38">
                  <c:v>-1.0812995389424544E-2</c:v>
                </c:pt>
                <c:pt idx="39">
                  <c:v>-1.1151159242183054E-2</c:v>
                </c:pt>
                <c:pt idx="40">
                  <c:v>-1.1613041577658091E-2</c:v>
                </c:pt>
                <c:pt idx="41">
                  <c:v>-1.2437831462434944E-2</c:v>
                </c:pt>
                <c:pt idx="42">
                  <c:v>-1.2363600372805027E-2</c:v>
                </c:pt>
                <c:pt idx="43">
                  <c:v>-1.2718260023259076E-2</c:v>
                </c:pt>
                <c:pt idx="44">
                  <c:v>-1.2429583563587176E-2</c:v>
                </c:pt>
                <c:pt idx="45">
                  <c:v>-1.2866722202518908E-2</c:v>
                </c:pt>
                <c:pt idx="46">
                  <c:v>-1.2561549945151473E-2</c:v>
                </c:pt>
                <c:pt idx="47">
                  <c:v>-1.3105911269104195E-2</c:v>
                </c:pt>
                <c:pt idx="48">
                  <c:v>-1.409565913083642E-2</c:v>
                </c:pt>
                <c:pt idx="49">
                  <c:v>-1.4417327185899392E-2</c:v>
                </c:pt>
                <c:pt idx="50">
                  <c:v>-1.3815230570012289E-2</c:v>
                </c:pt>
                <c:pt idx="51">
                  <c:v>-1.3650272593056919E-2</c:v>
                </c:pt>
                <c:pt idx="52">
                  <c:v>-1.2899713797909983E-2</c:v>
                </c:pt>
                <c:pt idx="53">
                  <c:v>-1.1992444924655444E-2</c:v>
                </c:pt>
                <c:pt idx="54">
                  <c:v>-1.1695520566135776E-2</c:v>
                </c:pt>
                <c:pt idx="55">
                  <c:v>-1.2149155002763047E-2</c:v>
                </c:pt>
                <c:pt idx="56">
                  <c:v>-1.2545054147455936E-2</c:v>
                </c:pt>
                <c:pt idx="57">
                  <c:v>-1.2454327260130483E-2</c:v>
                </c:pt>
                <c:pt idx="58">
                  <c:v>-1.3345100335689484E-2</c:v>
                </c:pt>
                <c:pt idx="59">
                  <c:v>-1.2644028933629158E-2</c:v>
                </c:pt>
                <c:pt idx="60">
                  <c:v>-1.2429583563587176E-2</c:v>
                </c:pt>
                <c:pt idx="61">
                  <c:v>-1.3006936482930973E-2</c:v>
                </c:pt>
                <c:pt idx="62">
                  <c:v>-1.2916209595605519E-2</c:v>
                </c:pt>
                <c:pt idx="63">
                  <c:v>-1.3089415471408659E-2</c:v>
                </c:pt>
                <c:pt idx="64">
                  <c:v>-1.2347104575109491E-2</c:v>
                </c:pt>
                <c:pt idx="65">
                  <c:v>-1.2982192786387669E-2</c:v>
                </c:pt>
                <c:pt idx="66">
                  <c:v>-1.3658520491904688E-2</c:v>
                </c:pt>
                <c:pt idx="67">
                  <c:v>-1.3988436445815428E-2</c:v>
                </c:pt>
                <c:pt idx="68">
                  <c:v>-1.4384335590508317E-2</c:v>
                </c:pt>
                <c:pt idx="69">
                  <c:v>-1.4829722128287818E-2</c:v>
                </c:pt>
                <c:pt idx="70">
                  <c:v>-1.4260617107791791E-2</c:v>
                </c:pt>
                <c:pt idx="71">
                  <c:v>-1.3419331425319399E-2</c:v>
                </c:pt>
                <c:pt idx="72">
                  <c:v>-1.3089415471408659E-2</c:v>
                </c:pt>
                <c:pt idx="73">
                  <c:v>-1.1126415545639748E-2</c:v>
                </c:pt>
                <c:pt idx="74">
                  <c:v>-1.0293377762015127E-2</c:v>
                </c:pt>
                <c:pt idx="75">
                  <c:v>-1.0227394571232978E-2</c:v>
                </c:pt>
                <c:pt idx="76">
                  <c:v>-9.7160248426713287E-3</c:v>
                </c:pt>
                <c:pt idx="77">
                  <c:v>-9.4026046864561248E-3</c:v>
                </c:pt>
                <c:pt idx="78">
                  <c:v>-8.9819618452199306E-3</c:v>
                </c:pt>
                <c:pt idx="79">
                  <c:v>-7.843751804227873E-3</c:v>
                </c:pt>
                <c:pt idx="80">
                  <c:v>-7.5468274457082055E-3</c:v>
                </c:pt>
                <c:pt idx="81">
                  <c:v>-7.5880669399470482E-3</c:v>
                </c:pt>
                <c:pt idx="82">
                  <c:v>-7.0849451102331677E-3</c:v>
                </c:pt>
                <c:pt idx="83">
                  <c:v>-7.0189619194510194E-3</c:v>
                </c:pt>
                <c:pt idx="84">
                  <c:v>-6.631310673605899E-3</c:v>
                </c:pt>
                <c:pt idx="85">
                  <c:v>-6.2848989219996204E-3</c:v>
                </c:pt>
                <c:pt idx="86">
                  <c:v>-5.4436132395272304E-3</c:v>
                </c:pt>
                <c:pt idx="87">
                  <c:v>-4.9074998144222762E-3</c:v>
                </c:pt>
                <c:pt idx="88">
                  <c:v>-4.1899326146664136E-3</c:v>
                </c:pt>
                <c:pt idx="89">
                  <c:v>-3.6868107849525335E-3</c:v>
                </c:pt>
                <c:pt idx="90">
                  <c:v>-3.4146301229761719E-3</c:v>
                </c:pt>
                <c:pt idx="91">
                  <c:v>-2.7877898105457635E-3</c:v>
                </c:pt>
                <c:pt idx="92">
                  <c:v>-2.1609494981153551E-3</c:v>
                </c:pt>
                <c:pt idx="93">
                  <c:v>-1.6083402753148636E-3</c:v>
                </c:pt>
                <c:pt idx="94">
                  <c:v>-1.3856470064251131E-3</c:v>
                </c:pt>
                <c:pt idx="95">
                  <c:v>-1.0309873559710663E-3</c:v>
                </c:pt>
                <c:pt idx="96">
                  <c:v>-7.2581509860363067E-4</c:v>
                </c:pt>
                <c:pt idx="97">
                  <c:v>-3.8765124584512093E-4</c:v>
                </c:pt>
                <c:pt idx="98">
                  <c:v>-2.8867645967189861E-4</c:v>
                </c:pt>
                <c:pt idx="99">
                  <c:v>-2.0619747119421326E-4</c:v>
                </c:pt>
                <c:pt idx="100">
                  <c:v>-2.3094116773751886E-4</c:v>
                </c:pt>
              </c:numCache>
            </c:numRef>
          </c:val>
        </c:ser>
        <c:dLbls>
          <c:showLegendKey val="0"/>
          <c:showVal val="0"/>
          <c:showCatName val="0"/>
          <c:showSerName val="0"/>
          <c:showPercent val="0"/>
          <c:showBubbleSize val="0"/>
        </c:dLbls>
        <c:gapWidth val="0"/>
        <c:overlap val="100"/>
        <c:axId val="371747304"/>
        <c:axId val="323109088"/>
        <c:extLst/>
      </c:barChart>
      <c:catAx>
        <c:axId val="371747304"/>
        <c:scaling>
          <c:orientation val="minMax"/>
        </c:scaling>
        <c:delete val="0"/>
        <c:axPos val="l"/>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crossAx val="323109088"/>
        <c:crosses val="autoZero"/>
        <c:auto val="1"/>
        <c:lblAlgn val="ctr"/>
        <c:lblOffset val="100"/>
        <c:tickMarkSkip val="2"/>
        <c:noMultiLvlLbl val="0"/>
      </c:catAx>
      <c:valAx>
        <c:axId val="323109088"/>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crossAx val="3717473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legend>
    <c:plotVisOnly val="1"/>
    <c:dispBlanksAs val="gap"/>
    <c:showDLblsOverMax val="0"/>
  </c:chart>
  <c:spPr>
    <a:noFill/>
    <a:ln>
      <a:noFill/>
    </a:ln>
    <a:effectLst/>
  </c:spPr>
  <c:txPr>
    <a:bodyPr/>
    <a:lstStyle/>
    <a:p>
      <a:pPr>
        <a:defRPr sz="1800">
          <a:latin typeface="Calibri" panose="020F0502020204030204" pitchFamily="34" charset="0"/>
        </a:defRPr>
      </a:pPr>
      <a:endParaRPr lang="sv-SE"/>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078662362150886E-2"/>
          <c:y val="7.9695954655631868E-2"/>
          <c:w val="0.94789931742449773"/>
          <c:h val="0.82552686121911667"/>
        </c:manualLayout>
      </c:layout>
      <c:barChart>
        <c:barDir val="bar"/>
        <c:grouping val="clustered"/>
        <c:varyColors val="0"/>
        <c:ser>
          <c:idx val="0"/>
          <c:order val="0"/>
          <c:tx>
            <c:strRef>
              <c:f>BE0101N1!$C$4</c:f>
              <c:strCache>
                <c:ptCount val="1"/>
                <c:pt idx="0">
                  <c:v>män</c:v>
                </c:pt>
              </c:strCache>
            </c:strRef>
          </c:tx>
          <c:spPr>
            <a:solidFill>
              <a:schemeClr val="accent1"/>
            </a:solidFill>
            <a:ln>
              <a:noFill/>
            </a:ln>
            <a:effectLst/>
          </c:spPr>
          <c:invertIfNegative val="0"/>
          <c:cat>
            <c:numRef>
              <c:f>BE0101N1!$B$5:$B$105</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BE0101N1!$D$5:$D$105</c:f>
              <c:numCache>
                <c:formatCode>0%</c:formatCode>
                <c:ptCount val="101"/>
                <c:pt idx="0">
                  <c:v>1.0854861054518784E-2</c:v>
                </c:pt>
                <c:pt idx="1">
                  <c:v>1.0488142775649906E-2</c:v>
                </c:pt>
                <c:pt idx="2">
                  <c:v>1.0162170972210904E-2</c:v>
                </c:pt>
                <c:pt idx="3">
                  <c:v>1.041479911987613E-2</c:v>
                </c:pt>
                <c:pt idx="4">
                  <c:v>1.0740770923315133E-2</c:v>
                </c:pt>
                <c:pt idx="5">
                  <c:v>1.1278624398989488E-2</c:v>
                </c:pt>
                <c:pt idx="6">
                  <c:v>1.1319370874419362E-2</c:v>
                </c:pt>
                <c:pt idx="7">
                  <c:v>1.1637193382772391E-2</c:v>
                </c:pt>
                <c:pt idx="8">
                  <c:v>1.1140086382527911E-2</c:v>
                </c:pt>
                <c:pt idx="9">
                  <c:v>1.1368266644935213E-2</c:v>
                </c:pt>
                <c:pt idx="10">
                  <c:v>1.1197131448129737E-2</c:v>
                </c:pt>
                <c:pt idx="11">
                  <c:v>1.1677939858202266E-2</c:v>
                </c:pt>
                <c:pt idx="12">
                  <c:v>1.1262325808817537E-2</c:v>
                </c:pt>
                <c:pt idx="13">
                  <c:v>1.1262325808817537E-2</c:v>
                </c:pt>
                <c:pt idx="14">
                  <c:v>1.0740770923315133E-2</c:v>
                </c:pt>
                <c:pt idx="15">
                  <c:v>1.036590334936028E-2</c:v>
                </c:pt>
                <c:pt idx="16">
                  <c:v>1.0968951185722435E-2</c:v>
                </c:pt>
                <c:pt idx="17">
                  <c:v>1.0740770923315133E-2</c:v>
                </c:pt>
                <c:pt idx="18">
                  <c:v>1.1303072284247413E-2</c:v>
                </c:pt>
                <c:pt idx="19">
                  <c:v>1.1246027218645586E-2</c:v>
                </c:pt>
                <c:pt idx="20">
                  <c:v>1.1580148317170564E-2</c:v>
                </c:pt>
                <c:pt idx="21">
                  <c:v>1.2558063727487573E-2</c:v>
                </c:pt>
                <c:pt idx="22">
                  <c:v>1.2264689104392471E-2</c:v>
                </c:pt>
                <c:pt idx="23">
                  <c:v>1.3055170727732051E-2</c:v>
                </c:pt>
                <c:pt idx="24">
                  <c:v>1.3576725613234456E-2</c:v>
                </c:pt>
                <c:pt idx="25">
                  <c:v>1.3641919973922256E-2</c:v>
                </c:pt>
                <c:pt idx="26">
                  <c:v>1.3185559449107652E-2</c:v>
                </c:pt>
                <c:pt idx="27">
                  <c:v>1.221579333387662E-2</c:v>
                </c:pt>
                <c:pt idx="28">
                  <c:v>1.1254176513731562E-2</c:v>
                </c:pt>
                <c:pt idx="29">
                  <c:v>1.1074892021840111E-2</c:v>
                </c:pt>
                <c:pt idx="30">
                  <c:v>1.1539401841740689E-2</c:v>
                </c:pt>
                <c:pt idx="31">
                  <c:v>1.1123787792355962E-2</c:v>
                </c:pt>
                <c:pt idx="32">
                  <c:v>1.0479993480563931E-2</c:v>
                </c:pt>
                <c:pt idx="33">
                  <c:v>1.0895607529948659E-2</c:v>
                </c:pt>
                <c:pt idx="34">
                  <c:v>1.0618531497025508E-2</c:v>
                </c:pt>
                <c:pt idx="35">
                  <c:v>1.1417162415451064E-2</c:v>
                </c:pt>
                <c:pt idx="36">
                  <c:v>1.0691875152799284E-2</c:v>
                </c:pt>
                <c:pt idx="37">
                  <c:v>1.0789666693830984E-2</c:v>
                </c:pt>
                <c:pt idx="38">
                  <c:v>1.1466058185966913E-2</c:v>
                </c:pt>
                <c:pt idx="39">
                  <c:v>1.1140086382527911E-2</c:v>
                </c:pt>
                <c:pt idx="40">
                  <c:v>1.2207644038790644E-2</c:v>
                </c:pt>
                <c:pt idx="41">
                  <c:v>1.2370629940510146E-2</c:v>
                </c:pt>
                <c:pt idx="42">
                  <c:v>1.224839051422052E-2</c:v>
                </c:pt>
                <c:pt idx="43">
                  <c:v>1.237877923559612E-2</c:v>
                </c:pt>
                <c:pt idx="44">
                  <c:v>1.28758862358406E-2</c:v>
                </c:pt>
                <c:pt idx="45">
                  <c:v>1.2688452448863173E-2</c:v>
                </c:pt>
                <c:pt idx="46">
                  <c:v>1.28432890554967E-2</c:v>
                </c:pt>
                <c:pt idx="47">
                  <c:v>1.3576725613234456E-2</c:v>
                </c:pt>
                <c:pt idx="48">
                  <c:v>1.4693179040013039E-2</c:v>
                </c:pt>
                <c:pt idx="49">
                  <c:v>1.4513894548121587E-2</c:v>
                </c:pt>
                <c:pt idx="50">
                  <c:v>1.4587238203895363E-2</c:v>
                </c:pt>
                <c:pt idx="51">
                  <c:v>1.4220519925026485E-2</c:v>
                </c:pt>
                <c:pt idx="52">
                  <c:v>1.3112215793333876E-2</c:v>
                </c:pt>
                <c:pt idx="53">
                  <c:v>1.215059897318882E-2</c:v>
                </c:pt>
                <c:pt idx="54">
                  <c:v>1.1938717300953467E-2</c:v>
                </c:pt>
                <c:pt idx="55">
                  <c:v>1.2052807432157118E-2</c:v>
                </c:pt>
                <c:pt idx="56">
                  <c:v>1.2582511612745498E-2</c:v>
                </c:pt>
                <c:pt idx="57">
                  <c:v>1.2794393284980849E-2</c:v>
                </c:pt>
                <c:pt idx="58">
                  <c:v>1.3478934072202754E-2</c:v>
                </c:pt>
                <c:pt idx="59">
                  <c:v>1.3715263629696032E-2</c:v>
                </c:pt>
                <c:pt idx="60">
                  <c:v>1.28758862358406E-2</c:v>
                </c:pt>
                <c:pt idx="61">
                  <c:v>1.3120365088419851E-2</c:v>
                </c:pt>
                <c:pt idx="62">
                  <c:v>1.2924782006356449E-2</c:v>
                </c:pt>
                <c:pt idx="63">
                  <c:v>1.3389291826257029E-2</c:v>
                </c:pt>
                <c:pt idx="64">
                  <c:v>1.29084834161845E-2</c:v>
                </c:pt>
                <c:pt idx="65">
                  <c:v>1.350338195746068E-2</c:v>
                </c:pt>
                <c:pt idx="66">
                  <c:v>1.470947763018499E-2</c:v>
                </c:pt>
                <c:pt idx="67">
                  <c:v>1.4122728383994785E-2</c:v>
                </c:pt>
                <c:pt idx="68">
                  <c:v>1.3364843940999103E-2</c:v>
                </c:pt>
                <c:pt idx="69">
                  <c:v>1.4815418466302665E-2</c:v>
                </c:pt>
                <c:pt idx="70">
                  <c:v>1.3927145301931383E-2</c:v>
                </c:pt>
                <c:pt idx="71">
                  <c:v>1.3764159400211883E-2</c:v>
                </c:pt>
                <c:pt idx="72">
                  <c:v>1.2093553907586993E-2</c:v>
                </c:pt>
                <c:pt idx="73">
                  <c:v>1.091190612012061E-2</c:v>
                </c:pt>
                <c:pt idx="74">
                  <c:v>9.6487653817944746E-3</c:v>
                </c:pt>
                <c:pt idx="75">
                  <c:v>8.4508190041561407E-3</c:v>
                </c:pt>
                <c:pt idx="76">
                  <c:v>9.3472414636133969E-3</c:v>
                </c:pt>
                <c:pt idx="77">
                  <c:v>7.7907261021921605E-3</c:v>
                </c:pt>
                <c:pt idx="78">
                  <c:v>8.1737429712329876E-3</c:v>
                </c:pt>
                <c:pt idx="79">
                  <c:v>7.0002444788525792E-3</c:v>
                </c:pt>
                <c:pt idx="80">
                  <c:v>6.1038220193953222E-3</c:v>
                </c:pt>
                <c:pt idx="81">
                  <c:v>5.7941488061282699E-3</c:v>
                </c:pt>
                <c:pt idx="82">
                  <c:v>5.2888925107978163E-3</c:v>
                </c:pt>
                <c:pt idx="83">
                  <c:v>4.9792192975307639E-3</c:v>
                </c:pt>
                <c:pt idx="84">
                  <c:v>4.1887376741911826E-3</c:v>
                </c:pt>
                <c:pt idx="85">
                  <c:v>3.9605574117838804E-3</c:v>
                </c:pt>
                <c:pt idx="86">
                  <c:v>3.21897155896015E-3</c:v>
                </c:pt>
                <c:pt idx="87">
                  <c:v>3.2434194442180751E-3</c:v>
                </c:pt>
                <c:pt idx="88">
                  <c:v>2.3469969847608181E-3</c:v>
                </c:pt>
                <c:pt idx="89">
                  <c:v>1.9232336402901149E-3</c:v>
                </c:pt>
                <c:pt idx="90">
                  <c:v>1.5972618368511123E-3</c:v>
                </c:pt>
                <c:pt idx="91">
                  <c:v>1.2060956727243093E-3</c:v>
                </c:pt>
                <c:pt idx="92">
                  <c:v>8.5567598402738168E-4</c:v>
                </c:pt>
                <c:pt idx="93">
                  <c:v>7.5788444299568084E-4</c:v>
                </c:pt>
                <c:pt idx="94">
                  <c:v>6.5194360687800509E-4</c:v>
                </c:pt>
                <c:pt idx="95">
                  <c:v>3.3412109852497761E-4</c:v>
                </c:pt>
                <c:pt idx="96">
                  <c:v>1.7113519680547631E-4</c:v>
                </c:pt>
                <c:pt idx="97">
                  <c:v>1.548366066335262E-4</c:v>
                </c:pt>
                <c:pt idx="98">
                  <c:v>7.3343655773775565E-5</c:v>
                </c:pt>
                <c:pt idx="99">
                  <c:v>4.0746475429875318E-5</c:v>
                </c:pt>
                <c:pt idx="100">
                  <c:v>4.971070002444788E-4</c:v>
                </c:pt>
              </c:numCache>
            </c:numRef>
          </c:val>
        </c:ser>
        <c:ser>
          <c:idx val="1"/>
          <c:order val="1"/>
          <c:tx>
            <c:strRef>
              <c:f>BE0101N1!$F$4</c:f>
              <c:strCache>
                <c:ptCount val="1"/>
                <c:pt idx="0">
                  <c:v>kvinnor</c:v>
                </c:pt>
              </c:strCache>
            </c:strRef>
          </c:tx>
          <c:spPr>
            <a:solidFill>
              <a:schemeClr val="accent2"/>
            </a:solidFill>
            <a:ln>
              <a:noFill/>
            </a:ln>
            <a:effectLst/>
          </c:spPr>
          <c:invertIfNegative val="0"/>
          <c:cat>
            <c:numRef>
              <c:f>BE0101N1!$B$5:$B$105</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BE0101N1!$G$5:$G$105</c:f>
              <c:numCache>
                <c:formatCode>0%</c:formatCode>
                <c:ptCount val="101"/>
                <c:pt idx="0">
                  <c:v>-9.9304702127133108E-3</c:v>
                </c:pt>
                <c:pt idx="1">
                  <c:v>-1.0012949201190996E-2</c:v>
                </c:pt>
                <c:pt idx="2">
                  <c:v>-1.0367608851645043E-2</c:v>
                </c:pt>
                <c:pt idx="3">
                  <c:v>-1.0111923987364218E-2</c:v>
                </c:pt>
                <c:pt idx="4">
                  <c:v>-1.0648037412469174E-2</c:v>
                </c:pt>
                <c:pt idx="5">
                  <c:v>-1.1588297881114786E-2</c:v>
                </c:pt>
                <c:pt idx="6">
                  <c:v>-1.0747012198642396E-2</c:v>
                </c:pt>
                <c:pt idx="7">
                  <c:v>-1.1142911343335286E-2</c:v>
                </c:pt>
                <c:pt idx="8">
                  <c:v>-1.1043936557162064E-2</c:v>
                </c:pt>
                <c:pt idx="9">
                  <c:v>-1.1043936557162064E-2</c:v>
                </c:pt>
                <c:pt idx="10">
                  <c:v>-1.0763507996337933E-2</c:v>
                </c:pt>
                <c:pt idx="11">
                  <c:v>-1.139859620761611E-2</c:v>
                </c:pt>
                <c:pt idx="12">
                  <c:v>-1.1299621421442887E-2</c:v>
                </c:pt>
                <c:pt idx="13">
                  <c:v>-1.0664533210164711E-2</c:v>
                </c:pt>
                <c:pt idx="14">
                  <c:v>-1.0120171886211988E-2</c:v>
                </c:pt>
                <c:pt idx="15">
                  <c:v>-1.0095428189668682E-2</c:v>
                </c:pt>
                <c:pt idx="16">
                  <c:v>-1.0070684493125375E-2</c:v>
                </c:pt>
                <c:pt idx="17">
                  <c:v>-1.0054188695429839E-2</c:v>
                </c:pt>
                <c:pt idx="18">
                  <c:v>-1.0120171886211988E-2</c:v>
                </c:pt>
                <c:pt idx="19">
                  <c:v>-1.0252138267776285E-2</c:v>
                </c:pt>
                <c:pt idx="20">
                  <c:v>-1.0845986984815618E-2</c:v>
                </c:pt>
                <c:pt idx="21">
                  <c:v>-1.1349108814529498E-2</c:v>
                </c:pt>
                <c:pt idx="22">
                  <c:v>-1.0977953366379915E-2</c:v>
                </c:pt>
                <c:pt idx="23">
                  <c:v>-1.1052184456009832E-2</c:v>
                </c:pt>
                <c:pt idx="24">
                  <c:v>-1.1852230644243379E-2</c:v>
                </c:pt>
                <c:pt idx="25">
                  <c:v>-1.1613041577658091E-2</c:v>
                </c:pt>
                <c:pt idx="26">
                  <c:v>-1.1365604612225036E-2</c:v>
                </c:pt>
                <c:pt idx="27">
                  <c:v>-1.0994449164075451E-2</c:v>
                </c:pt>
                <c:pt idx="28">
                  <c:v>-1.1266629826051814E-2</c:v>
                </c:pt>
                <c:pt idx="29">
                  <c:v>-1.0450087840122729E-2</c:v>
                </c:pt>
                <c:pt idx="30">
                  <c:v>-1.0293377762015127E-2</c:v>
                </c:pt>
                <c:pt idx="31">
                  <c:v>-9.625297955345875E-3</c:v>
                </c:pt>
                <c:pt idx="32">
                  <c:v>-9.8314954265400888E-3</c:v>
                </c:pt>
                <c:pt idx="33">
                  <c:v>-1.0120171886211988E-2</c:v>
                </c:pt>
                <c:pt idx="34">
                  <c:v>-1.0161411380450831E-2</c:v>
                </c:pt>
                <c:pt idx="35">
                  <c:v>-1.1019192860618757E-2</c:v>
                </c:pt>
                <c:pt idx="36">
                  <c:v>-1.0812995389424544E-2</c:v>
                </c:pt>
                <c:pt idx="37">
                  <c:v>-1.0524318929752646E-2</c:v>
                </c:pt>
                <c:pt idx="38">
                  <c:v>-1.0812995389424544E-2</c:v>
                </c:pt>
                <c:pt idx="39">
                  <c:v>-1.1151159242183054E-2</c:v>
                </c:pt>
                <c:pt idx="40">
                  <c:v>-1.1613041577658091E-2</c:v>
                </c:pt>
                <c:pt idx="41">
                  <c:v>-1.2437831462434944E-2</c:v>
                </c:pt>
                <c:pt idx="42">
                  <c:v>-1.2363600372805027E-2</c:v>
                </c:pt>
                <c:pt idx="43">
                  <c:v>-1.2718260023259076E-2</c:v>
                </c:pt>
                <c:pt idx="44">
                  <c:v>-1.2429583563587176E-2</c:v>
                </c:pt>
                <c:pt idx="45">
                  <c:v>-1.2866722202518908E-2</c:v>
                </c:pt>
                <c:pt idx="46">
                  <c:v>-1.2561549945151473E-2</c:v>
                </c:pt>
                <c:pt idx="47">
                  <c:v>-1.3105911269104195E-2</c:v>
                </c:pt>
                <c:pt idx="48">
                  <c:v>-1.409565913083642E-2</c:v>
                </c:pt>
                <c:pt idx="49">
                  <c:v>-1.4417327185899392E-2</c:v>
                </c:pt>
                <c:pt idx="50">
                  <c:v>-1.3815230570012289E-2</c:v>
                </c:pt>
                <c:pt idx="51">
                  <c:v>-1.3650272593056919E-2</c:v>
                </c:pt>
                <c:pt idx="52">
                  <c:v>-1.2899713797909983E-2</c:v>
                </c:pt>
                <c:pt idx="53">
                  <c:v>-1.1992444924655444E-2</c:v>
                </c:pt>
                <c:pt idx="54">
                  <c:v>-1.1695520566135776E-2</c:v>
                </c:pt>
                <c:pt idx="55">
                  <c:v>-1.2149155002763047E-2</c:v>
                </c:pt>
                <c:pt idx="56">
                  <c:v>-1.2545054147455936E-2</c:v>
                </c:pt>
                <c:pt idx="57">
                  <c:v>-1.2454327260130483E-2</c:v>
                </c:pt>
                <c:pt idx="58">
                  <c:v>-1.3345100335689484E-2</c:v>
                </c:pt>
                <c:pt idx="59">
                  <c:v>-1.2644028933629158E-2</c:v>
                </c:pt>
                <c:pt idx="60">
                  <c:v>-1.2429583563587176E-2</c:v>
                </c:pt>
                <c:pt idx="61">
                  <c:v>-1.3006936482930973E-2</c:v>
                </c:pt>
                <c:pt idx="62">
                  <c:v>-1.2916209595605519E-2</c:v>
                </c:pt>
                <c:pt idx="63">
                  <c:v>-1.3089415471408659E-2</c:v>
                </c:pt>
                <c:pt idx="64">
                  <c:v>-1.2347104575109491E-2</c:v>
                </c:pt>
                <c:pt idx="65">
                  <c:v>-1.2982192786387669E-2</c:v>
                </c:pt>
                <c:pt idx="66">
                  <c:v>-1.3658520491904688E-2</c:v>
                </c:pt>
                <c:pt idx="67">
                  <c:v>-1.3988436445815428E-2</c:v>
                </c:pt>
                <c:pt idx="68">
                  <c:v>-1.4384335590508317E-2</c:v>
                </c:pt>
                <c:pt idx="69">
                  <c:v>-1.4829722128287818E-2</c:v>
                </c:pt>
                <c:pt idx="70">
                  <c:v>-1.4260617107791791E-2</c:v>
                </c:pt>
                <c:pt idx="71">
                  <c:v>-1.3419331425319399E-2</c:v>
                </c:pt>
                <c:pt idx="72">
                  <c:v>-1.3089415471408659E-2</c:v>
                </c:pt>
                <c:pt idx="73">
                  <c:v>-1.1126415545639748E-2</c:v>
                </c:pt>
                <c:pt idx="74">
                  <c:v>-1.0293377762015127E-2</c:v>
                </c:pt>
                <c:pt idx="75">
                  <c:v>-1.0227394571232978E-2</c:v>
                </c:pt>
                <c:pt idx="76">
                  <c:v>-9.7160248426713287E-3</c:v>
                </c:pt>
                <c:pt idx="77">
                  <c:v>-9.4026046864561248E-3</c:v>
                </c:pt>
                <c:pt idx="78">
                  <c:v>-8.9819618452199306E-3</c:v>
                </c:pt>
                <c:pt idx="79">
                  <c:v>-7.843751804227873E-3</c:v>
                </c:pt>
                <c:pt idx="80">
                  <c:v>-7.5468274457082055E-3</c:v>
                </c:pt>
                <c:pt idx="81">
                  <c:v>-7.5880669399470482E-3</c:v>
                </c:pt>
                <c:pt idx="82">
                  <c:v>-7.0849451102331677E-3</c:v>
                </c:pt>
                <c:pt idx="83">
                  <c:v>-7.0189619194510194E-3</c:v>
                </c:pt>
                <c:pt idx="84">
                  <c:v>-6.631310673605899E-3</c:v>
                </c:pt>
                <c:pt idx="85">
                  <c:v>-6.2848989219996204E-3</c:v>
                </c:pt>
                <c:pt idx="86">
                  <c:v>-5.4436132395272304E-3</c:v>
                </c:pt>
                <c:pt idx="87">
                  <c:v>-4.9074998144222762E-3</c:v>
                </c:pt>
                <c:pt idx="88">
                  <c:v>-4.1899326146664136E-3</c:v>
                </c:pt>
                <c:pt idx="89">
                  <c:v>-3.6868107849525335E-3</c:v>
                </c:pt>
                <c:pt idx="90">
                  <c:v>-3.4146301229761719E-3</c:v>
                </c:pt>
                <c:pt idx="91">
                  <c:v>-2.7877898105457635E-3</c:v>
                </c:pt>
                <c:pt idx="92">
                  <c:v>-2.1609494981153551E-3</c:v>
                </c:pt>
                <c:pt idx="93">
                  <c:v>-1.6083402753148636E-3</c:v>
                </c:pt>
                <c:pt idx="94">
                  <c:v>-1.3856470064251131E-3</c:v>
                </c:pt>
                <c:pt idx="95">
                  <c:v>-1.0309873559710663E-3</c:v>
                </c:pt>
                <c:pt idx="96">
                  <c:v>-7.2581509860363067E-4</c:v>
                </c:pt>
                <c:pt idx="97">
                  <c:v>-3.8765124584512093E-4</c:v>
                </c:pt>
                <c:pt idx="98">
                  <c:v>-2.8867645967189861E-4</c:v>
                </c:pt>
                <c:pt idx="99">
                  <c:v>-2.0619747119421326E-4</c:v>
                </c:pt>
                <c:pt idx="100">
                  <c:v>-2.3094116773751886E-4</c:v>
                </c:pt>
              </c:numCache>
            </c:numRef>
          </c:val>
        </c:ser>
        <c:dLbls>
          <c:showLegendKey val="0"/>
          <c:showVal val="0"/>
          <c:showCatName val="0"/>
          <c:showSerName val="0"/>
          <c:showPercent val="0"/>
          <c:showBubbleSize val="0"/>
        </c:dLbls>
        <c:gapWidth val="0"/>
        <c:overlap val="100"/>
        <c:axId val="323107912"/>
        <c:axId val="323108304"/>
        <c:extLst/>
      </c:barChart>
      <c:catAx>
        <c:axId val="323107912"/>
        <c:scaling>
          <c:orientation val="minMax"/>
        </c:scaling>
        <c:delete val="0"/>
        <c:axPos val="l"/>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crossAx val="323108304"/>
        <c:crosses val="autoZero"/>
        <c:auto val="1"/>
        <c:lblAlgn val="ctr"/>
        <c:lblOffset val="100"/>
        <c:tickMarkSkip val="2"/>
        <c:noMultiLvlLbl val="0"/>
      </c:catAx>
      <c:valAx>
        <c:axId val="323108304"/>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crossAx val="3231079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legend>
    <c:plotVisOnly val="1"/>
    <c:dispBlanksAs val="gap"/>
    <c:showDLblsOverMax val="0"/>
  </c:chart>
  <c:spPr>
    <a:noFill/>
    <a:ln>
      <a:noFill/>
    </a:ln>
    <a:effectLst/>
  </c:spPr>
  <c:txPr>
    <a:bodyPr/>
    <a:lstStyle/>
    <a:p>
      <a:pPr>
        <a:defRPr sz="1800">
          <a:latin typeface="Calibri" panose="020F0502020204030204" pitchFamily="34" charset="0"/>
        </a:defRPr>
      </a:pPr>
      <a:endParaRPr lang="sv-SE"/>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93402777777771E-2"/>
          <c:y val="0.11806354166666666"/>
          <c:w val="0.84510104166666666"/>
          <c:h val="0.78734427083333336"/>
        </c:manualLayout>
      </c:layout>
      <c:barChart>
        <c:barDir val="bar"/>
        <c:grouping val="clustered"/>
        <c:varyColors val="0"/>
        <c:ser>
          <c:idx val="0"/>
          <c:order val="0"/>
          <c:tx>
            <c:strRef>
              <c:f>BE0101N1!$C$4</c:f>
              <c:strCache>
                <c:ptCount val="1"/>
                <c:pt idx="0">
                  <c:v>män</c:v>
                </c:pt>
              </c:strCache>
            </c:strRef>
          </c:tx>
          <c:spPr>
            <a:solidFill>
              <a:schemeClr val="accent1"/>
            </a:solidFill>
            <a:ln>
              <a:noFill/>
            </a:ln>
            <a:effectLst/>
          </c:spPr>
          <c:invertIfNegative val="0"/>
          <c:cat>
            <c:numRef>
              <c:f>BE0101N1!$B$5:$B$105</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BE0101N1!$K$5:$K$105</c:f>
              <c:numCache>
                <c:formatCode>0%</c:formatCode>
                <c:ptCount val="101"/>
                <c:pt idx="0">
                  <c:v>1.2166784358277871E-2</c:v>
                </c:pt>
                <c:pt idx="1">
                  <c:v>1.229779317074991E-2</c:v>
                </c:pt>
                <c:pt idx="2">
                  <c:v>1.2227218764031227E-2</c:v>
                </c:pt>
                <c:pt idx="3">
                  <c:v>1.2302254771174654E-2</c:v>
                </c:pt>
                <c:pt idx="4">
                  <c:v>1.2207749962177796E-2</c:v>
                </c:pt>
                <c:pt idx="5">
                  <c:v>1.2712722010251136E-2</c:v>
                </c:pt>
                <c:pt idx="6">
                  <c:v>1.2383780378935892E-2</c:v>
                </c:pt>
                <c:pt idx="7">
                  <c:v>1.225824716698513E-2</c:v>
                </c:pt>
                <c:pt idx="8">
                  <c:v>1.2081202750130502E-2</c:v>
                </c:pt>
                <c:pt idx="9">
                  <c:v>1.2003530342736088E-2</c:v>
                </c:pt>
                <c:pt idx="10">
                  <c:v>1.1575013901941324E-2</c:v>
                </c:pt>
                <c:pt idx="11">
                  <c:v>1.1605028304798695E-2</c:v>
                </c:pt>
                <c:pt idx="12">
                  <c:v>1.1401011485376294E-2</c:v>
                </c:pt>
                <c:pt idx="13">
                  <c:v>1.1090524655817948E-2</c:v>
                </c:pt>
                <c:pt idx="14">
                  <c:v>1.0734205021896318E-2</c:v>
                </c:pt>
                <c:pt idx="15">
                  <c:v>1.080660462878876E-2</c:v>
                </c:pt>
                <c:pt idx="16">
                  <c:v>1.0614147410466833E-2</c:v>
                </c:pt>
                <c:pt idx="17">
                  <c:v>1.096945304429193E-2</c:v>
                </c:pt>
                <c:pt idx="18">
                  <c:v>1.1066594253539773E-2</c:v>
                </c:pt>
                <c:pt idx="19">
                  <c:v>1.1506467495415706E-2</c:v>
                </c:pt>
                <c:pt idx="20">
                  <c:v>1.2366745177314141E-2</c:v>
                </c:pt>
                <c:pt idx="21">
                  <c:v>1.3181595654887907E-2</c:v>
                </c:pt>
                <c:pt idx="22">
                  <c:v>1.3756736509641316E-2</c:v>
                </c:pt>
                <c:pt idx="23">
                  <c:v>1.44454453752064E-2</c:v>
                </c:pt>
                <c:pt idx="24">
                  <c:v>1.4836038212390839E-2</c:v>
                </c:pt>
                <c:pt idx="25">
                  <c:v>1.5029103830770685E-2</c:v>
                </c:pt>
                <c:pt idx="26">
                  <c:v>1.4387444569684722E-2</c:v>
                </c:pt>
                <c:pt idx="27">
                  <c:v>1.4249540556556261E-2</c:v>
                </c:pt>
                <c:pt idx="28">
                  <c:v>1.3545824489562491E-2</c:v>
                </c:pt>
                <c:pt idx="29">
                  <c:v>1.3561845691087709E-2</c:v>
                </c:pt>
                <c:pt idx="30">
                  <c:v>1.339494127519841E-2</c:v>
                </c:pt>
                <c:pt idx="31">
                  <c:v>1.3005768038149117E-2</c:v>
                </c:pt>
                <c:pt idx="32">
                  <c:v>1.2720225610965478E-2</c:v>
                </c:pt>
                <c:pt idx="33">
                  <c:v>1.2779646016622301E-2</c:v>
                </c:pt>
                <c:pt idx="34">
                  <c:v>1.2591041998667198E-2</c:v>
                </c:pt>
                <c:pt idx="35">
                  <c:v>1.3008810038438715E-2</c:v>
                </c:pt>
                <c:pt idx="36">
                  <c:v>1.266648360584924E-2</c:v>
                </c:pt>
                <c:pt idx="37">
                  <c:v>1.2258449967004438E-2</c:v>
                </c:pt>
                <c:pt idx="38">
                  <c:v>1.2473012387430779E-2</c:v>
                </c:pt>
                <c:pt idx="39">
                  <c:v>1.2595706399111249E-2</c:v>
                </c:pt>
                <c:pt idx="40">
                  <c:v>1.3040244041431233E-2</c:v>
                </c:pt>
                <c:pt idx="41">
                  <c:v>1.3592265693983694E-2</c:v>
                </c:pt>
                <c:pt idx="42">
                  <c:v>1.335478687137571E-2</c:v>
                </c:pt>
                <c:pt idx="43">
                  <c:v>1.3566104491493147E-2</c:v>
                </c:pt>
                <c:pt idx="44">
                  <c:v>1.3546635689639718E-2</c:v>
                </c:pt>
                <c:pt idx="45">
                  <c:v>1.3185448855254731E-2</c:v>
                </c:pt>
                <c:pt idx="46">
                  <c:v>1.2983257236006089E-2</c:v>
                </c:pt>
                <c:pt idx="47">
                  <c:v>1.3505264485701178E-2</c:v>
                </c:pt>
                <c:pt idx="48">
                  <c:v>1.4220742953814728E-2</c:v>
                </c:pt>
                <c:pt idx="49">
                  <c:v>1.4327415763969981E-2</c:v>
                </c:pt>
                <c:pt idx="50">
                  <c:v>1.4304904961826952E-2</c:v>
                </c:pt>
                <c:pt idx="51">
                  <c:v>1.4169840148968783E-2</c:v>
                </c:pt>
                <c:pt idx="52">
                  <c:v>1.3249939261394218E-2</c:v>
                </c:pt>
                <c:pt idx="53">
                  <c:v>1.2536488793473733E-2</c:v>
                </c:pt>
                <c:pt idx="54">
                  <c:v>1.2088909150864151E-2</c:v>
                </c:pt>
                <c:pt idx="55">
                  <c:v>1.1856500328738832E-2</c:v>
                </c:pt>
                <c:pt idx="56">
                  <c:v>1.1913487134163975E-2</c:v>
                </c:pt>
                <c:pt idx="57">
                  <c:v>1.18029611236419E-2</c:v>
                </c:pt>
                <c:pt idx="58">
                  <c:v>1.1810870324394854E-2</c:v>
                </c:pt>
                <c:pt idx="59">
                  <c:v>1.1892801532194706E-2</c:v>
                </c:pt>
                <c:pt idx="60">
                  <c:v>1.1520460696747859E-2</c:v>
                </c:pt>
                <c:pt idx="61">
                  <c:v>1.1246477870664693E-2</c:v>
                </c:pt>
                <c:pt idx="62">
                  <c:v>1.1462662691245488E-2</c:v>
                </c:pt>
                <c:pt idx="63">
                  <c:v>1.125844307180378E-2</c:v>
                </c:pt>
                <c:pt idx="64">
                  <c:v>1.1010013048153243E-2</c:v>
                </c:pt>
                <c:pt idx="65">
                  <c:v>1.1466110291573699E-2</c:v>
                </c:pt>
                <c:pt idx="66">
                  <c:v>1.1687973512695078E-2</c:v>
                </c:pt>
                <c:pt idx="67">
                  <c:v>1.1941676336847588E-2</c:v>
                </c:pt>
                <c:pt idx="68">
                  <c:v>1.193559233626839E-2</c:v>
                </c:pt>
                <c:pt idx="69">
                  <c:v>1.1958103138411419E-2</c:v>
                </c:pt>
                <c:pt idx="70">
                  <c:v>1.1730358716730151E-2</c:v>
                </c:pt>
                <c:pt idx="71">
                  <c:v>1.1336115479198194E-2</c:v>
                </c:pt>
                <c:pt idx="72">
                  <c:v>1.034543738488564E-2</c:v>
                </c:pt>
                <c:pt idx="73">
                  <c:v>9.3648992915384126E-3</c:v>
                </c:pt>
                <c:pt idx="74">
                  <c:v>8.0239855638834252E-3</c:v>
                </c:pt>
                <c:pt idx="75">
                  <c:v>7.4409355083770602E-3</c:v>
                </c:pt>
                <c:pt idx="76">
                  <c:v>7.1677638823711212E-3</c:v>
                </c:pt>
                <c:pt idx="77">
                  <c:v>6.5859306269805953E-3</c:v>
                </c:pt>
                <c:pt idx="78">
                  <c:v>5.9969993709143403E-3</c:v>
                </c:pt>
                <c:pt idx="79">
                  <c:v>5.5187969253894676E-3</c:v>
                </c:pt>
                <c:pt idx="80">
                  <c:v>5.0436364801541931E-3</c:v>
                </c:pt>
                <c:pt idx="81">
                  <c:v>4.4845168269260017E-3</c:v>
                </c:pt>
                <c:pt idx="82">
                  <c:v>4.1363091937766348E-3</c:v>
                </c:pt>
                <c:pt idx="83">
                  <c:v>3.9211383732923729E-3</c:v>
                </c:pt>
                <c:pt idx="84">
                  <c:v>3.5400771370153435E-3</c:v>
                </c:pt>
                <c:pt idx="85">
                  <c:v>3.2243175069550266E-3</c:v>
                </c:pt>
                <c:pt idx="86">
                  <c:v>2.7485486616618325E-3</c:v>
                </c:pt>
                <c:pt idx="87">
                  <c:v>2.4879506368529008E-3</c:v>
                </c:pt>
                <c:pt idx="88">
                  <c:v>2.0458465947645957E-3</c:v>
                </c:pt>
                <c:pt idx="89">
                  <c:v>1.7682133683339127E-3</c:v>
                </c:pt>
                <c:pt idx="90">
                  <c:v>1.4804401409379015E-3</c:v>
                </c:pt>
                <c:pt idx="91">
                  <c:v>1.1778625121325111E-3</c:v>
                </c:pt>
                <c:pt idx="92">
                  <c:v>9.3227168875226478E-4</c:v>
                </c:pt>
                <c:pt idx="93">
                  <c:v>6.8728926542993812E-4</c:v>
                </c:pt>
                <c:pt idx="94">
                  <c:v>5.3965085137476108E-4</c:v>
                </c:pt>
                <c:pt idx="95">
                  <c:v>3.964740377443284E-4</c:v>
                </c:pt>
                <c:pt idx="96">
                  <c:v>2.2510802143028364E-4</c:v>
                </c:pt>
                <c:pt idx="97">
                  <c:v>1.4094601341806047E-4</c:v>
                </c:pt>
                <c:pt idx="98">
                  <c:v>9.1260008687952827E-5</c:v>
                </c:pt>
                <c:pt idx="99">
                  <c:v>5.1916804942479833E-5</c:v>
                </c:pt>
                <c:pt idx="100">
                  <c:v>6.3882006081566981E-5</c:v>
                </c:pt>
              </c:numCache>
            </c:numRef>
          </c:val>
        </c:ser>
        <c:ser>
          <c:idx val="1"/>
          <c:order val="1"/>
          <c:tx>
            <c:strRef>
              <c:f>BE0101N1!$F$4</c:f>
              <c:strCache>
                <c:ptCount val="1"/>
                <c:pt idx="0">
                  <c:v>kvinnor</c:v>
                </c:pt>
              </c:strCache>
            </c:strRef>
          </c:tx>
          <c:spPr>
            <a:solidFill>
              <a:schemeClr val="accent2"/>
            </a:solidFill>
            <a:ln>
              <a:noFill/>
            </a:ln>
            <a:effectLst/>
          </c:spPr>
          <c:invertIfNegative val="0"/>
          <c:cat>
            <c:numRef>
              <c:f>BE0101N1!$B$5:$B$105</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BE0101N1!$N$5:$N$105</c:f>
              <c:numCache>
                <c:formatCode>0%</c:formatCode>
                <c:ptCount val="101"/>
                <c:pt idx="0">
                  <c:v>-1.1358418845658308E-2</c:v>
                </c:pt>
                <c:pt idx="1">
                  <c:v>-1.1644594740989474E-2</c:v>
                </c:pt>
                <c:pt idx="2">
                  <c:v>-1.155150627503658E-2</c:v>
                </c:pt>
                <c:pt idx="3">
                  <c:v>-1.1645610990617779E-2</c:v>
                </c:pt>
                <c:pt idx="4">
                  <c:v>-1.1611058503255353E-2</c:v>
                </c:pt>
                <c:pt idx="5">
                  <c:v>-1.2043167845211361E-2</c:v>
                </c:pt>
                <c:pt idx="6">
                  <c:v>-1.1737276707091045E-2</c:v>
                </c:pt>
                <c:pt idx="7">
                  <c:v>-1.1554961523772823E-2</c:v>
                </c:pt>
                <c:pt idx="8">
                  <c:v>-1.1437279816814907E-2</c:v>
                </c:pt>
                <c:pt idx="9">
                  <c:v>-1.1389719334210154E-2</c:v>
                </c:pt>
                <c:pt idx="10">
                  <c:v>-1.1057202455828202E-2</c:v>
                </c:pt>
                <c:pt idx="11">
                  <c:v>-1.0973260236530068E-2</c:v>
                </c:pt>
                <c:pt idx="12">
                  <c:v>-1.0855578529572153E-2</c:v>
                </c:pt>
                <c:pt idx="13">
                  <c:v>-1.0586882127847861E-2</c:v>
                </c:pt>
                <c:pt idx="14">
                  <c:v>-1.0118391049198474E-2</c:v>
                </c:pt>
                <c:pt idx="15">
                  <c:v>-1.0117984549347151E-2</c:v>
                </c:pt>
                <c:pt idx="16">
                  <c:v>-9.9582301077773376E-3</c:v>
                </c:pt>
                <c:pt idx="17">
                  <c:v>-1.0049286074473618E-2</c:v>
                </c:pt>
                <c:pt idx="18">
                  <c:v>-1.0232820757345808E-2</c:v>
                </c:pt>
                <c:pt idx="19">
                  <c:v>-1.074887231859995E-2</c:v>
                </c:pt>
                <c:pt idx="20">
                  <c:v>-1.1510043290201666E-2</c:v>
                </c:pt>
                <c:pt idx="21">
                  <c:v>-1.2480561685234563E-2</c:v>
                </c:pt>
                <c:pt idx="22">
                  <c:v>-1.3027710485114891E-2</c:v>
                </c:pt>
                <c:pt idx="23">
                  <c:v>-1.364660650875367E-2</c:v>
                </c:pt>
                <c:pt idx="24">
                  <c:v>-1.4019366872416566E-2</c:v>
                </c:pt>
                <c:pt idx="25">
                  <c:v>-1.4359403998047988E-2</c:v>
                </c:pt>
                <c:pt idx="26">
                  <c:v>-1.3775466961622958E-2</c:v>
                </c:pt>
                <c:pt idx="27">
                  <c:v>-1.3596200527189658E-2</c:v>
                </c:pt>
                <c:pt idx="28">
                  <c:v>-1.3116124202777572E-2</c:v>
                </c:pt>
                <c:pt idx="29">
                  <c:v>-1.2922427023622316E-2</c:v>
                </c:pt>
                <c:pt idx="30">
                  <c:v>-1.2647023374351201E-2</c:v>
                </c:pt>
                <c:pt idx="31">
                  <c:v>-1.2251702268939894E-2</c:v>
                </c:pt>
                <c:pt idx="32">
                  <c:v>-1.205231409186612E-2</c:v>
                </c:pt>
                <c:pt idx="33">
                  <c:v>-1.2142150559008432E-2</c:v>
                </c:pt>
                <c:pt idx="34">
                  <c:v>-1.2098248575065584E-2</c:v>
                </c:pt>
                <c:pt idx="35">
                  <c:v>-1.2485033183599113E-2</c:v>
                </c:pt>
                <c:pt idx="36">
                  <c:v>-1.2146012307595998E-2</c:v>
                </c:pt>
                <c:pt idx="37">
                  <c:v>-1.1819796176909548E-2</c:v>
                </c:pt>
                <c:pt idx="38">
                  <c:v>-1.1960241875541533E-2</c:v>
                </c:pt>
                <c:pt idx="39">
                  <c:v>-1.2138492060346529E-2</c:v>
                </c:pt>
                <c:pt idx="40">
                  <c:v>-1.2634218629034537E-2</c:v>
                </c:pt>
                <c:pt idx="41">
                  <c:v>-1.318543242742809E-2</c:v>
                </c:pt>
                <c:pt idx="42">
                  <c:v>-1.3007995242325741E-2</c:v>
                </c:pt>
                <c:pt idx="43">
                  <c:v>-1.3228318161742633E-2</c:v>
                </c:pt>
                <c:pt idx="44">
                  <c:v>-1.3202708671109304E-2</c:v>
                </c:pt>
                <c:pt idx="45">
                  <c:v>-1.2896004533286341E-2</c:v>
                </c:pt>
                <c:pt idx="46">
                  <c:v>-1.2641942126209667E-2</c:v>
                </c:pt>
                <c:pt idx="47">
                  <c:v>-1.3193359174528883E-2</c:v>
                </c:pt>
                <c:pt idx="48">
                  <c:v>-1.3731564977680109E-2</c:v>
                </c:pt>
                <c:pt idx="49">
                  <c:v>-1.3801076452256287E-2</c:v>
                </c:pt>
                <c:pt idx="50">
                  <c:v>-1.3831970440956812E-2</c:v>
                </c:pt>
                <c:pt idx="51">
                  <c:v>-1.3819368945565808E-2</c:v>
                </c:pt>
                <c:pt idx="52">
                  <c:v>-1.2772022078632924E-2</c:v>
                </c:pt>
                <c:pt idx="53">
                  <c:v>-1.2237881273994925E-2</c:v>
                </c:pt>
                <c:pt idx="54">
                  <c:v>-1.1828942423564309E-2</c:v>
                </c:pt>
                <c:pt idx="55">
                  <c:v>-1.1723455712146074E-2</c:v>
                </c:pt>
                <c:pt idx="56">
                  <c:v>-1.1676301729392642E-2</c:v>
                </c:pt>
                <c:pt idx="57">
                  <c:v>-1.1638903743070956E-2</c:v>
                </c:pt>
                <c:pt idx="58">
                  <c:v>-1.1794593186127543E-2</c:v>
                </c:pt>
                <c:pt idx="59">
                  <c:v>-1.1683008976939467E-2</c:v>
                </c:pt>
                <c:pt idx="60">
                  <c:v>-1.1573050767156682E-2</c:v>
                </c:pt>
                <c:pt idx="61">
                  <c:v>-1.1274070126508851E-2</c:v>
                </c:pt>
                <c:pt idx="62">
                  <c:v>-1.1479759051278127E-2</c:v>
                </c:pt>
                <c:pt idx="63">
                  <c:v>-1.1365532593056454E-2</c:v>
                </c:pt>
                <c:pt idx="64">
                  <c:v>-1.1229151892937696E-2</c:v>
                </c:pt>
                <c:pt idx="65">
                  <c:v>-1.1601912256600592E-2</c:v>
                </c:pt>
                <c:pt idx="66">
                  <c:v>-1.199154236409338E-2</c:v>
                </c:pt>
                <c:pt idx="67">
                  <c:v>-1.2344790734892789E-2</c:v>
                </c:pt>
                <c:pt idx="68">
                  <c:v>-1.231775849477983E-2</c:v>
                </c:pt>
                <c:pt idx="69">
                  <c:v>-1.2323855992549671E-2</c:v>
                </c:pt>
                <c:pt idx="70">
                  <c:v>-1.2046826343873265E-2</c:v>
                </c:pt>
                <c:pt idx="71">
                  <c:v>-1.169113897396592E-2</c:v>
                </c:pt>
                <c:pt idx="72">
                  <c:v>-1.085964352808538E-2</c:v>
                </c:pt>
                <c:pt idx="73">
                  <c:v>-9.7923781684376848E-3</c:v>
                </c:pt>
                <c:pt idx="74">
                  <c:v>-8.5915776076304906E-3</c:v>
                </c:pt>
                <c:pt idx="75">
                  <c:v>-8.0665830496472503E-3</c:v>
                </c:pt>
                <c:pt idx="76">
                  <c:v>-8.0007300737329756E-3</c:v>
                </c:pt>
                <c:pt idx="77">
                  <c:v>-7.5974822212208776E-3</c:v>
                </c:pt>
                <c:pt idx="78">
                  <c:v>-7.0474879223812927E-3</c:v>
                </c:pt>
                <c:pt idx="79">
                  <c:v>-6.7228977911001327E-3</c:v>
                </c:pt>
                <c:pt idx="80">
                  <c:v>-6.1735132420375318E-3</c:v>
                </c:pt>
                <c:pt idx="81">
                  <c:v>-5.8812398489365252E-3</c:v>
                </c:pt>
                <c:pt idx="82">
                  <c:v>-5.5552269681757365E-3</c:v>
                </c:pt>
                <c:pt idx="83">
                  <c:v>-5.4538052552707281E-3</c:v>
                </c:pt>
                <c:pt idx="84">
                  <c:v>-5.1897836018366473E-3</c:v>
                </c:pt>
                <c:pt idx="85">
                  <c:v>-4.9627534348729314E-3</c:v>
                </c:pt>
                <c:pt idx="86">
                  <c:v>-4.4469051235444508E-3</c:v>
                </c:pt>
                <c:pt idx="87">
                  <c:v>-4.1895907176571949E-3</c:v>
                </c:pt>
                <c:pt idx="88">
                  <c:v>-3.7158151409406124E-3</c:v>
                </c:pt>
                <c:pt idx="89">
                  <c:v>-3.3312662815893576E-3</c:v>
                </c:pt>
                <c:pt idx="90">
                  <c:v>-2.957489668298154E-3</c:v>
                </c:pt>
                <c:pt idx="91">
                  <c:v>-2.5125755810254812E-3</c:v>
                </c:pt>
                <c:pt idx="92">
                  <c:v>-2.0749784910766168E-3</c:v>
                </c:pt>
                <c:pt idx="93">
                  <c:v>-1.6587226433221931E-3</c:v>
                </c:pt>
                <c:pt idx="94">
                  <c:v>-1.4176682314878443E-3</c:v>
                </c:pt>
                <c:pt idx="95">
                  <c:v>-1.1406385828114382E-3</c:v>
                </c:pt>
                <c:pt idx="96">
                  <c:v>-6.8596849910702146E-4</c:v>
                </c:pt>
                <c:pt idx="97">
                  <c:v>-4.7174307745996943E-4</c:v>
                </c:pt>
                <c:pt idx="98">
                  <c:v>-3.2926487957137028E-4</c:v>
                </c:pt>
                <c:pt idx="99">
                  <c:v>-2.1544492120102008E-4</c:v>
                </c:pt>
                <c:pt idx="100">
                  <c:v>-3.2133813247057802E-4</c:v>
                </c:pt>
              </c:numCache>
            </c:numRef>
          </c:val>
        </c:ser>
        <c:dLbls>
          <c:showLegendKey val="0"/>
          <c:showVal val="0"/>
          <c:showCatName val="0"/>
          <c:showSerName val="0"/>
          <c:showPercent val="0"/>
          <c:showBubbleSize val="0"/>
        </c:dLbls>
        <c:gapWidth val="0"/>
        <c:overlap val="100"/>
        <c:axId val="373280472"/>
        <c:axId val="373280864"/>
        <c:extLst/>
      </c:barChart>
      <c:catAx>
        <c:axId val="373280472"/>
        <c:scaling>
          <c:orientation val="minMax"/>
        </c:scaling>
        <c:delete val="0"/>
        <c:axPos val="l"/>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crossAx val="373280864"/>
        <c:crosses val="autoZero"/>
        <c:auto val="1"/>
        <c:lblAlgn val="ctr"/>
        <c:lblOffset val="100"/>
        <c:tickLblSkip val="8"/>
        <c:tickMarkSkip val="2"/>
        <c:noMultiLvlLbl val="0"/>
      </c:catAx>
      <c:valAx>
        <c:axId val="373280864"/>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crossAx val="3732804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sv-SE"/>
        </a:p>
      </c:txPr>
    </c:legend>
    <c:plotVisOnly val="1"/>
    <c:dispBlanksAs val="gap"/>
    <c:showDLblsOverMax val="0"/>
  </c:chart>
  <c:spPr>
    <a:noFill/>
    <a:ln>
      <a:noFill/>
    </a:ln>
    <a:effectLst/>
  </c:spPr>
  <c:txPr>
    <a:bodyPr/>
    <a:lstStyle/>
    <a:p>
      <a:pPr>
        <a:defRPr sz="1800">
          <a:latin typeface="Calibri" panose="020F0502020204030204" pitchFamily="34" charset="0"/>
        </a:defRPr>
      </a:pPr>
      <a:endParaRPr lang="sv-SE"/>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'[61181f09baa1408b91498841bd46d3f1.xls]Sheet1'!$C$1</c:f>
              <c:strCache>
                <c:ptCount val="1"/>
                <c:pt idx="0">
                  <c:v>Antal</c:v>
                </c:pt>
              </c:strCache>
            </c:strRef>
          </c:tx>
          <c:spPr>
            <a:ln w="28575" cap="rnd">
              <a:solidFill>
                <a:schemeClr val="accent1"/>
              </a:solidFill>
              <a:round/>
            </a:ln>
            <a:effectLst/>
          </c:spPr>
          <c:marker>
            <c:symbol val="none"/>
          </c:marker>
          <c:dLbls>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2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4"/>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multiLvlStrRef>
              <c:f>'[61181f09baa1408b91498841bd46d3f1.xls]Sheet1'!$A$2:$B$36</c:f>
              <c:multiLvlStrCache>
                <c:ptCount val="35"/>
                <c:lvl>
                  <c:pt idx="0">
                    <c:v>2014</c:v>
                  </c:pt>
                  <c:pt idx="1">
                    <c:v>2014</c:v>
                  </c:pt>
                  <c:pt idx="2">
                    <c:v>2014</c:v>
                  </c:pt>
                  <c:pt idx="3">
                    <c:v>2014</c:v>
                  </c:pt>
                  <c:pt idx="4">
                    <c:v>2014</c:v>
                  </c:pt>
                  <c:pt idx="5">
                    <c:v>2014</c:v>
                  </c:pt>
                  <c:pt idx="6">
                    <c:v>2014</c:v>
                  </c:pt>
                  <c:pt idx="7">
                    <c:v>2014</c:v>
                  </c:pt>
                  <c:pt idx="8">
                    <c:v>2014</c:v>
                  </c:pt>
                  <c:pt idx="9">
                    <c:v>2014</c:v>
                  </c:pt>
                  <c:pt idx="10">
                    <c:v>2014</c:v>
                  </c:pt>
                  <c:pt idx="11">
                    <c:v>2014</c:v>
                  </c:pt>
                  <c:pt idx="12">
                    <c:v>2015</c:v>
                  </c:pt>
                  <c:pt idx="13">
                    <c:v>2015</c:v>
                  </c:pt>
                  <c:pt idx="14">
                    <c:v>2015</c:v>
                  </c:pt>
                  <c:pt idx="15">
                    <c:v>2015</c:v>
                  </c:pt>
                  <c:pt idx="16">
                    <c:v>2015</c:v>
                  </c:pt>
                  <c:pt idx="17">
                    <c:v>2015</c:v>
                  </c:pt>
                  <c:pt idx="18">
                    <c:v>2015</c:v>
                  </c:pt>
                  <c:pt idx="19">
                    <c:v>2015</c:v>
                  </c:pt>
                  <c:pt idx="20">
                    <c:v>2015</c:v>
                  </c:pt>
                  <c:pt idx="21">
                    <c:v>2015</c:v>
                  </c:pt>
                  <c:pt idx="22">
                    <c:v>2015</c:v>
                  </c:pt>
                  <c:pt idx="23">
                    <c:v>2015</c:v>
                  </c:pt>
                  <c:pt idx="24">
                    <c:v>2016</c:v>
                  </c:pt>
                  <c:pt idx="25">
                    <c:v>2016</c:v>
                  </c:pt>
                  <c:pt idx="26">
                    <c:v>2016</c:v>
                  </c:pt>
                  <c:pt idx="27">
                    <c:v>2016</c:v>
                  </c:pt>
                  <c:pt idx="28">
                    <c:v>2016</c:v>
                  </c:pt>
                  <c:pt idx="29">
                    <c:v>2016</c:v>
                  </c:pt>
                  <c:pt idx="30">
                    <c:v>2016</c:v>
                  </c:pt>
                  <c:pt idx="31">
                    <c:v>2016</c:v>
                  </c:pt>
                  <c:pt idx="32">
                    <c:v>2016</c:v>
                  </c:pt>
                  <c:pt idx="33">
                    <c:v>2016</c:v>
                  </c:pt>
                  <c:pt idx="34">
                    <c:v>2016</c:v>
                  </c:pt>
                </c:lvl>
                <c:lvl>
                  <c:pt idx="0">
                    <c:v>jan</c:v>
                  </c:pt>
                  <c:pt idx="1">
                    <c:v>feb</c:v>
                  </c:pt>
                  <c:pt idx="2">
                    <c:v>mar</c:v>
                  </c:pt>
                  <c:pt idx="3">
                    <c:v>apr</c:v>
                  </c:pt>
                  <c:pt idx="4">
                    <c:v>maj</c:v>
                  </c:pt>
                  <c:pt idx="5">
                    <c:v>jun</c:v>
                  </c:pt>
                  <c:pt idx="6">
                    <c:v>jul</c:v>
                  </c:pt>
                  <c:pt idx="7">
                    <c:v>aug</c:v>
                  </c:pt>
                  <c:pt idx="8">
                    <c:v>sep</c:v>
                  </c:pt>
                  <c:pt idx="9">
                    <c:v>okt</c:v>
                  </c:pt>
                  <c:pt idx="10">
                    <c:v>nov</c:v>
                  </c:pt>
                  <c:pt idx="11">
                    <c:v>dec</c:v>
                  </c:pt>
                  <c:pt idx="12">
                    <c:v>jan</c:v>
                  </c:pt>
                  <c:pt idx="13">
                    <c:v>feb</c:v>
                  </c:pt>
                  <c:pt idx="14">
                    <c:v>mar</c:v>
                  </c:pt>
                  <c:pt idx="15">
                    <c:v>apr</c:v>
                  </c:pt>
                  <c:pt idx="16">
                    <c:v>maj</c:v>
                  </c:pt>
                  <c:pt idx="17">
                    <c:v>jun</c:v>
                  </c:pt>
                  <c:pt idx="18">
                    <c:v>jul</c:v>
                  </c:pt>
                  <c:pt idx="19">
                    <c:v>aug</c:v>
                  </c:pt>
                  <c:pt idx="20">
                    <c:v>sep</c:v>
                  </c:pt>
                  <c:pt idx="21">
                    <c:v>okt</c:v>
                  </c:pt>
                  <c:pt idx="22">
                    <c:v>nov</c:v>
                  </c:pt>
                  <c:pt idx="23">
                    <c:v>dec</c:v>
                  </c:pt>
                  <c:pt idx="24">
                    <c:v>jan</c:v>
                  </c:pt>
                  <c:pt idx="25">
                    <c:v>feb</c:v>
                  </c:pt>
                  <c:pt idx="26">
                    <c:v>mar</c:v>
                  </c:pt>
                  <c:pt idx="27">
                    <c:v>apr</c:v>
                  </c:pt>
                  <c:pt idx="28">
                    <c:v>maj</c:v>
                  </c:pt>
                  <c:pt idx="29">
                    <c:v>jun</c:v>
                  </c:pt>
                  <c:pt idx="30">
                    <c:v>jul</c:v>
                  </c:pt>
                  <c:pt idx="31">
                    <c:v>aug</c:v>
                  </c:pt>
                  <c:pt idx="32">
                    <c:v>sep</c:v>
                  </c:pt>
                  <c:pt idx="33">
                    <c:v>okt</c:v>
                  </c:pt>
                  <c:pt idx="34">
                    <c:v>nov</c:v>
                  </c:pt>
                </c:lvl>
              </c:multiLvlStrCache>
            </c:multiLvlStrRef>
          </c:cat>
          <c:val>
            <c:numRef>
              <c:f>'[61181f09baa1408b91498841bd46d3f1.xls]Sheet1'!$C$2:$C$36</c:f>
              <c:numCache>
                <c:formatCode>#,##0</c:formatCode>
                <c:ptCount val="35"/>
                <c:pt idx="0">
                  <c:v>12812</c:v>
                </c:pt>
                <c:pt idx="1">
                  <c:v>12559</c:v>
                </c:pt>
                <c:pt idx="2">
                  <c:v>12181</c:v>
                </c:pt>
                <c:pt idx="3">
                  <c:v>11599</c:v>
                </c:pt>
                <c:pt idx="4">
                  <c:v>10962</c:v>
                </c:pt>
                <c:pt idx="5">
                  <c:v>10499</c:v>
                </c:pt>
                <c:pt idx="6">
                  <c:v>10431</c:v>
                </c:pt>
                <c:pt idx="7">
                  <c:v>10737</c:v>
                </c:pt>
                <c:pt idx="8">
                  <c:v>10813</c:v>
                </c:pt>
                <c:pt idx="9">
                  <c:v>10962</c:v>
                </c:pt>
                <c:pt idx="10">
                  <c:v>11027</c:v>
                </c:pt>
                <c:pt idx="11">
                  <c:v>11515</c:v>
                </c:pt>
                <c:pt idx="12">
                  <c:v>11613</c:v>
                </c:pt>
                <c:pt idx="13">
                  <c:v>11502</c:v>
                </c:pt>
                <c:pt idx="14">
                  <c:v>11249</c:v>
                </c:pt>
                <c:pt idx="15">
                  <c:v>10809</c:v>
                </c:pt>
                <c:pt idx="16">
                  <c:v>10308</c:v>
                </c:pt>
                <c:pt idx="17">
                  <c:v>9993</c:v>
                </c:pt>
                <c:pt idx="18">
                  <c:v>10150</c:v>
                </c:pt>
                <c:pt idx="19">
                  <c:v>10467</c:v>
                </c:pt>
                <c:pt idx="20">
                  <c:v>10702</c:v>
                </c:pt>
                <c:pt idx="21">
                  <c:v>10906</c:v>
                </c:pt>
                <c:pt idx="22">
                  <c:v>11155</c:v>
                </c:pt>
                <c:pt idx="23">
                  <c:v>11460</c:v>
                </c:pt>
                <c:pt idx="24">
                  <c:v>11588</c:v>
                </c:pt>
                <c:pt idx="25">
                  <c:v>11433</c:v>
                </c:pt>
                <c:pt idx="26">
                  <c:v>11220</c:v>
                </c:pt>
                <c:pt idx="27">
                  <c:v>10795</c:v>
                </c:pt>
                <c:pt idx="28">
                  <c:v>9991</c:v>
                </c:pt>
                <c:pt idx="29">
                  <c:v>9654</c:v>
                </c:pt>
                <c:pt idx="30">
                  <c:v>9699</c:v>
                </c:pt>
                <c:pt idx="31">
                  <c:v>10005</c:v>
                </c:pt>
                <c:pt idx="32">
                  <c:v>10148</c:v>
                </c:pt>
                <c:pt idx="33">
                  <c:v>10283</c:v>
                </c:pt>
                <c:pt idx="34">
                  <c:v>10314</c:v>
                </c:pt>
              </c:numCache>
            </c:numRef>
          </c:val>
          <c:smooth val="0"/>
        </c:ser>
        <c:dLbls>
          <c:showLegendKey val="0"/>
          <c:showVal val="0"/>
          <c:showCatName val="0"/>
          <c:showSerName val="0"/>
          <c:showPercent val="0"/>
          <c:showBubbleSize val="0"/>
        </c:dLbls>
        <c:smooth val="0"/>
        <c:axId val="375968584"/>
        <c:axId val="375968976"/>
      </c:lineChart>
      <c:catAx>
        <c:axId val="37596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5968976"/>
        <c:crosses val="autoZero"/>
        <c:auto val="1"/>
        <c:lblAlgn val="ctr"/>
        <c:lblOffset val="100"/>
        <c:noMultiLvlLbl val="0"/>
      </c:catAx>
      <c:valAx>
        <c:axId val="375968976"/>
        <c:scaling>
          <c:orientation val="minMax"/>
          <c:min val="9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5968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'[61181f09baa1408b91498841bd46d3f1.xls]Sheet1'!$C$45</c:f>
              <c:strCache>
                <c:ptCount val="1"/>
                <c:pt idx="0">
                  <c:v>Antal</c:v>
                </c:pt>
              </c:strCache>
            </c:strRef>
          </c:tx>
          <c:spPr>
            <a:ln w="28575" cap="rnd">
              <a:solidFill>
                <a:schemeClr val="accent1"/>
              </a:solidFill>
              <a:round/>
            </a:ln>
            <a:effectLst/>
          </c:spPr>
          <c:marker>
            <c:symbol val="none"/>
          </c:marker>
          <c:dLbls>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dLbl>
              <c:idx val="22"/>
              <c:layout/>
              <c:dLblPos val="t"/>
              <c:showLegendKey val="0"/>
              <c:showVal val="1"/>
              <c:showCatName val="0"/>
              <c:showSerName val="0"/>
              <c:showPercent val="0"/>
              <c:showBubbleSize val="0"/>
              <c:extLst>
                <c:ext xmlns:c15="http://schemas.microsoft.com/office/drawing/2012/chart" uri="{CE6537A1-D6FC-4f65-9D91-7224C49458BB}">
                  <c15:layout/>
                </c:ext>
              </c:extLst>
            </c:dLbl>
            <c:dLbl>
              <c:idx val="34"/>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multiLvlStrRef>
              <c:f>'[61181f09baa1408b91498841bd46d3f1.xls]Sheet1'!$A$46:$B$80</c:f>
              <c:multiLvlStrCache>
                <c:ptCount val="35"/>
                <c:lvl>
                  <c:pt idx="0">
                    <c:v>2014</c:v>
                  </c:pt>
                  <c:pt idx="1">
                    <c:v>2014</c:v>
                  </c:pt>
                  <c:pt idx="2">
                    <c:v>2014</c:v>
                  </c:pt>
                  <c:pt idx="3">
                    <c:v>2014</c:v>
                  </c:pt>
                  <c:pt idx="4">
                    <c:v>2014</c:v>
                  </c:pt>
                  <c:pt idx="5">
                    <c:v>2014</c:v>
                  </c:pt>
                  <c:pt idx="6">
                    <c:v>2014</c:v>
                  </c:pt>
                  <c:pt idx="7">
                    <c:v>2014</c:v>
                  </c:pt>
                  <c:pt idx="8">
                    <c:v>2014</c:v>
                  </c:pt>
                  <c:pt idx="9">
                    <c:v>2014</c:v>
                  </c:pt>
                  <c:pt idx="10">
                    <c:v>2014</c:v>
                  </c:pt>
                  <c:pt idx="11">
                    <c:v>2014</c:v>
                  </c:pt>
                  <c:pt idx="12">
                    <c:v>2015</c:v>
                  </c:pt>
                  <c:pt idx="13">
                    <c:v>2015</c:v>
                  </c:pt>
                  <c:pt idx="14">
                    <c:v>2015</c:v>
                  </c:pt>
                  <c:pt idx="15">
                    <c:v>2015</c:v>
                  </c:pt>
                  <c:pt idx="16">
                    <c:v>2015</c:v>
                  </c:pt>
                  <c:pt idx="17">
                    <c:v>2015</c:v>
                  </c:pt>
                  <c:pt idx="18">
                    <c:v>2015</c:v>
                  </c:pt>
                  <c:pt idx="19">
                    <c:v>2015</c:v>
                  </c:pt>
                  <c:pt idx="20">
                    <c:v>2015</c:v>
                  </c:pt>
                  <c:pt idx="21">
                    <c:v>2015</c:v>
                  </c:pt>
                  <c:pt idx="22">
                    <c:v>2015</c:v>
                  </c:pt>
                  <c:pt idx="23">
                    <c:v>2015</c:v>
                  </c:pt>
                  <c:pt idx="24">
                    <c:v>2016</c:v>
                  </c:pt>
                  <c:pt idx="25">
                    <c:v>2016</c:v>
                  </c:pt>
                  <c:pt idx="26">
                    <c:v>2016</c:v>
                  </c:pt>
                  <c:pt idx="27">
                    <c:v>2016</c:v>
                  </c:pt>
                  <c:pt idx="28">
                    <c:v>2016</c:v>
                  </c:pt>
                  <c:pt idx="29">
                    <c:v>2016</c:v>
                  </c:pt>
                  <c:pt idx="30">
                    <c:v>2016</c:v>
                  </c:pt>
                  <c:pt idx="31">
                    <c:v>2016</c:v>
                  </c:pt>
                  <c:pt idx="32">
                    <c:v>2016</c:v>
                  </c:pt>
                  <c:pt idx="33">
                    <c:v>2016</c:v>
                  </c:pt>
                  <c:pt idx="34">
                    <c:v>2016</c:v>
                  </c:pt>
                </c:lvl>
                <c:lvl>
                  <c:pt idx="0">
                    <c:v>jan</c:v>
                  </c:pt>
                  <c:pt idx="1">
                    <c:v>feb</c:v>
                  </c:pt>
                  <c:pt idx="2">
                    <c:v>mar</c:v>
                  </c:pt>
                  <c:pt idx="3">
                    <c:v>apr</c:v>
                  </c:pt>
                  <c:pt idx="4">
                    <c:v>maj</c:v>
                  </c:pt>
                  <c:pt idx="5">
                    <c:v>jun</c:v>
                  </c:pt>
                  <c:pt idx="6">
                    <c:v>jul</c:v>
                  </c:pt>
                  <c:pt idx="7">
                    <c:v>aug</c:v>
                  </c:pt>
                  <c:pt idx="8">
                    <c:v>sep</c:v>
                  </c:pt>
                  <c:pt idx="9">
                    <c:v>okt</c:v>
                  </c:pt>
                  <c:pt idx="10">
                    <c:v>nov</c:v>
                  </c:pt>
                  <c:pt idx="11">
                    <c:v>dec</c:v>
                  </c:pt>
                  <c:pt idx="12">
                    <c:v>jan</c:v>
                  </c:pt>
                  <c:pt idx="13">
                    <c:v>feb</c:v>
                  </c:pt>
                  <c:pt idx="14">
                    <c:v>mar</c:v>
                  </c:pt>
                  <c:pt idx="15">
                    <c:v>apr</c:v>
                  </c:pt>
                  <c:pt idx="16">
                    <c:v>maj</c:v>
                  </c:pt>
                  <c:pt idx="17">
                    <c:v>jun</c:v>
                  </c:pt>
                  <c:pt idx="18">
                    <c:v>jul</c:v>
                  </c:pt>
                  <c:pt idx="19">
                    <c:v>aug</c:v>
                  </c:pt>
                  <c:pt idx="20">
                    <c:v>sep</c:v>
                  </c:pt>
                  <c:pt idx="21">
                    <c:v>okt</c:v>
                  </c:pt>
                  <c:pt idx="22">
                    <c:v>nov</c:v>
                  </c:pt>
                  <c:pt idx="23">
                    <c:v>dec</c:v>
                  </c:pt>
                  <c:pt idx="24">
                    <c:v>jan</c:v>
                  </c:pt>
                  <c:pt idx="25">
                    <c:v>feb</c:v>
                  </c:pt>
                  <c:pt idx="26">
                    <c:v>mar</c:v>
                  </c:pt>
                  <c:pt idx="27">
                    <c:v>apr</c:v>
                  </c:pt>
                  <c:pt idx="28">
                    <c:v>maj</c:v>
                  </c:pt>
                  <c:pt idx="29">
                    <c:v>jun</c:v>
                  </c:pt>
                  <c:pt idx="30">
                    <c:v>jul</c:v>
                  </c:pt>
                  <c:pt idx="31">
                    <c:v>aug</c:v>
                  </c:pt>
                  <c:pt idx="32">
                    <c:v>sep</c:v>
                  </c:pt>
                  <c:pt idx="33">
                    <c:v>okt</c:v>
                  </c:pt>
                  <c:pt idx="34">
                    <c:v>nov</c:v>
                  </c:pt>
                </c:lvl>
              </c:multiLvlStrCache>
            </c:multiLvlStrRef>
          </c:cat>
          <c:val>
            <c:numRef>
              <c:f>'[61181f09baa1408b91498841bd46d3f1.xls]Sheet1'!$C$46:$C$80</c:f>
              <c:numCache>
                <c:formatCode>#,##0</c:formatCode>
                <c:ptCount val="35"/>
                <c:pt idx="0">
                  <c:v>4710</c:v>
                </c:pt>
                <c:pt idx="1">
                  <c:v>4612</c:v>
                </c:pt>
                <c:pt idx="2">
                  <c:v>4460</c:v>
                </c:pt>
                <c:pt idx="3">
                  <c:v>4259</c:v>
                </c:pt>
                <c:pt idx="4">
                  <c:v>4083</c:v>
                </c:pt>
                <c:pt idx="5">
                  <c:v>3983</c:v>
                </c:pt>
                <c:pt idx="6">
                  <c:v>3989</c:v>
                </c:pt>
                <c:pt idx="7">
                  <c:v>4070</c:v>
                </c:pt>
                <c:pt idx="8">
                  <c:v>4097</c:v>
                </c:pt>
                <c:pt idx="9">
                  <c:v>4079</c:v>
                </c:pt>
                <c:pt idx="10">
                  <c:v>4044</c:v>
                </c:pt>
                <c:pt idx="11">
                  <c:v>4206</c:v>
                </c:pt>
                <c:pt idx="12">
                  <c:v>4245</c:v>
                </c:pt>
                <c:pt idx="13">
                  <c:v>4159</c:v>
                </c:pt>
                <c:pt idx="14">
                  <c:v>4071</c:v>
                </c:pt>
                <c:pt idx="15">
                  <c:v>3923</c:v>
                </c:pt>
                <c:pt idx="16">
                  <c:v>3714</c:v>
                </c:pt>
                <c:pt idx="17">
                  <c:v>3623</c:v>
                </c:pt>
                <c:pt idx="18">
                  <c:v>3680</c:v>
                </c:pt>
                <c:pt idx="19">
                  <c:v>3787</c:v>
                </c:pt>
                <c:pt idx="20">
                  <c:v>3862</c:v>
                </c:pt>
                <c:pt idx="21">
                  <c:v>3919</c:v>
                </c:pt>
                <c:pt idx="22">
                  <c:v>3997</c:v>
                </c:pt>
                <c:pt idx="23">
                  <c:v>4059</c:v>
                </c:pt>
                <c:pt idx="24">
                  <c:v>4083</c:v>
                </c:pt>
                <c:pt idx="25">
                  <c:v>3950</c:v>
                </c:pt>
                <c:pt idx="26">
                  <c:v>3943</c:v>
                </c:pt>
                <c:pt idx="27">
                  <c:v>3786</c:v>
                </c:pt>
                <c:pt idx="28">
                  <c:v>3511</c:v>
                </c:pt>
                <c:pt idx="29">
                  <c:v>3381</c:v>
                </c:pt>
                <c:pt idx="30">
                  <c:v>3394</c:v>
                </c:pt>
                <c:pt idx="31">
                  <c:v>3495</c:v>
                </c:pt>
                <c:pt idx="32">
                  <c:v>3502</c:v>
                </c:pt>
                <c:pt idx="33">
                  <c:v>3577</c:v>
                </c:pt>
                <c:pt idx="34">
                  <c:v>3533</c:v>
                </c:pt>
              </c:numCache>
            </c:numRef>
          </c:val>
          <c:smooth val="0"/>
        </c:ser>
        <c:dLbls>
          <c:showLegendKey val="0"/>
          <c:showVal val="0"/>
          <c:showCatName val="0"/>
          <c:showSerName val="0"/>
          <c:showPercent val="0"/>
          <c:showBubbleSize val="0"/>
        </c:dLbls>
        <c:smooth val="0"/>
        <c:axId val="375969760"/>
        <c:axId val="375970152"/>
      </c:lineChart>
      <c:catAx>
        <c:axId val="37596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5970152"/>
        <c:crosses val="autoZero"/>
        <c:auto val="1"/>
        <c:lblAlgn val="ctr"/>
        <c:lblOffset val="100"/>
        <c:noMultiLvlLbl val="0"/>
      </c:catAx>
      <c:valAx>
        <c:axId val="375970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7596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0.40072</cdr:x>
      <cdr:y>0.87762</cdr:y>
    </cdr:from>
    <cdr:to>
      <cdr:x>0.60266</cdr:x>
      <cdr:y>0.94971</cdr:y>
    </cdr:to>
    <cdr:sp macro="" textlink="">
      <cdr:nvSpPr>
        <cdr:cNvPr id="2" name="Textruta 1"/>
        <cdr:cNvSpPr txBox="1"/>
      </cdr:nvSpPr>
      <cdr:spPr>
        <a:xfrm xmlns:a="http://schemas.openxmlformats.org/drawingml/2006/main">
          <a:off x="2019631" y="2226365"/>
          <a:ext cx="1017767" cy="182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400" dirty="0">
              <a:latin typeface="Calibri" panose="020F0502020204030204" pitchFamily="34" charset="0"/>
            </a:rPr>
            <a:t>Källa: SCB</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0.05159</cdr:y>
    </cdr:from>
    <cdr:to>
      <cdr:x>0.13643</cdr:x>
      <cdr:y>0.1045</cdr:y>
    </cdr:to>
    <cdr:sp macro="" textlink="">
      <cdr:nvSpPr>
        <cdr:cNvPr id="2" name="textruta 1"/>
        <cdr:cNvSpPr txBox="1"/>
      </cdr:nvSpPr>
      <cdr:spPr>
        <a:xfrm xmlns:a="http://schemas.openxmlformats.org/drawingml/2006/main">
          <a:off x="0" y="297158"/>
          <a:ext cx="785848" cy="304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a:solidFill>
                <a:schemeClr val="tx1">
                  <a:lumMod val="65000"/>
                  <a:lumOff val="35000"/>
                </a:schemeClr>
              </a:solidFill>
              <a:latin typeface="Calibri" panose="020F0502020204030204" pitchFamily="34" charset="0"/>
            </a:rPr>
            <a:t>Ålder</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0.14833</cdr:x>
      <cdr:y>0.05769</cdr:y>
    </cdr:to>
    <cdr:sp macro="" textlink="">
      <cdr:nvSpPr>
        <cdr:cNvPr id="2" name="textruta 1"/>
        <cdr:cNvSpPr txBox="1"/>
      </cdr:nvSpPr>
      <cdr:spPr>
        <a:xfrm xmlns:a="http://schemas.openxmlformats.org/drawingml/2006/main">
          <a:off x="0" y="0"/>
          <a:ext cx="858982" cy="3325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a:solidFill>
                <a:schemeClr val="tx1">
                  <a:lumMod val="65000"/>
                  <a:lumOff val="35000"/>
                </a:schemeClr>
              </a:solidFill>
              <a:latin typeface="Calibri" panose="020F0502020204030204" pitchFamily="34" charset="0"/>
            </a:rPr>
            <a:t>Ålder</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0.14833</cdr:x>
      <cdr:y>0.05769</cdr:y>
    </cdr:to>
    <cdr:sp macro="" textlink="">
      <cdr:nvSpPr>
        <cdr:cNvPr id="2" name="textruta 1"/>
        <cdr:cNvSpPr txBox="1"/>
      </cdr:nvSpPr>
      <cdr:spPr>
        <a:xfrm xmlns:a="http://schemas.openxmlformats.org/drawingml/2006/main">
          <a:off x="0" y="0"/>
          <a:ext cx="858982" cy="3325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a:solidFill>
                <a:schemeClr val="tx1">
                  <a:lumMod val="65000"/>
                  <a:lumOff val="35000"/>
                </a:schemeClr>
              </a:solidFill>
              <a:latin typeface="Calibri" panose="020F0502020204030204" pitchFamily="34" charset="0"/>
            </a:rPr>
            <a:t>Ålder</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0.13938</cdr:x>
      <cdr:y>0.05928</cdr:y>
    </cdr:to>
    <cdr:sp macro="" textlink="">
      <cdr:nvSpPr>
        <cdr:cNvPr id="2" name="textruta 1"/>
        <cdr:cNvSpPr txBox="1"/>
      </cdr:nvSpPr>
      <cdr:spPr>
        <a:xfrm xmlns:a="http://schemas.openxmlformats.org/drawingml/2006/main">
          <a:off x="0" y="0"/>
          <a:ext cx="767346" cy="3354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800" dirty="0">
              <a:solidFill>
                <a:schemeClr val="tx1">
                  <a:lumMod val="65000"/>
                  <a:lumOff val="35000"/>
                </a:schemeClr>
              </a:solidFill>
              <a:latin typeface="Calibri" panose="020F0502020204030204" pitchFamily="34" charset="0"/>
            </a:rPr>
            <a:t>Ålder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2016-12-06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338087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628650" lvl="1" indent="-171450">
              <a:buFontTx/>
              <a:buChar char="-"/>
            </a:pPr>
            <a:r>
              <a:rPr lang="sv-SE" dirty="0" smtClean="0"/>
              <a:t>Det finns inga snabba lösningar</a:t>
            </a:r>
            <a:r>
              <a:rPr lang="sv-SE" baseline="0" dirty="0" smtClean="0"/>
              <a:t> på problemet utan detta krävs ett tydligt och långsiktig systematisk arbete:</a:t>
            </a:r>
          </a:p>
          <a:p>
            <a:pPr marL="457200" lvl="1" indent="0">
              <a:buFontTx/>
              <a:buNone/>
            </a:pPr>
            <a:r>
              <a:rPr lang="sv-SE" baseline="0" dirty="0" smtClean="0"/>
              <a:t>Från vårt håll är följande centrala för att motverka den negativa utvecklingen:</a:t>
            </a:r>
          </a:p>
          <a:p>
            <a:pPr marL="628650" lvl="1" indent="-171450">
              <a:buFontTx/>
              <a:buChar char="-"/>
            </a:pPr>
            <a:r>
              <a:rPr lang="sv-SE" baseline="0" dirty="0" smtClean="0"/>
              <a:t>Ta vara på den kompetens som finns i länet. Länet har en stor andel utrikes födda som står utanför arbetsmarknaden detta är tydligt även när man jämför med riket. Vi måste samarbeta för att kunna vägleda och matcha dessa till utbildningar och jobb som tar vara på deras kompetens. Detta låter enkelt men är väldigt komplex i en grupp av olika människor med olika bakgrund och kulturer</a:t>
            </a:r>
          </a:p>
          <a:p>
            <a:pPr marL="628650" lvl="1" indent="-171450">
              <a:buFontTx/>
              <a:buChar char="-"/>
            </a:pPr>
            <a:r>
              <a:rPr lang="sv-SE" baseline="0" dirty="0" smtClean="0"/>
              <a:t>Dock är alternativet att misslyckats med integration inte ett alternativ och dess konsekvenser ser vi prov på redan nu.</a:t>
            </a:r>
          </a:p>
          <a:p>
            <a:pPr marL="628650" lvl="1" indent="-171450">
              <a:buFontTx/>
              <a:buChar char="-"/>
            </a:pPr>
            <a:endParaRPr lang="sv-SE" baseline="0" dirty="0" smtClean="0"/>
          </a:p>
          <a:p>
            <a:pPr marL="457200" lvl="1" indent="0">
              <a:buFontTx/>
              <a:buNone/>
            </a:pPr>
            <a:r>
              <a:rPr lang="sv-SE" baseline="0" dirty="0" smtClean="0"/>
              <a:t>Sammanfattningsvis: </a:t>
            </a:r>
          </a:p>
          <a:p>
            <a:pPr marL="628650" lvl="1" indent="-171450">
              <a:buFontTx/>
              <a:buChar char="-"/>
            </a:pPr>
            <a:r>
              <a:rPr lang="sv-SE" baseline="0" dirty="0" smtClean="0"/>
              <a:t>Så har länet en stark arbetsmarknad och företagen är väldigt positiva och sysselsättningen kommer att öka. Dock hämmas tillväxten stark av arbetskraftsbristen. </a:t>
            </a:r>
          </a:p>
          <a:p>
            <a:pPr marL="628650" lvl="1" indent="-171450">
              <a:buFontTx/>
              <a:buChar char="-"/>
            </a:pPr>
            <a:r>
              <a:rPr lang="sv-SE" baseline="0" dirty="0" smtClean="0"/>
              <a:t>Dock är det tydligt att arbetsmarknaden börjar allt mer bli tudelad och de utsatta grupperna är allt större del av den tillgängliga arbetskraften. Avståndet mellan de inskrivna arbetslösa och arbetsgivarna är längre och mer komplex. Dock är detta verkligenheten och den kommer inte att ändras.</a:t>
            </a:r>
          </a:p>
          <a:p>
            <a:pPr marL="628650" lvl="1" indent="-171450">
              <a:buFontTx/>
              <a:buChar char="-"/>
            </a:pPr>
            <a:r>
              <a:rPr lang="sv-SE" baseline="0" dirty="0" smtClean="0"/>
              <a:t>Personer med utländsk bakgrund kommer allt mer utgöra den arbetskraft som i nuläget och framtiden som kommer försörja oss andra. Mycket viktigt att göra koncentrerade satsningar på dessa grupper hos alla aktörer som verkar på arbetsmarknaden. Ge dessa verktygen för att delta på arbetsmarknaden.</a:t>
            </a:r>
          </a:p>
          <a:p>
            <a:pPr marL="628650" lvl="1" indent="-171450">
              <a:buFontTx/>
              <a:buChar char="-"/>
            </a:pPr>
            <a:r>
              <a:rPr lang="sv-SE" baseline="0" dirty="0" smtClean="0"/>
              <a:t>Konsekvenserna av  att förbise detta är allt större kompetensbrist, brister i kvalitet hos de offentliga aktörerna och en allt svårare matchningssituation. </a:t>
            </a:r>
          </a:p>
          <a:p>
            <a:pPr marL="628650" lvl="1" indent="-171450">
              <a:buFontTx/>
              <a:buChar char="-"/>
            </a:pPr>
            <a:r>
              <a:rPr lang="sv-SE" baseline="0" dirty="0" smtClean="0"/>
              <a:t>Otroligt viktigt att försöka matcha in arbetsgivarna med arbetssökande. Det är från båda håll viktigt att vi ger dem verktygen för att vara gångbara hos arbetsgivarna samt att arbetsgivarna förstår hur nuläget ser ut med ett starkt förändrad arbetskraftsutbud. </a:t>
            </a:r>
          </a:p>
          <a:p>
            <a:pPr marL="457200" lvl="1" indent="0">
              <a:buFontTx/>
              <a:buNone/>
            </a:pPr>
            <a:endParaRPr lang="sv-SE" baseline="0" dirty="0" smtClean="0"/>
          </a:p>
          <a:p>
            <a:pPr marL="457200" lvl="1" indent="0">
              <a:buFontTx/>
              <a:buNone/>
            </a:pPr>
            <a:endParaRPr lang="sv-SE" baseline="0" dirty="0" smtClean="0"/>
          </a:p>
          <a:p>
            <a:pPr marL="628650" lvl="1" indent="-171450">
              <a:buFontTx/>
              <a:buChar char="-"/>
            </a:pPr>
            <a:endParaRPr lang="sv-SE" baseline="0" dirty="0" smtClean="0"/>
          </a:p>
          <a:p>
            <a:pPr marL="628650" lvl="1" indent="-171450">
              <a:buFontTx/>
              <a:buChar char="-"/>
            </a:pPr>
            <a:endParaRPr lang="sv-SE" baseline="0" dirty="0" smtClean="0"/>
          </a:p>
          <a:p>
            <a:pPr marL="628650" lvl="1" indent="-171450">
              <a:buFontTx/>
              <a:buChar char="-"/>
            </a:pPr>
            <a:endParaRPr lang="sv-SE" baseline="0" dirty="0" smtClean="0"/>
          </a:p>
        </p:txBody>
      </p:sp>
      <p:sp>
        <p:nvSpPr>
          <p:cNvPr id="4" name="Platshållare för bildnummer 3"/>
          <p:cNvSpPr>
            <a:spLocks noGrp="1"/>
          </p:cNvSpPr>
          <p:nvPr>
            <p:ph type="sldNum" sz="quarter" idx="10"/>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308195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Kommentarer:</a:t>
            </a:r>
          </a:p>
          <a:p>
            <a:pPr marL="171450" indent="-171450">
              <a:buFontTx/>
              <a:buChar char="-"/>
            </a:pPr>
            <a:r>
              <a:rPr lang="sv-SE" dirty="0" smtClean="0"/>
              <a:t>Skillnaden mellan svenskfödda och födda utanför EU och varför det är så…</a:t>
            </a:r>
          </a:p>
          <a:p>
            <a:pPr marL="171450" indent="-171450">
              <a:buFontTx/>
              <a:buChar char="-"/>
            </a:pPr>
            <a:r>
              <a:rPr lang="sv-SE" dirty="0" smtClean="0"/>
              <a:t>Förklara ”utsatta grupper” – att var borta från arbetsmarknaden länge är ett problem i sig…</a:t>
            </a:r>
          </a:p>
          <a:p>
            <a:pPr marL="171450" indent="-171450">
              <a:buFontTx/>
              <a:buChar char="-"/>
            </a:pPr>
            <a:r>
              <a:rPr lang="sv-SE" dirty="0" smtClean="0"/>
              <a:t>Vi har en högkonjunktur</a:t>
            </a:r>
            <a:r>
              <a:rPr lang="sv-SE" baseline="0" dirty="0" smtClean="0"/>
              <a:t> – då uppstår efterfrågan på kompetens – Af måste ”nyttja </a:t>
            </a:r>
            <a:r>
              <a:rPr lang="sv-SE" baseline="0" dirty="0" err="1" smtClean="0"/>
              <a:t>momentum</a:t>
            </a:r>
            <a:r>
              <a:rPr lang="sv-SE" baseline="0" dirty="0" smtClean="0"/>
              <a:t>” – det blir svårare för utsatta grupper under en låg konjunktur (ökad konkurrens).</a:t>
            </a:r>
            <a:endParaRPr lang="sv-SE" dirty="0" smtClean="0"/>
          </a:p>
          <a:p>
            <a:pPr marL="171450" indent="-171450">
              <a:buFontTx/>
              <a:buChar char="-"/>
            </a:pPr>
            <a:endParaRPr lang="sv-SE" dirty="0" smtClean="0"/>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403654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Kommentarer:</a:t>
            </a:r>
          </a:p>
          <a:p>
            <a:pPr marL="171450" indent="-171450">
              <a:buFontTx/>
              <a:buChar char="-"/>
            </a:pPr>
            <a:r>
              <a:rPr lang="sv-SE" baseline="0" dirty="0" smtClean="0"/>
              <a:t>Gapet utgörs oftast av formella krav på utbildning eller utifrån bristen på relevant erfarenhet.</a:t>
            </a:r>
          </a:p>
          <a:p>
            <a:pPr marL="171450" indent="-171450">
              <a:buFontTx/>
              <a:buChar char="-"/>
            </a:pPr>
            <a:r>
              <a:rPr lang="sv-SE" baseline="0" dirty="0" smtClean="0"/>
              <a:t>På detta sätt uppstår bristyrken</a:t>
            </a:r>
          </a:p>
          <a:p>
            <a:pPr marL="171450" indent="-171450">
              <a:buFontTx/>
              <a:buChar char="-"/>
            </a:pPr>
            <a:r>
              <a:rPr lang="sv-SE" baseline="0" dirty="0" smtClean="0"/>
              <a:t>Offentlig sektor mer ofta krav på formel utbildning eller examen. Nya bristyrken t ex socialsekreterare och lärare.</a:t>
            </a:r>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310757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 sker utöver ”vanlig matchning”.</a:t>
            </a:r>
          </a:p>
          <a:p>
            <a:r>
              <a:rPr lang="sv-SE" dirty="0" smtClean="0"/>
              <a:t>Kedja av insatser i samarbete med den sökande</a:t>
            </a:r>
            <a:r>
              <a:rPr lang="sv-SE" baseline="0" dirty="0" smtClean="0"/>
              <a:t> – individualisering. </a:t>
            </a:r>
          </a:p>
          <a:p>
            <a:r>
              <a:rPr lang="sv-SE" baseline="0" dirty="0" smtClean="0"/>
              <a:t>Medverka till alternativa lösningar när efterfrågad kompetens saknas…</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32739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utrikesfödda är det i Västernorrland </a:t>
            </a:r>
            <a:r>
              <a:rPr lang="sv-SE" b="1" dirty="0" smtClean="0"/>
              <a:t>37,4% </a:t>
            </a:r>
            <a:r>
              <a:rPr lang="sv-SE" dirty="0" smtClean="0"/>
              <a:t>som är arbetslösa under november månad. Utrikesfödd ungdom är 54,4%. </a:t>
            </a:r>
          </a:p>
          <a:p>
            <a:r>
              <a:rPr lang="sv-SE" dirty="0" smtClean="0"/>
              <a:t>För utrikesfödda är det i Sundsvall </a:t>
            </a:r>
            <a:r>
              <a:rPr lang="sv-SE" b="1" dirty="0" smtClean="0"/>
              <a:t>29,7% </a:t>
            </a:r>
            <a:r>
              <a:rPr lang="sv-SE" dirty="0" smtClean="0"/>
              <a:t>som är arbetslösa under november månad. Utrikesfödd ungdom är 44,8%. </a:t>
            </a:r>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293640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273212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största minskningen kan vi se bland sökande som är mellan 18-19 år (-28%) samt hela</a:t>
            </a:r>
            <a:r>
              <a:rPr lang="sv-SE" baseline="0" dirty="0" smtClean="0"/>
              <a:t> gruppen ungdomar 18-24 år (-17%).  </a:t>
            </a:r>
          </a:p>
          <a:p>
            <a:endParaRPr lang="sv-SE" baseline="0" dirty="0" smtClean="0"/>
          </a:p>
          <a:p>
            <a:r>
              <a:rPr lang="sv-SE" baseline="0" dirty="0" smtClean="0"/>
              <a:t>Fler och fler av våra sökande tillhör några av våra ”utsatta grupper”, dvs </a:t>
            </a:r>
            <a:r>
              <a:rPr lang="sv-SE" sz="1200" kern="1200" dirty="0" smtClean="0">
                <a:solidFill>
                  <a:schemeClr val="tx1"/>
                </a:solidFill>
                <a:effectLst/>
                <a:latin typeface="+mn-lt"/>
                <a:ea typeface="+mn-ea"/>
                <a:cs typeface="+mn-cs"/>
              </a:rPr>
              <a:t>55-64 år, har endast förgymnasial utbildning, har en funktionsnedsättning eller är utomeuropeiskt födda. Jan-juni 2016 har</a:t>
            </a:r>
            <a:r>
              <a:rPr lang="sv-SE" sz="1200" kern="1200" baseline="0" dirty="0" smtClean="0">
                <a:solidFill>
                  <a:schemeClr val="tx1"/>
                </a:solidFill>
                <a:effectLst/>
                <a:latin typeface="+mn-lt"/>
                <a:ea typeface="+mn-ea"/>
                <a:cs typeface="+mn-cs"/>
              </a:rPr>
              <a:t> enheten Sundsvall-Ånge 69% av sökande som tillhör någon av dessa grupper. Bland enheterna i länet varierar denna andel mellan 68-71%. Dessa grupper tenderar att bli arbetslösa under en längre tid. </a:t>
            </a:r>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2038087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Även för Sundsvalls kommun ser vi att den största</a:t>
            </a:r>
            <a:r>
              <a:rPr lang="sv-SE" baseline="0" dirty="0" smtClean="0"/>
              <a:t> minskningen är bland sökande 18-19 år samt hela gruppen ungdomar 18-24 år.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Fler och fler av våra sökande tillhör några av våra ”utsatta grupper”, dvs </a:t>
            </a:r>
            <a:r>
              <a:rPr lang="sv-SE" sz="1200" kern="1200" dirty="0" smtClean="0">
                <a:solidFill>
                  <a:schemeClr val="tx1"/>
                </a:solidFill>
                <a:effectLst/>
                <a:latin typeface="+mn-lt"/>
                <a:ea typeface="+mn-ea"/>
                <a:cs typeface="+mn-cs"/>
              </a:rPr>
              <a:t>55-64 år, har endast förgymnasial utbildning, har en funktionsnedsättning eller är utomeuropeiskt födda. Jan-juni 2016 har</a:t>
            </a:r>
            <a:r>
              <a:rPr lang="sv-SE" sz="1200" kern="1200" baseline="0" dirty="0" smtClean="0">
                <a:solidFill>
                  <a:schemeClr val="tx1"/>
                </a:solidFill>
                <a:effectLst/>
                <a:latin typeface="+mn-lt"/>
                <a:ea typeface="+mn-ea"/>
                <a:cs typeface="+mn-cs"/>
              </a:rPr>
              <a:t> enheten Sundsvall-Ånge 69% av sökande som tillhör någon av dessa grupper. Bland enheterna i länet varierar denna andel mellan 68-71%. Dessa grupper tenderar att bli arbetslösa under en längre tid.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206759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988" y="744538"/>
            <a:ext cx="6615112" cy="3722687"/>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374119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988" y="744538"/>
            <a:ext cx="6615112" cy="3722687"/>
          </a:xfrm>
        </p:spPr>
      </p:sp>
      <p:sp>
        <p:nvSpPr>
          <p:cNvPr id="3" name="Platshållare för anteckningar 2"/>
          <p:cNvSpPr>
            <a:spLocks noGrp="1"/>
          </p:cNvSpPr>
          <p:nvPr>
            <p:ph type="body" idx="1"/>
          </p:nvPr>
        </p:nvSpPr>
        <p:spPr/>
        <p:txBody>
          <a:bodyPr/>
          <a:lstStyle/>
          <a:p>
            <a:pPr marL="171450" indent="-171450">
              <a:buFontTx/>
              <a:buChar char="-"/>
            </a:pPr>
            <a:r>
              <a:rPr lang="sv-SE" baseline="0" dirty="0" smtClean="0"/>
              <a:t>Vi ser att den globala ekonomin och världshandel tappar fart. Effekterna av presidentvalet i USA är svårt att sia dock är det klart att det har blivit mer osäkert ute på marknaderna. </a:t>
            </a:r>
          </a:p>
          <a:p>
            <a:pPr marL="171450" indent="-171450">
              <a:buFontTx/>
              <a:buChar char="-"/>
            </a:pPr>
            <a:r>
              <a:rPr lang="sv-SE" baseline="0" dirty="0" smtClean="0"/>
              <a:t>I Euroområdet råder det fortfarande en dämpad ekonomi där det är främst Tyskland och Storbritannien som håller upp tillväxten.</a:t>
            </a:r>
          </a:p>
          <a:p>
            <a:pPr marL="171450" indent="-171450">
              <a:buFontTx/>
              <a:buChar char="-"/>
            </a:pPr>
            <a:r>
              <a:rPr lang="sv-SE" baseline="0" dirty="0" smtClean="0"/>
              <a:t>Sverige har en stark ekonomi i jämförelse med Europa, dock har tillväxten bromsat, dock på en hög nivå. Det är främst hushållens konsumtion som har minskat. </a:t>
            </a:r>
          </a:p>
          <a:p>
            <a:pPr marL="171450" indent="-171450">
              <a:buFontTx/>
              <a:buChar char="-"/>
            </a:pPr>
            <a:r>
              <a:rPr lang="sv-SE" baseline="0" dirty="0" smtClean="0"/>
              <a:t>Sverige arbetsmarknad är mycket stark, vi har en hög sysselsättningsgrad, lägre arbetslöshetstider och en låg arbetslöshet</a:t>
            </a:r>
          </a:p>
          <a:p>
            <a:pPr marL="171450" indent="-171450">
              <a:buFontTx/>
              <a:buChar char="-"/>
            </a:pPr>
            <a:r>
              <a:rPr lang="sv-SE" dirty="0" smtClean="0"/>
              <a:t>Länets</a:t>
            </a:r>
            <a:r>
              <a:rPr lang="sv-SE" baseline="0" dirty="0" smtClean="0"/>
              <a:t> arbetsmarknad är inte lika stark som riket men likväl mycket stark. Arbetslösheten har stadigt varit på väg nedåt. Dock stora skillnader inom kommunerna där Sundvallregionen går bättre än Örnsköldsvik.</a:t>
            </a:r>
          </a:p>
          <a:p>
            <a:pPr marL="171450" indent="-171450">
              <a:buFontTx/>
              <a:buChar char="-"/>
            </a:pPr>
            <a:r>
              <a:rPr lang="sv-SE" baseline="0" dirty="0" smtClean="0"/>
              <a:t>Enligt Arbetsförmedlingens konjunkturindikator för näringslivet är konjunkturen mycket starkare än normalt, vilket tyder på att länets företag är mycket positiva. Dock är det viktigt att poängtera länet har en laggad effekt i efterhand. Med vill jag säga att den positiva utvecklingen i landet får en försenad effekt på länet som vi ser nu. </a:t>
            </a:r>
          </a:p>
          <a:p>
            <a:pPr marL="171450" indent="-171450">
              <a:buFontTx/>
              <a:buChar char="-"/>
            </a:pPr>
            <a:r>
              <a:rPr lang="sv-SE" baseline="0" dirty="0" smtClean="0"/>
              <a:t>Kapacitetsutnyttjande är mycket högt och ligger över riksgenomsnittet, där 25 % av arbetsställena har nått sitt kapacitetstak och där det är fler antal företag som planerar att utöka sin arbetsstyrka. </a:t>
            </a:r>
          </a:p>
          <a:p>
            <a:pPr marL="171450" indent="-171450">
              <a:buFontTx/>
              <a:buChar char="-"/>
            </a:pPr>
            <a:r>
              <a:rPr lang="sv-SE" baseline="0" dirty="0" smtClean="0"/>
              <a:t>Branscherna :</a:t>
            </a:r>
          </a:p>
          <a:p>
            <a:pPr marL="628650" lvl="1" indent="-171450">
              <a:buFontTx/>
              <a:buChar char="-"/>
            </a:pPr>
            <a:r>
              <a:rPr lang="sv-SE" baseline="0" dirty="0" smtClean="0"/>
              <a:t>Industri ser vi en viss ljusning för, dock kommer det inte bli några större sysselsättningsförändringar. Det är bättre konjunktur i Sundsvalls området i jämförelse med Örnsköldsviktrakten. Oftast mindre företag som går lite bättre. Företagarna är mycket positiva dock kommer från en låg nivå. </a:t>
            </a:r>
          </a:p>
          <a:p>
            <a:pPr marL="628650" lvl="1" indent="-171450">
              <a:buFontTx/>
              <a:buChar char="-"/>
            </a:pPr>
            <a:r>
              <a:rPr lang="sv-SE" baseline="0" dirty="0" smtClean="0"/>
              <a:t>Byggverksamheten är det väldigt positivt och det byggs mycket särskilt i Sundsvall. I undersökningen är byggverksamheten väldigt positiva. Sysselsättningen kommer att öka dock hämnas på grund av arbetskraftsbristen.</a:t>
            </a:r>
          </a:p>
          <a:p>
            <a:pPr marL="628650" lvl="1" indent="-171450">
              <a:buFontTx/>
              <a:buChar char="-"/>
            </a:pPr>
            <a:r>
              <a:rPr lang="sv-SE" baseline="0" dirty="0" smtClean="0"/>
              <a:t>Privata tjänster(Hotell och restaurang, Transport, finansiella och </a:t>
            </a:r>
            <a:r>
              <a:rPr lang="sv-SE" baseline="0" dirty="0" err="1" smtClean="0"/>
              <a:t>ftg</a:t>
            </a:r>
            <a:r>
              <a:rPr lang="sv-SE" baseline="0" dirty="0" smtClean="0"/>
              <a:t> tjänster infor och kommunikation, handeln) är fortsatt väldigt positiva dock har blivit en viss dämpning jämfört med samma tid förra året. Handeln är mest positiva av de privata tjänsterna. Näst mest positiv är information och kommunikation. Bedömningen är att sysselsättning ökar dock kommer kompetensbrister sätta stopp för stora ökningar främst inom information och kommunikation. </a:t>
            </a:r>
          </a:p>
          <a:p>
            <a:pPr marL="628650" lvl="1" indent="-171450">
              <a:buFontTx/>
              <a:buChar char="-"/>
            </a:pPr>
            <a:r>
              <a:rPr lang="sv-SE" baseline="0" dirty="0" smtClean="0"/>
              <a:t>Offentliga tjänster: Både privata (50 %) och offentliga (40 %) verksamheter har upplevd en ökad efterfrågan på deras tjänster. En åldrade befolkning sätter stora krav på anpassning av verksamhet samt ett krympande skatteunderlag. Detta med tydliga brister inom en rad yrken så bedömer vi att sysselsättningen kommer att öka dock sparsamt på grund av arbetskraftbrist och kommunernas och landstingets egna budgetram. </a:t>
            </a:r>
          </a:p>
          <a:p>
            <a:pPr marL="171450" indent="-171450">
              <a:buFontTx/>
              <a:buChar char="-"/>
            </a:pPr>
            <a:r>
              <a:rPr lang="sv-SE" baseline="0" dirty="0" smtClean="0"/>
              <a:t>Vi prognoserar att sysselsättningen kommer öka under 2017 med 200 personer. Denna sysselsättningsökning är stark driven av konjunkturen och de expansiva byggandet. </a:t>
            </a:r>
          </a:p>
          <a:p>
            <a:pPr marL="171450" indent="-171450">
              <a:buFontTx/>
              <a:buChar char="-"/>
            </a:pPr>
            <a:r>
              <a:rPr lang="sv-SE" baseline="0" dirty="0" smtClean="0"/>
              <a:t>Arbetslösheten bedöms öka under det sista kvartalet 2017 öka med 200 personer (9,1 %).. Ökningen under 2017 beror på ett större inflöde till arbetskraften av utrikes födda som baseras till viss del av kommuntilldelningen dock finns det vissa osäkerheter kring när inflödet kommer.</a:t>
            </a:r>
          </a:p>
          <a:p>
            <a:pPr marL="171450" indent="-171450">
              <a:buFontTx/>
              <a:buChar char="-"/>
            </a:pPr>
            <a:r>
              <a:rPr lang="sv-SE" baseline="0" dirty="0" smtClean="0"/>
              <a:t>Som slutsats för både arbetslösheten och sysselsättningen är att dämpning av ökning för sysselsättningen och en ökning av arbetslösheten är sammankopplat till ……</a:t>
            </a:r>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299947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988" y="744538"/>
            <a:ext cx="6615112" cy="3722687"/>
          </a:xfrm>
        </p:spPr>
      </p:sp>
      <p:sp>
        <p:nvSpPr>
          <p:cNvPr id="3" name="Platshållare för anteckningar 2"/>
          <p:cNvSpPr>
            <a:spLocks noGrp="1"/>
          </p:cNvSpPr>
          <p:nvPr>
            <p:ph type="body" idx="1"/>
          </p:nvPr>
        </p:nvSpPr>
        <p:spPr/>
        <p:txBody>
          <a:bodyPr/>
          <a:lstStyle/>
          <a:p>
            <a:pPr marL="171450" indent="-171450">
              <a:buFontTx/>
              <a:buChar char="-"/>
            </a:pPr>
            <a:r>
              <a:rPr lang="sv-SE" baseline="0" dirty="0" smtClean="0"/>
              <a:t>Som slutsats för både arbetslösheten och sysselsättningen är att dämpning av ökning för sysselsättningen och en ökning av arbetslösheten är sammankopplat till ……</a:t>
            </a:r>
          </a:p>
          <a:p>
            <a:pPr marL="171450" indent="-171450">
              <a:buFontTx/>
              <a:buChar char="-"/>
            </a:pPr>
            <a:r>
              <a:rPr lang="sv-SE" baseline="0" dirty="0" smtClean="0"/>
              <a:t>Sysselsättnings ökningen kunde bli änne mer och arbetslösheten kunde bli ännu längre. </a:t>
            </a:r>
          </a:p>
          <a:p>
            <a:pPr marL="171450" indent="-171450">
              <a:buFontTx/>
              <a:buChar char="-"/>
            </a:pPr>
            <a:r>
              <a:rPr lang="sv-SE" baseline="0" dirty="0" smtClean="0"/>
              <a:t>Allt beror på arbetsgivarnas förmåga att hitta arbetskraft och hur arbetskraftutbudet ser ut i nuläget. </a:t>
            </a:r>
          </a:p>
          <a:p>
            <a:pPr marL="171450" indent="-171450">
              <a:buFontTx/>
              <a:buChar char="-"/>
            </a:pPr>
            <a:r>
              <a:rPr lang="sv-SE" baseline="0" dirty="0" smtClean="0"/>
              <a:t>Statistik visar att länets sysselsättningsökningar har varit strikt kopplat till ålder gruppen 55-64 år. Detta betyder att allt fler av våra äldre jobbar i högre utsträckning. Sedan 2004 har antalet 60-64 åringar ökad sin sysselsättningsgrad med 16 %. Mycket högre än någon annan grupp. Berätta historian om förmedlaren som hade en person som satt på ett företags hälsoavdelning som miljöinspektör och var 80 år. En liten varningsflagg är även att den andra gruppen som haft sysselsättningsökningar är gruppen 16-19 åringar.  Detta visar den stora bristen inom länet. Att det är tydligt att arbetsgivarna måste ta ur grupper som tidigare inte deltagit i sysselsättningen. Detta är alarmerade, att fler yngre som borde utbilda sig och bidra till tillväxten och kompetens börjar arbeta istället. </a:t>
            </a:r>
          </a:p>
          <a:p>
            <a:pPr marL="171450" indent="-171450">
              <a:buFontTx/>
              <a:buChar char="-"/>
            </a:pPr>
            <a:r>
              <a:rPr lang="sv-SE" baseline="0" dirty="0" smtClean="0"/>
              <a:t>De privata arbetsgivarna som har upplevts brister ligger på ungefär 30 procent av arbetsgivarna. Det har varit en stadig uppgång sedan 2009 och man ligger ungefär på en nivå som riket. </a:t>
            </a:r>
          </a:p>
          <a:p>
            <a:pPr marL="171450" indent="-171450">
              <a:buFontTx/>
              <a:buChar char="-"/>
            </a:pPr>
            <a:r>
              <a:rPr lang="sv-SE" baseline="0" dirty="0" smtClean="0"/>
              <a:t>De stora problemen finns hos de offentliga arbetsgivarna. Där nästan 70 procent av de tillfrågade verksamheterna uppger en brist på arbetskraft. Detta är den högst mätta bristen någonsin. </a:t>
            </a:r>
          </a:p>
          <a:p>
            <a:pPr marL="171450" indent="-171450">
              <a:buFontTx/>
              <a:buChar char="-"/>
            </a:pPr>
            <a:r>
              <a:rPr lang="sv-SE" baseline="0" dirty="0" smtClean="0"/>
              <a:t>Vårat uppdrag är självklart att matcha till arbete dock så börjar det allt bli tydligt att vi måste vara aktiva med matcha till utbildning också för att kunna bidra till kompetensförsörjningen. </a:t>
            </a:r>
          </a:p>
          <a:p>
            <a:pPr marL="171450" indent="-171450">
              <a:buFontTx/>
              <a:buChar char="-"/>
            </a:pPr>
            <a:r>
              <a:rPr lang="sv-SE" baseline="0" dirty="0" smtClean="0"/>
              <a:t>Arbetskraftutbudet har förändras. Av de vi har inskrivna på förmedlingen är 70 % i utsatt ställning (utomeuropeiska personer, personer med högst förgymnasialutbildning, personer med </a:t>
            </a:r>
            <a:r>
              <a:rPr lang="sv-SE" baseline="0" dirty="0" err="1" smtClean="0"/>
              <a:t>funktionnedsättning</a:t>
            </a:r>
            <a:r>
              <a:rPr lang="sv-SE" baseline="0" dirty="0" smtClean="0"/>
              <a:t> med nedsatt arbetsförmåga, arbetslösa i åldrarna 55-64 år). Vilket medför större matchningsproblem eftersom de står längre ifrån arbetsmarknadens förfogade. </a:t>
            </a:r>
          </a:p>
          <a:p>
            <a:pPr marL="171450" indent="-171450">
              <a:buFontTx/>
              <a:buChar char="-"/>
            </a:pPr>
            <a:r>
              <a:rPr lang="sv-SE" baseline="0" dirty="0" smtClean="0"/>
              <a:t>De största ökningen av de utsatta grupperna är utomeuropeisk födda. Dessa personer är mycket viktiga för vår framtida försörjning. Dock är denna grupp väldigt heterogen där t.ex. utbildningsnivå skiljer sig väldigt mellan grupperna.  Vårt arbetskraftutbud har förändrats och kommer att fortsätta förändras.  byt till bilden.</a:t>
            </a:r>
          </a:p>
          <a:p>
            <a:pPr marL="171450" indent="-171450">
              <a:buFontTx/>
              <a:buChar char="-"/>
            </a:pPr>
            <a:endParaRPr lang="sv-SE" baseline="0" dirty="0" smtClean="0"/>
          </a:p>
        </p:txBody>
      </p:sp>
      <p:sp>
        <p:nvSpPr>
          <p:cNvPr id="4" name="Platshållare för bildnummer 3"/>
          <p:cNvSpPr>
            <a:spLocks noGrp="1"/>
          </p:cNvSpPr>
          <p:nvPr>
            <p:ph type="sldNum" sz="quarter" idx="10"/>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68250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988" y="744538"/>
            <a:ext cx="6615112" cy="3722687"/>
          </a:xfrm>
        </p:spPr>
      </p:sp>
      <p:sp>
        <p:nvSpPr>
          <p:cNvPr id="3" name="Platshållare för anteckningar 2"/>
          <p:cNvSpPr>
            <a:spLocks noGrp="1"/>
          </p:cNvSpPr>
          <p:nvPr>
            <p:ph type="body" idx="1"/>
          </p:nvPr>
        </p:nvSpPr>
        <p:spPr/>
        <p:txBody>
          <a:bodyPr/>
          <a:lstStyle/>
          <a:p>
            <a:pPr marL="171450" indent="-171450">
              <a:buFontTx/>
              <a:buChar char="-"/>
            </a:pPr>
            <a:r>
              <a:rPr lang="sv-SE" baseline="0" dirty="0" smtClean="0"/>
              <a:t>Bilden visar en tydlig och stadig förändring av vårt arbetskraft utbud. Antalet inrikes födda i länet i arbetsför ålder har stadigt sjunkit sedan 2002. Detta i sig kommer att skapa stora kompetensbrister, brist på arbetskraft och arbetskraften kommer att förändras och kommer fortsätta förändras långt framöver.</a:t>
            </a:r>
          </a:p>
          <a:p>
            <a:pPr marL="171450" indent="-171450">
              <a:buFontTx/>
              <a:buChar char="-"/>
            </a:pPr>
            <a:r>
              <a:rPr lang="sv-SE" baseline="0" dirty="0" smtClean="0"/>
              <a:t>Som diagrammet visar är det tydligt att andelen utrikes födda kommer att kunna fylla till stor del av den minskning i arbetsför befolkning som länet tappar hos de inrikes födda. Detta kräver dock att arbetskraften används…..</a:t>
            </a:r>
          </a:p>
          <a:p>
            <a:pPr marL="171450" indent="-171450">
              <a:buFontTx/>
              <a:buChar char="-"/>
            </a:pPr>
            <a:r>
              <a:rPr lang="sv-SE" baseline="0" dirty="0" smtClean="0"/>
              <a:t>Om vi inte tar vara på denna grupp kommer det medföra stora konsekvenser….nästa bild.</a:t>
            </a:r>
          </a:p>
        </p:txBody>
      </p:sp>
      <p:sp>
        <p:nvSpPr>
          <p:cNvPr id="4" name="Platshållare för bildnummer 3"/>
          <p:cNvSpPr>
            <a:spLocks noGrp="1"/>
          </p:cNvSpPr>
          <p:nvPr>
            <p:ph type="sldNum" sz="quarter" idx="10"/>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243420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988" y="744538"/>
            <a:ext cx="6615112" cy="3722687"/>
          </a:xfrm>
        </p:spPr>
      </p:sp>
      <p:sp>
        <p:nvSpPr>
          <p:cNvPr id="3" name="Platshållare för anteckningar 2"/>
          <p:cNvSpPr>
            <a:spLocks noGrp="1"/>
          </p:cNvSpPr>
          <p:nvPr>
            <p:ph type="body" idx="1"/>
          </p:nvPr>
        </p:nvSpPr>
        <p:spPr/>
        <p:txBody>
          <a:bodyPr/>
          <a:lstStyle/>
          <a:p>
            <a:pPr marL="171450" indent="-171450">
              <a:buFontTx/>
              <a:buChar char="-"/>
            </a:pPr>
            <a:r>
              <a:rPr lang="sv-SE" baseline="0" dirty="0" smtClean="0"/>
              <a:t>Säg man vilken tror ni är 2015 och vilken tror ni är 1968 ? Av bilden är det tydligt att länets framtida kompetens och försörjning börda är väldigt olikt än för 40 år sedan. Utmaningen som finns idag är mycket olikt än den för 40 år sedan. Hur ska vi klara av att ta hand om våra äldre, som bli allt äldre samt sjukare? </a:t>
            </a:r>
          </a:p>
          <a:p>
            <a:pPr marL="171450" indent="-171450">
              <a:buFontTx/>
              <a:buChar char="-"/>
            </a:pPr>
            <a:r>
              <a:rPr lang="sv-SE" baseline="0" dirty="0" smtClean="0"/>
              <a:t>Kompetensbristen kommer bara större eftersom en större andel av befolkningen kommer bli allt äldre. </a:t>
            </a:r>
          </a:p>
          <a:p>
            <a:pPr marL="171450" indent="-171450">
              <a:buFontTx/>
              <a:buChar char="-"/>
            </a:pPr>
            <a:r>
              <a:rPr lang="sv-SE" baseline="0" dirty="0" smtClean="0"/>
              <a:t>För företagen och arbetsgivarna kommer det handla mångt och mycket att konkurrera om samma arbetskraft. </a:t>
            </a:r>
          </a:p>
          <a:p>
            <a:pPr marL="171450" indent="-171450">
              <a:buFontTx/>
              <a:buChar char="-"/>
            </a:pPr>
            <a:r>
              <a:rPr lang="sv-SE" baseline="0" dirty="0" smtClean="0"/>
              <a:t>Länet har väldigt stora utmaningar främst rörande den demografiska utvecklingen.</a:t>
            </a:r>
          </a:p>
          <a:p>
            <a:pPr marL="171450" indent="-171450">
              <a:buFontTx/>
              <a:buChar char="-"/>
            </a:pPr>
            <a:r>
              <a:rPr lang="sv-SE" baseline="0" dirty="0" smtClean="0"/>
              <a:t>Länet demografiska struktur är även annorlunda från riket byt till nästa bild.</a:t>
            </a:r>
          </a:p>
        </p:txBody>
      </p:sp>
      <p:sp>
        <p:nvSpPr>
          <p:cNvPr id="4" name="Platshållare för bildnummer 3"/>
          <p:cNvSpPr>
            <a:spLocks noGrp="1"/>
          </p:cNvSpPr>
          <p:nvPr>
            <p:ph type="sldNum" sz="quarter" idx="10"/>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206391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6988" y="744538"/>
            <a:ext cx="6615112" cy="3722687"/>
          </a:xfrm>
        </p:spPr>
      </p:sp>
      <p:sp>
        <p:nvSpPr>
          <p:cNvPr id="3" name="Platshållare för anteckningar 2"/>
          <p:cNvSpPr>
            <a:spLocks noGrp="1"/>
          </p:cNvSpPr>
          <p:nvPr>
            <p:ph type="body" idx="1"/>
          </p:nvPr>
        </p:nvSpPr>
        <p:spPr/>
        <p:txBody>
          <a:bodyPr/>
          <a:lstStyle/>
          <a:p>
            <a:pPr marL="171450" indent="-171450">
              <a:buFontTx/>
              <a:buChar char="-"/>
            </a:pPr>
            <a:r>
              <a:rPr lang="sv-SE" baseline="0" dirty="0" smtClean="0"/>
              <a:t>Bilden även här talar sitt tydliga språk att länets demografiska struktur är ofördelaktig i länet i jämförelse med riket. Av diagrammet framgår att länet har en väldigt smal midja och stort huvud. Vem ska försörja oss? Utifrån rådande befolkningspyramid kommer arbetskraftbristen och kompetensförsörjning bli ännu svårare. Sysselsättningsökningar har varit bland den äldre åldersgruppen 55-64 år. Alternativet är att låta de äldre jobb längre. </a:t>
            </a:r>
          </a:p>
          <a:p>
            <a:pPr marL="171450" indent="-171450">
              <a:buFontTx/>
              <a:buChar char="-"/>
            </a:pPr>
            <a:r>
              <a:rPr lang="sv-SE" baseline="0" dirty="0" smtClean="0"/>
              <a:t>Som tidigare bild visar är det tydligt att de svenskfödda kommer inte kunna klara av att täcka de arbetskraftsbrister som uppkommit. </a:t>
            </a:r>
          </a:p>
        </p:txBody>
      </p:sp>
      <p:sp>
        <p:nvSpPr>
          <p:cNvPr id="4" name="Platshållare för bildnummer 3"/>
          <p:cNvSpPr>
            <a:spLocks noGrp="1"/>
          </p:cNvSpPr>
          <p:nvPr>
            <p:ph type="sldNum" sz="quarter" idx="10"/>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269534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1" indent="0">
              <a:buFontTx/>
              <a:buNone/>
            </a:pPr>
            <a:r>
              <a:rPr lang="sv-SE" dirty="0" smtClean="0"/>
              <a:t>Detta är enbart en illustration för att visa matchningsläget i nuläget</a:t>
            </a:r>
            <a:r>
              <a:rPr lang="sv-SE" baseline="0" dirty="0" smtClean="0"/>
              <a:t>. Jag ska kort förklara bilden.  </a:t>
            </a:r>
          </a:p>
          <a:p>
            <a:pPr marL="457200" lvl="1" indent="0">
              <a:buFontTx/>
              <a:buNone/>
            </a:pPr>
            <a:r>
              <a:rPr lang="sv-SE" baseline="0" dirty="0" smtClean="0"/>
              <a:t>Den övre pilen är de arbetssökande och vårt nuvarande arbetskraftutbud och den nedre pilen är våra arbetsgivare(dock lite förlegat med en fabrik men ni förstår syftet)</a:t>
            </a:r>
          </a:p>
          <a:p>
            <a:pPr marL="457200" lvl="1" indent="0">
              <a:buFontTx/>
              <a:buNone/>
            </a:pPr>
            <a:r>
              <a:rPr lang="sv-SE" baseline="0" dirty="0" smtClean="0"/>
              <a:t>De två pilarna som visar nuläget är alltså hur det ser ut idag med ett arbetskraftutbud som är långt ifrån arbetsgivarnas krav på de anställda. En optimal situation är att försöka få de båda kurvorna att mötas på mitten. Vi måste se till att de sökande allt mer efterfrågar arbetsgivarnas krav dock kommer arbetsgivarna även behöva anpassa deras krav utifrån rådande situation.  Detta hänför till de kompetensgapet som Therese kommer prata om sedan. </a:t>
            </a:r>
          </a:p>
          <a:p>
            <a:pPr marL="457200" lvl="1" indent="0">
              <a:buFontTx/>
              <a:buNone/>
            </a:pPr>
            <a:endParaRPr lang="sv-SE" baseline="0" dirty="0" smtClean="0"/>
          </a:p>
          <a:p>
            <a:pPr marL="457200" lvl="1" indent="0">
              <a:buFontTx/>
              <a:buNone/>
            </a:pPr>
            <a:r>
              <a:rPr lang="sv-SE" i="1" baseline="0" dirty="0" smtClean="0"/>
              <a:t>Diskussionsfrågor:</a:t>
            </a:r>
          </a:p>
          <a:p>
            <a:pPr marL="457200" lvl="1" indent="0">
              <a:buFontTx/>
              <a:buNone/>
            </a:pPr>
            <a:endParaRPr lang="sv-SE" i="1" baseline="0" dirty="0" smtClean="0"/>
          </a:p>
          <a:p>
            <a:pPr marL="457200" lvl="1" indent="0">
              <a:buFontTx/>
              <a:buNone/>
            </a:pPr>
            <a:r>
              <a:rPr lang="sv-SE" i="1" baseline="0" dirty="0" smtClean="0"/>
              <a:t>Vad ser ni för lösningar ? Eller man kanske ska säga vad ser ni för möjligheter ?</a:t>
            </a:r>
          </a:p>
          <a:p>
            <a:pPr marL="457200" lvl="1" indent="0">
              <a:buFontTx/>
              <a:buNone/>
            </a:pPr>
            <a:endParaRPr lang="sv-SE" i="1" baseline="0" dirty="0" smtClean="0"/>
          </a:p>
          <a:p>
            <a:pPr marL="457200" lvl="1" indent="0">
              <a:buFontTx/>
              <a:buNone/>
            </a:pPr>
            <a:r>
              <a:rPr lang="sv-SE" i="1" baseline="0" dirty="0" smtClean="0"/>
              <a:t>Vad är dem största hindren för att ta in utsatta personer i verksamheten ? Utomeuropeiska ? </a:t>
            </a:r>
          </a:p>
          <a:p>
            <a:pPr marL="457200" lvl="1" indent="0">
              <a:buFontTx/>
              <a:buNone/>
            </a:pPr>
            <a:endParaRPr lang="sv-SE" i="1" baseline="0" dirty="0" smtClean="0"/>
          </a:p>
          <a:p>
            <a:pPr marL="457200" lvl="1" indent="0">
              <a:buFontTx/>
              <a:buNone/>
            </a:pPr>
            <a:r>
              <a:rPr lang="sv-SE" i="1" baseline="0" dirty="0" smtClean="0"/>
              <a:t>Hur ska vi(aktörer på arbetsmarknaden)  arbeta tillsammans för att i högre grad integrera dessa personer i samhället och på arbetsmarknaden ? </a:t>
            </a:r>
          </a:p>
          <a:p>
            <a:pPr marL="457200" lvl="1" indent="0">
              <a:buFontTx/>
              <a:buNone/>
            </a:pPr>
            <a:endParaRPr lang="sv-SE" i="1" baseline="0" dirty="0" smtClean="0"/>
          </a:p>
          <a:p>
            <a:pPr marL="457200" lvl="1" indent="0">
              <a:buFontTx/>
              <a:buNone/>
            </a:pPr>
            <a:r>
              <a:rPr lang="sv-SE" i="1" baseline="0" dirty="0" smtClean="0"/>
              <a:t>Vad gör vi(aktörer på arbetsmarknaden) rätt idag ? Gör vi rätt i nuläget,  är vi på rätt väg ? Vad ska vi fortsätta med ? Vad ska vi sluta med ? Vad kan vi lära sig av varandra ? Vad måste vi göra mer ? </a:t>
            </a:r>
          </a:p>
          <a:p>
            <a:pPr marL="457200" lvl="1" indent="0">
              <a:buFontTx/>
              <a:buNone/>
            </a:pPr>
            <a:endParaRPr lang="sv-SE" i="1" baseline="0" dirty="0" smtClean="0"/>
          </a:p>
        </p:txBody>
      </p:sp>
      <p:sp>
        <p:nvSpPr>
          <p:cNvPr id="4" name="Platshållare för bildnummer 3"/>
          <p:cNvSpPr>
            <a:spLocks noGrp="1"/>
          </p:cNvSpPr>
          <p:nvPr>
            <p:ph type="sldNum" sz="quarter" idx="10"/>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69211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Konsekvenser</a:t>
            </a:r>
            <a:r>
              <a:rPr lang="sv-SE" baseline="0" dirty="0" smtClean="0"/>
              <a:t> av att arbetskraftbristen, kompetensbristen, det förändrade arbetskraftsutbudet är många:</a:t>
            </a:r>
          </a:p>
          <a:p>
            <a:pPr marL="628650" lvl="1" indent="-171450">
              <a:buFontTx/>
              <a:buChar char="-"/>
            </a:pPr>
            <a:r>
              <a:rPr lang="sv-SE" baseline="0" dirty="0" smtClean="0"/>
              <a:t>För att räkna upp några:</a:t>
            </a:r>
          </a:p>
          <a:p>
            <a:pPr marL="628650" lvl="1" indent="-171450">
              <a:buFontTx/>
              <a:buChar char="-"/>
            </a:pPr>
            <a:r>
              <a:rPr lang="sv-SE" baseline="0" dirty="0" smtClean="0"/>
              <a:t>Privat;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sv-SE" baseline="0" dirty="0" smtClean="0"/>
              <a:t>Allt fler företag (32,2 %) uppger att de har haft en brist av arbetskraft vid rekryteringar jämfört med våren 2013 där det var 23,3 % som uppgav arbetskraftbrist. Detta är procentuell ökning med nästan 40 procent. De branscher som har haft svårast att anställa är byggverksamhet(50,3 %), finansiell verksamhet och </a:t>
            </a:r>
            <a:r>
              <a:rPr lang="sv-SE" baseline="0" dirty="0" err="1" smtClean="0"/>
              <a:t>ftg</a:t>
            </a:r>
            <a:r>
              <a:rPr lang="sv-SE" baseline="0" dirty="0" smtClean="0"/>
              <a:t> tjänster (41,9 %) och information och kommunikation (40,4 %)</a:t>
            </a:r>
          </a:p>
          <a:p>
            <a:pPr marL="1085850" lvl="2" indent="-171450">
              <a:buFontTx/>
              <a:buChar char="-"/>
            </a:pPr>
            <a:r>
              <a:rPr lang="sv-SE" baseline="0" dirty="0" smtClean="0"/>
              <a:t>I prognosen för de privata arbetsgivarna uppger allt fler (20,5 % av de privata företagen) att planerad expansion sköts på framtiden. Så detta kan vara indikation på att arbetskraftbristen har främst hämmande inverkan på tillväxten för företagen snarare än överlevnaden. </a:t>
            </a:r>
          </a:p>
          <a:p>
            <a:pPr marL="1543050" lvl="3" indent="-171450">
              <a:buFontTx/>
              <a:buChar char="-"/>
            </a:pPr>
            <a:r>
              <a:rPr lang="sv-SE" baseline="0" dirty="0" smtClean="0"/>
              <a:t>I detta sticker följande branscher ut information och kommunikation och byggverksamhet. </a:t>
            </a:r>
          </a:p>
          <a:p>
            <a:pPr marL="576000" lvl="2" indent="-171450">
              <a:buFontTx/>
              <a:buChar char="-"/>
            </a:pPr>
            <a:r>
              <a:rPr lang="sv-SE" baseline="0" dirty="0" smtClean="0"/>
              <a:t>Offentliga</a:t>
            </a:r>
          </a:p>
          <a:p>
            <a:pPr marL="1033200" lvl="3" indent="-171450">
              <a:buFontTx/>
              <a:buChar char="-"/>
            </a:pPr>
            <a:r>
              <a:rPr lang="sv-SE" baseline="0" dirty="0" smtClean="0"/>
              <a:t>De verkliga problemen finns hos de offentliga arbetsgivarna där de stora arbetskraftbristerna finns. </a:t>
            </a:r>
          </a:p>
          <a:p>
            <a:pPr marL="1033200" lvl="3" indent="-171450">
              <a:buFontTx/>
              <a:buChar char="-"/>
            </a:pPr>
            <a:r>
              <a:rPr lang="sv-SE" baseline="0" dirty="0" smtClean="0"/>
              <a:t>Där från 2007 angav ungefär 28 procent att de tillfrågade verksamheterna upplevde en brist jämfört med i nuläget där ungefär 70 % uppger att de upplevts en brist vid rekrytering. Detta är en ökning med 150 procent. </a:t>
            </a:r>
          </a:p>
          <a:p>
            <a:pPr marL="1033200" lvl="3" indent="-171450">
              <a:buFontTx/>
              <a:buChar char="-"/>
            </a:pPr>
            <a:r>
              <a:rPr lang="sv-SE" baseline="0" dirty="0" smtClean="0"/>
              <a:t>Alarmerade är att sedan våren 2007 har andelen som upplevts att kvaliteten på verksamheten har gått ned stadigt ökat och nått till den högsta noteringen nu på (24,1 %) av verksamheterna som upplever att </a:t>
            </a:r>
            <a:r>
              <a:rPr lang="sv-SE" baseline="0" dirty="0" err="1" smtClean="0"/>
              <a:t>kvaliten</a:t>
            </a:r>
            <a:r>
              <a:rPr lang="sv-SE" baseline="0" dirty="0" smtClean="0"/>
              <a:t> har försämras.</a:t>
            </a:r>
          </a:p>
          <a:p>
            <a:pPr marL="1033200" lvl="3" indent="-171450">
              <a:buFontTx/>
              <a:buChar char="-"/>
            </a:pPr>
            <a:r>
              <a:rPr lang="sv-SE" baseline="0" dirty="0" smtClean="0"/>
              <a:t>Det tåls även att framhäva att den vanligaste konsekvensen hos de offentliga och privata arbetsgivarna att </a:t>
            </a:r>
            <a:r>
              <a:rPr lang="sv-SE" baseline="0" dirty="0" err="1" smtClean="0"/>
              <a:t>befinligt</a:t>
            </a:r>
            <a:r>
              <a:rPr lang="sv-SE" baseline="0" dirty="0" smtClean="0"/>
              <a:t> personal fick arbeta mer. I en </a:t>
            </a:r>
            <a:r>
              <a:rPr lang="sv-SE" baseline="0" dirty="0" err="1" smtClean="0"/>
              <a:t>långtsiktigt</a:t>
            </a:r>
            <a:r>
              <a:rPr lang="sv-SE" baseline="0" dirty="0" smtClean="0"/>
              <a:t> perspektiv kan detta få långtgående konsekvenser för både arbetsmiljö men även långsiktig kompetensförsörjning. Om ett yrke blir behäftad med mycket stress och en dåligt arbetssituation kommer yrket inte bli attraktivt vilket gör att färre personer kommer söka sig dit som i sin tur skapar ännu mer stress osv.,…. Dessa konsekvenser ser vi prov på redan idag med många vårdyrken. </a:t>
            </a:r>
          </a:p>
          <a:p>
            <a:pPr marL="360000" lvl="3" indent="-171450">
              <a:buFontTx/>
              <a:buChar char="-"/>
            </a:pPr>
            <a:r>
              <a:rPr lang="sv-SE" baseline="0" dirty="0" smtClean="0"/>
              <a:t>  På grund av länets demografi kommer vi ha väldigt stora utmaningar i en väldigt nära framtid samt att vi har sett konsekvenserna redan av detta med minskad kvalitet och problem för företag att växa.  </a:t>
            </a:r>
          </a:p>
          <a:p>
            <a:pPr marL="360000" lvl="3" indent="-171450">
              <a:buFontTx/>
              <a:buChar char="-"/>
            </a:pPr>
            <a:r>
              <a:rPr lang="sv-SE" baseline="0" dirty="0" smtClean="0"/>
              <a:t>Vi ser även i tidsserien att högt antal fler äldre börjar arbeta och antalet som är 65 + och äldre deltar i allt högre grad i sysselsättning. Detta får stora konsekvenser när dessa beslutar sig att pensionera sig. </a:t>
            </a:r>
          </a:p>
          <a:p>
            <a:pPr marL="360000" lvl="3" indent="-171450">
              <a:buFontTx/>
              <a:buChar char="-"/>
            </a:pPr>
            <a:r>
              <a:rPr lang="sv-SE" baseline="0" dirty="0" smtClean="0"/>
              <a:t>Bland de inrikes födda med en gymnasial utbildning är nere på en arbetslöshet på 5,6 % och med en eftergymnasial examen är 3,2 %. </a:t>
            </a:r>
          </a:p>
          <a:p>
            <a:pPr marL="360000" lvl="3" indent="-171450">
              <a:buFontTx/>
              <a:buChar char="-"/>
            </a:pPr>
            <a:r>
              <a:rPr lang="sv-SE" baseline="0" dirty="0" smtClean="0"/>
              <a:t>Vad kan vi göra för att motverka detta ? Hur kan vi motverka den utveckling som har varit tydligt i många år ? Vilket har blivit mycket tydligare i en tid av hög konjunktur </a:t>
            </a:r>
          </a:p>
          <a:p>
            <a:pPr marL="628650" lvl="1" indent="-171450">
              <a:buFontTx/>
              <a:buChar char="-"/>
            </a:pPr>
            <a:endParaRPr lang="sv-SE" dirty="0"/>
          </a:p>
        </p:txBody>
      </p:sp>
      <p:sp>
        <p:nvSpPr>
          <p:cNvPr id="4" name="Platshållare för bildnummer 3"/>
          <p:cNvSpPr>
            <a:spLocks noGrp="1"/>
          </p:cNvSpPr>
          <p:nvPr>
            <p:ph type="sldNum" sz="quarter" idx="10"/>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2379371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6282" y="2547115"/>
            <a:ext cx="8645718" cy="4322859"/>
          </a:xfrm>
          <a:prstGeom prst="rect">
            <a:avLst/>
          </a:prstGeom>
        </p:spPr>
      </p:pic>
      <p:sp>
        <p:nvSpPr>
          <p:cNvPr id="2" name="Rubrik 1"/>
          <p:cNvSpPr>
            <a:spLocks noGrp="1"/>
          </p:cNvSpPr>
          <p:nvPr>
            <p:ph type="ctrTitle"/>
          </p:nvPr>
        </p:nvSpPr>
        <p:spPr>
          <a:xfrm>
            <a:off x="857073" y="412379"/>
            <a:ext cx="10617380" cy="1289905"/>
          </a:xfrm>
        </p:spPr>
        <p:txBody>
          <a:bodyPr anchor="b" anchorCtr="0">
            <a:normAutofit/>
          </a:bodyPr>
          <a:lstStyle>
            <a:lvl1pPr>
              <a:defRPr sz="3600" b="1">
                <a:solidFill>
                  <a:schemeClr val="accent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59203" y="1773661"/>
            <a:ext cx="10615210" cy="1032294"/>
          </a:xfrm>
        </p:spPr>
        <p:txBody>
          <a:bodyPr>
            <a:normAutofit/>
          </a:bodyPr>
          <a:lstStyle>
            <a:lvl1pPr marL="0" indent="0" algn="l">
              <a:buNone/>
              <a:defRPr sz="3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pic>
        <p:nvPicPr>
          <p:cNvPr id="7" name="xx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439" y="6192137"/>
            <a:ext cx="2758644" cy="313004"/>
          </a:xfrm>
          <a:prstGeom prst="rect">
            <a:avLst/>
          </a:prstGeom>
        </p:spPr>
      </p:pic>
    </p:spTree>
    <p:extLst>
      <p:ext uri="{BB962C8B-B14F-4D97-AF65-F5344CB8AC3E}">
        <p14:creationId xmlns:p14="http://schemas.microsoft.com/office/powerpoint/2010/main" val="2708935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66722" y="2720515"/>
            <a:ext cx="4838400"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06912" y="2720515"/>
            <a:ext cx="4838400"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0654971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8F8DFE-A200-45B5-B28F-687801E16029}" type="datetimeFigureOut">
              <a:rPr lang="sv-SE" smtClean="0"/>
              <a:t>2016-12-06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0203273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1B8F8DFE-A200-45B5-B28F-687801E16029}" type="datetimeFigureOut">
              <a:rPr lang="sv-SE" smtClean="0"/>
              <a:t>2016-12-06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bild 6"/>
          <p:cNvSpPr>
            <a:spLocks noGrp="1"/>
          </p:cNvSpPr>
          <p:nvPr>
            <p:ph type="pic" sz="quarter" idx="13"/>
          </p:nvPr>
        </p:nvSpPr>
        <p:spPr>
          <a:xfrm>
            <a:off x="766723" y="2721600"/>
            <a:ext cx="9897045"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28239968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35191" y="2720515"/>
            <a:ext cx="4838400"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6"/>
          <p:cNvSpPr>
            <a:spLocks noGrp="1"/>
          </p:cNvSpPr>
          <p:nvPr>
            <p:ph type="pic" sz="quarter" idx="14"/>
          </p:nvPr>
        </p:nvSpPr>
        <p:spPr>
          <a:xfrm>
            <a:off x="766723" y="2720515"/>
            <a:ext cx="4838400" cy="3124800"/>
          </a:xfrm>
        </p:spPr>
        <p:txBody>
          <a:bodyPr anchor="ctr"/>
          <a:lstStyle>
            <a:lvl1pPr marL="0" indent="0" algn="ctr">
              <a:buNone/>
              <a:defRPr/>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10680916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2016-12-06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8377835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59203" y="412379"/>
            <a:ext cx="10615250" cy="1289905"/>
          </a:xfrm>
        </p:spPr>
        <p:txBody>
          <a:bodyPr anchor="b" anchorCtr="0">
            <a:normAutofit/>
          </a:bodyPr>
          <a:lstStyle>
            <a:lvl1pPr>
              <a:defRPr sz="3600" b="1">
                <a:solidFill>
                  <a:schemeClr val="accent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861331" y="1773661"/>
            <a:ext cx="10613081" cy="1032294"/>
          </a:xfrm>
        </p:spPr>
        <p:txBody>
          <a:bodyPr>
            <a:normAutofit/>
          </a:bodyPr>
          <a:lstStyle>
            <a:lvl1pPr marL="0" indent="0" algn="l">
              <a:buNone/>
              <a:defRPr sz="3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6282" y="2547115"/>
            <a:ext cx="8645718" cy="4322859"/>
          </a:xfrm>
          <a:prstGeom prst="rect">
            <a:avLst/>
          </a:prstGeom>
        </p:spPr>
      </p:pic>
      <p:pic>
        <p:nvPicPr>
          <p:cNvPr id="14" name="xx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439" y="6192137"/>
            <a:ext cx="2758644" cy="313004"/>
          </a:xfrm>
          <a:prstGeom prst="rect">
            <a:avLst/>
          </a:prstGeom>
        </p:spPr>
      </p:pic>
      <p:pic>
        <p:nvPicPr>
          <p:cNvPr id="10" name="Bildobjekt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2801" y="372988"/>
            <a:ext cx="574110" cy="533679"/>
          </a:xfrm>
          <a:prstGeom prst="rect">
            <a:avLst/>
          </a:prstGeom>
        </p:spPr>
      </p:pic>
    </p:spTree>
    <p:extLst>
      <p:ext uri="{BB962C8B-B14F-4D97-AF65-F5344CB8AC3E}">
        <p14:creationId xmlns:p14="http://schemas.microsoft.com/office/powerpoint/2010/main" val="16136503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31537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68000" y="2720515"/>
            <a:ext cx="4838400"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35191" y="2720515"/>
            <a:ext cx="4838400"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8117009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8F8DFE-A200-45B5-B28F-687801E16029}" type="datetimeFigureOut">
              <a:rPr lang="sv-SE" smtClean="0"/>
              <a:t>2016-12-06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843923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1B8F8DFE-A200-45B5-B28F-687801E16029}" type="datetimeFigureOut">
              <a:rPr lang="sv-SE" smtClean="0"/>
              <a:t>2016-12-06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bild 6"/>
          <p:cNvSpPr>
            <a:spLocks noGrp="1"/>
          </p:cNvSpPr>
          <p:nvPr>
            <p:ph type="pic" sz="quarter" idx="13"/>
          </p:nvPr>
        </p:nvSpPr>
        <p:spPr>
          <a:xfrm>
            <a:off x="768001" y="2721600"/>
            <a:ext cx="9895767"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19831205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9492486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5765" y="2720515"/>
            <a:ext cx="4838004"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6"/>
          <p:cNvSpPr>
            <a:spLocks noGrp="1"/>
          </p:cNvSpPr>
          <p:nvPr>
            <p:ph type="pic" sz="quarter" idx="14"/>
          </p:nvPr>
        </p:nvSpPr>
        <p:spPr>
          <a:xfrm>
            <a:off x="768001" y="2720515"/>
            <a:ext cx="4838400"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37974639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2016-12-06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900688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6282" y="2547115"/>
            <a:ext cx="8645718" cy="4322859"/>
          </a:xfrm>
          <a:prstGeom prst="rect">
            <a:avLst/>
          </a:prstGeom>
        </p:spPr>
      </p:pic>
      <p:pic>
        <p:nvPicPr>
          <p:cNvPr id="14" name="xx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439" y="6192137"/>
            <a:ext cx="2758644" cy="313004"/>
          </a:xfrm>
          <a:prstGeom prst="rect">
            <a:avLst/>
          </a:prstGeom>
        </p:spPr>
      </p:pic>
      <p:sp>
        <p:nvSpPr>
          <p:cNvPr id="2" name="Rubrik 1"/>
          <p:cNvSpPr>
            <a:spLocks noGrp="1"/>
          </p:cNvSpPr>
          <p:nvPr>
            <p:ph type="ctrTitle"/>
          </p:nvPr>
        </p:nvSpPr>
        <p:spPr>
          <a:xfrm>
            <a:off x="857073" y="412379"/>
            <a:ext cx="10617380" cy="1289905"/>
          </a:xfrm>
        </p:spPr>
        <p:txBody>
          <a:bodyPr anchor="b" anchorCtr="0">
            <a:normAutofit/>
          </a:bodyPr>
          <a:lstStyle>
            <a:lvl1pPr>
              <a:defRPr sz="3600" b="1">
                <a:solidFill>
                  <a:schemeClr val="accent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859203" y="1773661"/>
            <a:ext cx="10615210" cy="1032294"/>
          </a:xfrm>
        </p:spPr>
        <p:txBody>
          <a:bodyPr>
            <a:normAutofit/>
          </a:bodyPr>
          <a:lstStyle>
            <a:lvl1pPr marL="0" indent="0" algn="l">
              <a:buNone/>
              <a:defRPr sz="3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pic>
        <p:nvPicPr>
          <p:cNvPr id="10" name="Bildobjekt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5722" y="378661"/>
            <a:ext cx="978729" cy="462865"/>
          </a:xfrm>
          <a:prstGeom prst="rect">
            <a:avLst/>
          </a:prstGeom>
        </p:spPr>
      </p:pic>
    </p:spTree>
    <p:extLst>
      <p:ext uri="{BB962C8B-B14F-4D97-AF65-F5344CB8AC3E}">
        <p14:creationId xmlns:p14="http://schemas.microsoft.com/office/powerpoint/2010/main" val="33933361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996399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66722" y="2721600"/>
            <a:ext cx="4838400"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5765" y="2720515"/>
            <a:ext cx="4838005"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8230453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8F8DFE-A200-45B5-B28F-687801E16029}" type="datetimeFigureOut">
              <a:rPr lang="sv-SE" smtClean="0"/>
              <a:t>2016-12-06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6276527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1B8F8DFE-A200-45B5-B28F-687801E16029}" type="datetimeFigureOut">
              <a:rPr lang="sv-SE" smtClean="0"/>
              <a:t>2016-12-06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bild 6"/>
          <p:cNvSpPr>
            <a:spLocks noGrp="1"/>
          </p:cNvSpPr>
          <p:nvPr>
            <p:ph type="pic" sz="quarter" idx="13"/>
          </p:nvPr>
        </p:nvSpPr>
        <p:spPr>
          <a:xfrm>
            <a:off x="766723" y="2721600"/>
            <a:ext cx="9897045"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2014419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5764" y="2720515"/>
            <a:ext cx="4838005"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6"/>
          <p:cNvSpPr>
            <a:spLocks noGrp="1"/>
          </p:cNvSpPr>
          <p:nvPr>
            <p:ph type="pic" sz="quarter" idx="14"/>
          </p:nvPr>
        </p:nvSpPr>
        <p:spPr>
          <a:xfrm>
            <a:off x="766723" y="2720515"/>
            <a:ext cx="4838400" cy="3124800"/>
          </a:xfrm>
        </p:spPr>
        <p:txBody>
          <a:bodyPr anchor="ctr"/>
          <a:lstStyle>
            <a:lvl1pPr marL="0" indent="0" algn="ctr">
              <a:buNone/>
              <a:defRPr/>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41471423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2016-12-06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70138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66723" y="2720515"/>
            <a:ext cx="4838947" cy="312369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4821" y="2720515"/>
            <a:ext cx="4838947" cy="312369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65279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8F8DFE-A200-45B5-B28F-687801E16029}" type="datetimeFigureOut">
              <a:rPr lang="sv-SE" smtClean="0"/>
              <a:t>2016-12-06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767873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1B8F8DFE-A200-45B5-B28F-687801E16029}" type="datetimeFigureOut">
              <a:rPr lang="sv-SE" smtClean="0"/>
              <a:t>2016-12-06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bild 6"/>
          <p:cNvSpPr>
            <a:spLocks noGrp="1"/>
          </p:cNvSpPr>
          <p:nvPr>
            <p:ph type="pic" sz="quarter" idx="13"/>
          </p:nvPr>
        </p:nvSpPr>
        <p:spPr>
          <a:xfrm>
            <a:off x="766723" y="2721600"/>
            <a:ext cx="9897045"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25313726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0355" y="2720515"/>
            <a:ext cx="4838400" cy="312369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6"/>
          <p:cNvSpPr>
            <a:spLocks noGrp="1"/>
          </p:cNvSpPr>
          <p:nvPr>
            <p:ph type="pic" sz="quarter" idx="14"/>
          </p:nvPr>
        </p:nvSpPr>
        <p:spPr>
          <a:xfrm>
            <a:off x="766722" y="2720515"/>
            <a:ext cx="4838400"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17488503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2016-12-06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285407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6282" y="2547115"/>
            <a:ext cx="8645718" cy="4322859"/>
          </a:xfrm>
          <a:prstGeom prst="rect">
            <a:avLst/>
          </a:prstGeom>
        </p:spPr>
      </p:pic>
      <p:pic>
        <p:nvPicPr>
          <p:cNvPr id="15" name="xx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439" y="6192137"/>
            <a:ext cx="2758644" cy="313004"/>
          </a:xfrm>
          <a:prstGeom prst="rect">
            <a:avLst/>
          </a:prstGeom>
        </p:spPr>
      </p:pic>
      <p:sp>
        <p:nvSpPr>
          <p:cNvPr id="2" name="Rubrik 1"/>
          <p:cNvSpPr>
            <a:spLocks noGrp="1"/>
          </p:cNvSpPr>
          <p:nvPr>
            <p:ph type="ctrTitle"/>
          </p:nvPr>
        </p:nvSpPr>
        <p:spPr>
          <a:xfrm>
            <a:off x="857071" y="412379"/>
            <a:ext cx="10617381" cy="1289905"/>
          </a:xfrm>
        </p:spPr>
        <p:txBody>
          <a:bodyPr anchor="b" anchorCtr="0">
            <a:normAutofit/>
          </a:bodyPr>
          <a:lstStyle>
            <a:lvl1pPr>
              <a:defRPr sz="3600" b="1">
                <a:solidFill>
                  <a:schemeClr val="accent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859201" y="1773661"/>
            <a:ext cx="10615211" cy="1032294"/>
          </a:xfrm>
        </p:spPr>
        <p:txBody>
          <a:bodyPr>
            <a:normAutofit/>
          </a:bodyPr>
          <a:lstStyle>
            <a:lvl1pPr marL="0" indent="0" algn="l">
              <a:buNone/>
              <a:defRPr sz="3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pic>
        <p:nvPicPr>
          <p:cNvPr id="13" name="Bildobjekt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60451" y="378000"/>
            <a:ext cx="414000" cy="480661"/>
          </a:xfrm>
          <a:prstGeom prst="rect">
            <a:avLst/>
          </a:prstGeom>
        </p:spPr>
      </p:pic>
    </p:spTree>
    <p:extLst>
      <p:ext uri="{BB962C8B-B14F-4D97-AF65-F5344CB8AC3E}">
        <p14:creationId xmlns:p14="http://schemas.microsoft.com/office/powerpoint/2010/main" val="10718745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2016-12-06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07323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jpeg"/><Relationship Id="rId4" Type="http://schemas.openxmlformats.org/officeDocument/2006/relationships/slideLayout" Target="../slideLayouts/slideLayout25.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66723" y="1081198"/>
            <a:ext cx="9897045" cy="1143000"/>
          </a:xfrm>
          <a:prstGeom prst="rect">
            <a:avLst/>
          </a:prstGeom>
        </p:spPr>
        <p:txBody>
          <a:bodyPr vert="horz" lIns="0" tIns="0" rIns="0" bIns="0" rtlCol="0" anchor="b"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68003" y="2720515"/>
            <a:ext cx="9895766" cy="3123694"/>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674451" y="6480013"/>
            <a:ext cx="4800000" cy="108000"/>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sv-SE" smtClean="0"/>
              <a:pPr/>
              <a:t>2016-12-06</a:t>
            </a:fld>
            <a:endParaRPr lang="sv-SE" dirty="0"/>
          </a:p>
        </p:txBody>
      </p:sp>
      <p:sp>
        <p:nvSpPr>
          <p:cNvPr id="5" name="Platshållare för sidfot 4"/>
          <p:cNvSpPr>
            <a:spLocks noGrp="1"/>
          </p:cNvSpPr>
          <p:nvPr>
            <p:ph type="ftr" sz="quarter" idx="3"/>
          </p:nvPr>
        </p:nvSpPr>
        <p:spPr>
          <a:xfrm>
            <a:off x="6674451" y="6603474"/>
            <a:ext cx="4800000" cy="10232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6674451" y="6359128"/>
            <a:ext cx="4800000" cy="108000"/>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sv-SE" smtClean="0"/>
              <a:pPr/>
              <a:t>‹#›</a:t>
            </a:fld>
            <a:endParaRPr lang="sv-SE"/>
          </a:p>
        </p:txBody>
      </p:sp>
      <p:pic>
        <p:nvPicPr>
          <p:cNvPr id="7" name="xx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002" y="378000"/>
            <a:ext cx="2318400" cy="263462"/>
          </a:xfrm>
          <a:prstGeom prst="rect">
            <a:avLst/>
          </a:prstGeom>
        </p:spPr>
      </p:pic>
    </p:spTree>
    <p:extLst>
      <p:ext uri="{BB962C8B-B14F-4D97-AF65-F5344CB8AC3E}">
        <p14:creationId xmlns:p14="http://schemas.microsoft.com/office/powerpoint/2010/main" val="375243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61" r:id="rId5"/>
    <p:sldLayoutId id="2147483662" r:id="rId6"/>
    <p:sldLayoutId id="2147483655" r:id="rId7"/>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0451" y="378000"/>
            <a:ext cx="414000" cy="480661"/>
          </a:xfrm>
          <a:prstGeom prst="rect">
            <a:avLst/>
          </a:prstGeom>
        </p:spPr>
      </p:pic>
      <p:sp>
        <p:nvSpPr>
          <p:cNvPr id="2" name="Platshållare för rubrik 1"/>
          <p:cNvSpPr>
            <a:spLocks noGrp="1"/>
          </p:cNvSpPr>
          <p:nvPr>
            <p:ph type="title"/>
          </p:nvPr>
        </p:nvSpPr>
        <p:spPr>
          <a:xfrm>
            <a:off x="766723" y="1081198"/>
            <a:ext cx="9897045" cy="1143000"/>
          </a:xfrm>
          <a:prstGeom prst="rect">
            <a:avLst/>
          </a:prstGeom>
        </p:spPr>
        <p:txBody>
          <a:bodyPr vert="horz" lIns="0" tIns="0" rIns="0" bIns="0" rtlCol="0" anchor="b"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68003" y="2720515"/>
            <a:ext cx="9895766" cy="3123694"/>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674451" y="6480013"/>
            <a:ext cx="4800000" cy="108000"/>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sv-SE" smtClean="0"/>
              <a:pPr/>
              <a:t>2016-12-06</a:t>
            </a:fld>
            <a:endParaRPr lang="sv-SE" dirty="0"/>
          </a:p>
        </p:txBody>
      </p:sp>
      <p:sp>
        <p:nvSpPr>
          <p:cNvPr id="5" name="Platshållare för sidfot 4"/>
          <p:cNvSpPr>
            <a:spLocks noGrp="1"/>
          </p:cNvSpPr>
          <p:nvPr>
            <p:ph type="ftr" sz="quarter" idx="3"/>
          </p:nvPr>
        </p:nvSpPr>
        <p:spPr>
          <a:xfrm>
            <a:off x="6674451" y="6603474"/>
            <a:ext cx="4800000" cy="10232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6674451" y="6359128"/>
            <a:ext cx="4800000" cy="108000"/>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sv-SE" smtClean="0"/>
              <a:pPr/>
              <a:t>‹#›</a:t>
            </a:fld>
            <a:endParaRPr lang="sv-SE"/>
          </a:p>
        </p:txBody>
      </p:sp>
      <p:pic>
        <p:nvPicPr>
          <p:cNvPr id="7" name="xx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8002" y="378000"/>
            <a:ext cx="2318400" cy="261828"/>
          </a:xfrm>
          <a:prstGeom prst="rect">
            <a:avLst/>
          </a:prstGeom>
        </p:spPr>
      </p:pic>
    </p:spTree>
    <p:extLst>
      <p:ext uri="{BB962C8B-B14F-4D97-AF65-F5344CB8AC3E}">
        <p14:creationId xmlns:p14="http://schemas.microsoft.com/office/powerpoint/2010/main" val="40683215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68001" y="1081198"/>
            <a:ext cx="9895767" cy="1143000"/>
          </a:xfrm>
          <a:prstGeom prst="rect">
            <a:avLst/>
          </a:prstGeom>
        </p:spPr>
        <p:txBody>
          <a:bodyPr vert="horz" lIns="0" tIns="0" rIns="0" bIns="0" rtlCol="0" anchor="b"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69281" y="2720515"/>
            <a:ext cx="9894488" cy="3123694"/>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674451" y="6480013"/>
            <a:ext cx="4800000" cy="108000"/>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sv-SE" smtClean="0"/>
              <a:pPr/>
              <a:t>2016-12-06</a:t>
            </a:fld>
            <a:endParaRPr lang="sv-SE" dirty="0"/>
          </a:p>
        </p:txBody>
      </p:sp>
      <p:sp>
        <p:nvSpPr>
          <p:cNvPr id="5" name="Platshållare för sidfot 4"/>
          <p:cNvSpPr>
            <a:spLocks noGrp="1"/>
          </p:cNvSpPr>
          <p:nvPr>
            <p:ph type="ftr" sz="quarter" idx="3"/>
          </p:nvPr>
        </p:nvSpPr>
        <p:spPr>
          <a:xfrm>
            <a:off x="6674451" y="6603474"/>
            <a:ext cx="4800000" cy="10232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6674451" y="6359128"/>
            <a:ext cx="4800000" cy="108000"/>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sv-SE" smtClean="0"/>
              <a:pPr/>
              <a:t>‹#›</a:t>
            </a:fld>
            <a:endParaRPr lang="sv-SE"/>
          </a:p>
        </p:txBody>
      </p:sp>
      <p:pic>
        <p:nvPicPr>
          <p:cNvPr id="7" name="xx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002" y="378000"/>
            <a:ext cx="2318400" cy="261828"/>
          </a:xfrm>
          <a:prstGeom prst="rect">
            <a:avLst/>
          </a:prstGeom>
        </p:spPr>
      </p:pic>
      <p:pic>
        <p:nvPicPr>
          <p:cNvPr id="8" name="Bildobjekt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72801" y="372988"/>
            <a:ext cx="574110" cy="533679"/>
          </a:xfrm>
          <a:prstGeom prst="rect">
            <a:avLst/>
          </a:prstGeom>
        </p:spPr>
      </p:pic>
    </p:spTree>
    <p:extLst>
      <p:ext uri="{BB962C8B-B14F-4D97-AF65-F5344CB8AC3E}">
        <p14:creationId xmlns:p14="http://schemas.microsoft.com/office/powerpoint/2010/main" val="2245693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95722" y="378661"/>
            <a:ext cx="978729" cy="462865"/>
          </a:xfrm>
          <a:prstGeom prst="rect">
            <a:avLst/>
          </a:prstGeom>
        </p:spPr>
      </p:pic>
      <p:sp>
        <p:nvSpPr>
          <p:cNvPr id="2" name="Platshållare för rubrik 1"/>
          <p:cNvSpPr>
            <a:spLocks noGrp="1"/>
          </p:cNvSpPr>
          <p:nvPr>
            <p:ph type="title"/>
          </p:nvPr>
        </p:nvSpPr>
        <p:spPr>
          <a:xfrm>
            <a:off x="766723" y="1081198"/>
            <a:ext cx="9897045" cy="1143000"/>
          </a:xfrm>
          <a:prstGeom prst="rect">
            <a:avLst/>
          </a:prstGeom>
        </p:spPr>
        <p:txBody>
          <a:bodyPr vert="horz" lIns="0" tIns="0" rIns="0" bIns="0" rtlCol="0" anchor="b"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68003" y="2720515"/>
            <a:ext cx="9895766" cy="3123694"/>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674451" y="6480013"/>
            <a:ext cx="4800000" cy="108000"/>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sv-SE" smtClean="0"/>
              <a:pPr/>
              <a:t>2016-12-06</a:t>
            </a:fld>
            <a:endParaRPr lang="sv-SE" dirty="0"/>
          </a:p>
        </p:txBody>
      </p:sp>
      <p:sp>
        <p:nvSpPr>
          <p:cNvPr id="5" name="Platshållare för sidfot 4"/>
          <p:cNvSpPr>
            <a:spLocks noGrp="1"/>
          </p:cNvSpPr>
          <p:nvPr>
            <p:ph type="ftr" sz="quarter" idx="3"/>
          </p:nvPr>
        </p:nvSpPr>
        <p:spPr>
          <a:xfrm>
            <a:off x="6674451" y="6603474"/>
            <a:ext cx="4800000" cy="10232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6674451" y="6359128"/>
            <a:ext cx="4800000" cy="108000"/>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sv-SE" smtClean="0"/>
              <a:pPr/>
              <a:t>‹#›</a:t>
            </a:fld>
            <a:endParaRPr lang="sv-SE"/>
          </a:p>
        </p:txBody>
      </p:sp>
      <p:pic>
        <p:nvPicPr>
          <p:cNvPr id="7" name="xx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8002" y="378000"/>
            <a:ext cx="2318400" cy="261828"/>
          </a:xfrm>
          <a:prstGeom prst="rect">
            <a:avLst/>
          </a:prstGeom>
        </p:spPr>
      </p:pic>
    </p:spTree>
    <p:extLst>
      <p:ext uri="{BB962C8B-B14F-4D97-AF65-F5344CB8AC3E}">
        <p14:creationId xmlns:p14="http://schemas.microsoft.com/office/powerpoint/2010/main" val="3239929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Prognospresentation </a:t>
            </a:r>
            <a:endParaRPr lang="sv-SE" dirty="0"/>
          </a:p>
        </p:txBody>
      </p:sp>
      <p:sp>
        <p:nvSpPr>
          <p:cNvPr id="3" name="Underrubrik 2"/>
          <p:cNvSpPr>
            <a:spLocks noGrp="1"/>
          </p:cNvSpPr>
          <p:nvPr>
            <p:ph type="subTitle" idx="1"/>
          </p:nvPr>
        </p:nvSpPr>
        <p:spPr/>
        <p:txBody>
          <a:bodyPr>
            <a:normAutofit lnSpcReduction="10000"/>
          </a:bodyPr>
          <a:lstStyle/>
          <a:p>
            <a:r>
              <a:rPr lang="sv-SE" dirty="0" smtClean="0"/>
              <a:t>Onsdag 7 december 2016</a:t>
            </a:r>
          </a:p>
          <a:p>
            <a:r>
              <a:rPr lang="sv-SE" dirty="0" smtClean="0"/>
              <a:t>Västernorrlands län</a:t>
            </a:r>
            <a:endParaRPr lang="sv-SE" dirty="0"/>
          </a:p>
        </p:txBody>
      </p:sp>
    </p:spTree>
    <p:extLst>
      <p:ext uri="{BB962C8B-B14F-4D97-AF65-F5344CB8AC3E}">
        <p14:creationId xmlns:p14="http://schemas.microsoft.com/office/powerpoint/2010/main" val="4038955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ak 7"/>
          <p:cNvCxnSpPr/>
          <p:nvPr/>
        </p:nvCxnSpPr>
        <p:spPr>
          <a:xfrm>
            <a:off x="1432560" y="960120"/>
            <a:ext cx="0" cy="441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1432560" y="5379720"/>
            <a:ext cx="7787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flipV="1">
            <a:off x="1981200" y="1672352"/>
            <a:ext cx="6038793" cy="3204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2651386" y="1303020"/>
            <a:ext cx="4953000" cy="382524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Bildobjekt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7660" y="415552"/>
            <a:ext cx="2590800" cy="1728216"/>
          </a:xfrm>
          <a:prstGeom prst="rect">
            <a:avLst/>
          </a:prstGeom>
        </p:spPr>
      </p:pic>
      <p:cxnSp>
        <p:nvCxnSpPr>
          <p:cNvPr id="4" name="Rak pil 3"/>
          <p:cNvCxnSpPr/>
          <p:nvPr/>
        </p:nvCxnSpPr>
        <p:spPr>
          <a:xfrm>
            <a:off x="7070612" y="1303020"/>
            <a:ext cx="533774" cy="464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ruta 4"/>
          <p:cNvSpPr txBox="1"/>
          <p:nvPr/>
        </p:nvSpPr>
        <p:spPr>
          <a:xfrm>
            <a:off x="6303086" y="933688"/>
            <a:ext cx="1386840" cy="369332"/>
          </a:xfrm>
          <a:prstGeom prst="rect">
            <a:avLst/>
          </a:prstGeom>
          <a:noFill/>
        </p:spPr>
        <p:txBody>
          <a:bodyPr wrap="square" rtlCol="0">
            <a:spAutoFit/>
          </a:bodyPr>
          <a:lstStyle/>
          <a:p>
            <a:pPr algn="ctr"/>
            <a:r>
              <a:rPr lang="sv-SE" dirty="0" smtClean="0"/>
              <a:t>Nuläge</a:t>
            </a:r>
            <a:endParaRPr lang="sv-SE" dirty="0"/>
          </a:p>
        </p:txBody>
      </p:sp>
      <p:cxnSp>
        <p:nvCxnSpPr>
          <p:cNvPr id="7" name="Rak pil 6"/>
          <p:cNvCxnSpPr>
            <a:stCxn id="5" idx="2"/>
          </p:cNvCxnSpPr>
          <p:nvPr/>
        </p:nvCxnSpPr>
        <p:spPr>
          <a:xfrm>
            <a:off x="6996506" y="1303020"/>
            <a:ext cx="257734" cy="3436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ktangel 10"/>
          <p:cNvSpPr/>
          <p:nvPr/>
        </p:nvSpPr>
        <p:spPr>
          <a:xfrm>
            <a:off x="7716110" y="4811074"/>
            <a:ext cx="96012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 name="Rak 27"/>
          <p:cNvCxnSpPr/>
          <p:nvPr/>
        </p:nvCxnSpPr>
        <p:spPr>
          <a:xfrm>
            <a:off x="8138159" y="4495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ktangel 33"/>
          <p:cNvSpPr/>
          <p:nvPr/>
        </p:nvSpPr>
        <p:spPr>
          <a:xfrm>
            <a:off x="7704005" y="4229571"/>
            <a:ext cx="174887" cy="5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p:cNvSpPr/>
          <p:nvPr/>
        </p:nvSpPr>
        <p:spPr>
          <a:xfrm flipH="1">
            <a:off x="8019993" y="4343400"/>
            <a:ext cx="92562" cy="472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p:cNvSpPr/>
          <p:nvPr/>
        </p:nvSpPr>
        <p:spPr>
          <a:xfrm>
            <a:off x="8274946" y="4517226"/>
            <a:ext cx="45719" cy="281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8" name="Rak pil 37"/>
          <p:cNvCxnSpPr/>
          <p:nvPr/>
        </p:nvCxnSpPr>
        <p:spPr>
          <a:xfrm>
            <a:off x="5067300" y="2560320"/>
            <a:ext cx="38100" cy="59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4495800" y="1954943"/>
            <a:ext cx="1143000" cy="646331"/>
          </a:xfrm>
          <a:prstGeom prst="rect">
            <a:avLst/>
          </a:prstGeom>
          <a:noFill/>
        </p:spPr>
        <p:txBody>
          <a:bodyPr wrap="square" rtlCol="0">
            <a:spAutoFit/>
          </a:bodyPr>
          <a:lstStyle/>
          <a:p>
            <a:pPr algn="ctr"/>
            <a:r>
              <a:rPr lang="sv-SE" dirty="0" smtClean="0"/>
              <a:t>Önskat läge</a:t>
            </a:r>
            <a:endParaRPr lang="sv-SE" dirty="0"/>
          </a:p>
        </p:txBody>
      </p:sp>
      <p:sp>
        <p:nvSpPr>
          <p:cNvPr id="40" name="Tankebubbla 39"/>
          <p:cNvSpPr/>
          <p:nvPr/>
        </p:nvSpPr>
        <p:spPr>
          <a:xfrm>
            <a:off x="7634857" y="3796091"/>
            <a:ext cx="385136" cy="4170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1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2977" y="2868434"/>
            <a:ext cx="9897045" cy="900000"/>
          </a:xfrm>
        </p:spPr>
        <p:txBody>
          <a:bodyPr/>
          <a:lstStyle/>
          <a:p>
            <a:pPr algn="ctr"/>
            <a:r>
              <a:rPr lang="sv-SE" sz="4800" dirty="0" smtClean="0"/>
              <a:t>Konsekvenser</a:t>
            </a:r>
            <a:endParaRPr lang="sv-SE" sz="4800" dirty="0"/>
          </a:p>
        </p:txBody>
      </p:sp>
    </p:spTree>
    <p:extLst>
      <p:ext uri="{BB962C8B-B14F-4D97-AF65-F5344CB8AC3E}">
        <p14:creationId xmlns:p14="http://schemas.microsoft.com/office/powerpoint/2010/main" val="337775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2977" y="2868434"/>
            <a:ext cx="9897045" cy="900000"/>
          </a:xfrm>
        </p:spPr>
        <p:txBody>
          <a:bodyPr/>
          <a:lstStyle/>
          <a:p>
            <a:pPr algn="ctr"/>
            <a:r>
              <a:rPr lang="sv-SE" sz="4800" dirty="0" smtClean="0"/>
              <a:t>Sammanfattning</a:t>
            </a:r>
            <a:endParaRPr lang="sv-SE" sz="4800" dirty="0"/>
          </a:p>
        </p:txBody>
      </p:sp>
    </p:spTree>
    <p:extLst>
      <p:ext uri="{BB962C8B-B14F-4D97-AF65-F5344CB8AC3E}">
        <p14:creationId xmlns:p14="http://schemas.microsoft.com/office/powerpoint/2010/main" val="3705611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Arbetsförmedlingen och arbetsmarknaden</a:t>
            </a:r>
            <a:endParaRPr lang="sv-SE" dirty="0"/>
          </a:p>
        </p:txBody>
      </p:sp>
      <p:sp>
        <p:nvSpPr>
          <p:cNvPr id="3" name="Platshållare för innehåll 2"/>
          <p:cNvSpPr>
            <a:spLocks noGrp="1"/>
          </p:cNvSpPr>
          <p:nvPr>
            <p:ph idx="1"/>
          </p:nvPr>
        </p:nvSpPr>
        <p:spPr>
          <a:xfrm>
            <a:off x="768003" y="2848851"/>
            <a:ext cx="9895766" cy="3123694"/>
          </a:xfrm>
        </p:spPr>
        <p:txBody>
          <a:bodyPr/>
          <a:lstStyle/>
          <a:p>
            <a:r>
              <a:rPr lang="sv-SE" dirty="0" smtClean="0"/>
              <a:t>Arbetsmarknaden har utvecklats positivt (högkonjunktur) – en utveckling som bedöms fortsätta även 2017</a:t>
            </a:r>
          </a:p>
          <a:p>
            <a:pPr marL="0" indent="0">
              <a:buNone/>
            </a:pPr>
            <a:endParaRPr lang="sv-SE" dirty="0" smtClean="0"/>
          </a:p>
          <a:p>
            <a:r>
              <a:rPr lang="sv-SE" dirty="0" smtClean="0"/>
              <a:t>”Den tudelade arbetsmarknaden” – andelen arbetslösa ur gruppen ”utsatta grupper” har ökat och kommer att fortsätta att öka.</a:t>
            </a:r>
          </a:p>
          <a:p>
            <a:endParaRPr lang="sv-SE" dirty="0"/>
          </a:p>
          <a:p>
            <a:r>
              <a:rPr lang="sv-SE" dirty="0" smtClean="0"/>
              <a:t>Andelen arbetslösa som är utanför arbetsmarknaden en längre period ökar. </a:t>
            </a:r>
          </a:p>
          <a:p>
            <a:endParaRPr lang="sv-SE" dirty="0"/>
          </a:p>
        </p:txBody>
      </p:sp>
    </p:spTree>
    <p:extLst>
      <p:ext uri="{BB962C8B-B14F-4D97-AF65-F5344CB8AC3E}">
        <p14:creationId xmlns:p14="http://schemas.microsoft.com/office/powerpoint/2010/main" val="1633374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”Kompetensgapet” på arbetsmarknaden</a:t>
            </a:r>
            <a:endParaRPr lang="sv-SE" dirty="0"/>
          </a:p>
        </p:txBody>
      </p:sp>
      <p:sp>
        <p:nvSpPr>
          <p:cNvPr id="3" name="Platshållare för innehåll 2"/>
          <p:cNvSpPr>
            <a:spLocks noGrp="1"/>
          </p:cNvSpPr>
          <p:nvPr>
            <p:ph idx="1"/>
          </p:nvPr>
        </p:nvSpPr>
        <p:spPr>
          <a:xfrm>
            <a:off x="768003" y="2844843"/>
            <a:ext cx="9895766" cy="3123694"/>
          </a:xfrm>
        </p:spPr>
        <p:txBody>
          <a:bodyPr/>
          <a:lstStyle/>
          <a:p>
            <a:r>
              <a:rPr lang="sv-SE" dirty="0" smtClean="0"/>
              <a:t>Skillnaden mellan efterfrågad kompetens och tillgänglig kompetens på arbetsmarknaden har aldrig varit så stor som nu.</a:t>
            </a:r>
          </a:p>
          <a:p>
            <a:pPr marL="0" indent="0">
              <a:buNone/>
            </a:pPr>
            <a:endParaRPr lang="sv-SE" dirty="0" smtClean="0"/>
          </a:p>
          <a:p>
            <a:r>
              <a:rPr lang="sv-SE" dirty="0" smtClean="0"/>
              <a:t>Offentlig kontra privat – vissa områden gränssättande inom offentlig sektor</a:t>
            </a:r>
          </a:p>
          <a:p>
            <a:endParaRPr lang="sv-SE" dirty="0"/>
          </a:p>
          <a:p>
            <a:r>
              <a:rPr lang="sv-SE" dirty="0" smtClean="0"/>
              <a:t>Bristyrken uppstår – några är nya.</a:t>
            </a:r>
          </a:p>
          <a:p>
            <a:endParaRPr lang="sv-SE" dirty="0" smtClean="0"/>
          </a:p>
        </p:txBody>
      </p:sp>
    </p:spTree>
    <p:extLst>
      <p:ext uri="{BB962C8B-B14F-4D97-AF65-F5344CB8AC3E}">
        <p14:creationId xmlns:p14="http://schemas.microsoft.com/office/powerpoint/2010/main" val="1677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66723" y="1081198"/>
            <a:ext cx="9897045" cy="651349"/>
          </a:xfrm>
        </p:spPr>
        <p:txBody>
          <a:bodyPr/>
          <a:lstStyle/>
          <a:p>
            <a:r>
              <a:rPr lang="sv-SE" dirty="0" smtClean="0"/>
              <a:t>Arbetsförmedlingens agerande och åtgärder</a:t>
            </a:r>
            <a:endParaRPr lang="sv-SE" dirty="0"/>
          </a:p>
        </p:txBody>
      </p:sp>
      <p:sp>
        <p:nvSpPr>
          <p:cNvPr id="3" name="Platshållare för innehåll 2"/>
          <p:cNvSpPr>
            <a:spLocks noGrp="1"/>
          </p:cNvSpPr>
          <p:nvPr>
            <p:ph idx="1"/>
          </p:nvPr>
        </p:nvSpPr>
        <p:spPr>
          <a:xfrm>
            <a:off x="768003" y="2069432"/>
            <a:ext cx="9895766" cy="4411579"/>
          </a:xfrm>
        </p:spPr>
        <p:txBody>
          <a:bodyPr>
            <a:normAutofit fontScale="92500" lnSpcReduction="10000"/>
          </a:bodyPr>
          <a:lstStyle/>
          <a:p>
            <a:pPr marL="0" indent="0">
              <a:buNone/>
            </a:pPr>
            <a:r>
              <a:rPr lang="sv-SE" b="1" dirty="0" smtClean="0"/>
              <a:t>Reguljär utbildning</a:t>
            </a:r>
          </a:p>
          <a:p>
            <a:pPr marL="0" indent="0">
              <a:buNone/>
            </a:pPr>
            <a:r>
              <a:rPr lang="sv-SE" dirty="0" smtClean="0"/>
              <a:t> ”Plan A” i samarbetet med många sökande – en förutsättning för fortsatt planering. </a:t>
            </a:r>
            <a:r>
              <a:rPr lang="sv-SE" dirty="0"/>
              <a:t>B</a:t>
            </a:r>
            <a:r>
              <a:rPr lang="sv-SE" dirty="0" smtClean="0"/>
              <a:t>ehov av samarbete med andra aktörer.</a:t>
            </a:r>
          </a:p>
          <a:p>
            <a:pPr marL="0" indent="0">
              <a:buNone/>
            </a:pPr>
            <a:endParaRPr lang="sv-SE" dirty="0" smtClean="0"/>
          </a:p>
          <a:p>
            <a:pPr marL="0" indent="0">
              <a:buNone/>
            </a:pPr>
            <a:r>
              <a:rPr lang="sv-SE" b="1" dirty="0" smtClean="0"/>
              <a:t>Arbetsmarknadsutbildning</a:t>
            </a:r>
          </a:p>
          <a:p>
            <a:pPr marL="0" indent="0">
              <a:buNone/>
            </a:pPr>
            <a:r>
              <a:rPr lang="sv-SE" dirty="0" smtClean="0"/>
              <a:t>Arbetsförmedlingens utbildningar mot efterfrågade kompetenser på arbetsmarknaden.</a:t>
            </a:r>
          </a:p>
          <a:p>
            <a:pPr marL="0" indent="0">
              <a:buNone/>
            </a:pPr>
            <a:endParaRPr lang="sv-SE" dirty="0"/>
          </a:p>
          <a:p>
            <a:pPr marL="0" indent="0">
              <a:buNone/>
            </a:pPr>
            <a:r>
              <a:rPr lang="sv-SE" b="1" dirty="0" smtClean="0"/>
              <a:t>Arbetsplatsnära erfarenheter</a:t>
            </a:r>
            <a:endParaRPr lang="sv-SE" b="1" dirty="0"/>
          </a:p>
          <a:p>
            <a:pPr marL="0" indent="0">
              <a:buNone/>
            </a:pPr>
            <a:r>
              <a:rPr lang="sv-SE" dirty="0" smtClean="0"/>
              <a:t>Exempelvis praktik på arbetsplatser med syftet att få erfarenhet och/eller validering av yrkeskompetens. Behov av samarbete med olika arbetsgivare</a:t>
            </a:r>
          </a:p>
          <a:p>
            <a:pPr marL="0" indent="0">
              <a:buNone/>
            </a:pPr>
            <a:endParaRPr lang="sv-SE" dirty="0"/>
          </a:p>
          <a:p>
            <a:pPr marL="0" indent="0">
              <a:buNone/>
            </a:pPr>
            <a:r>
              <a:rPr lang="sv-SE" b="1" dirty="0" smtClean="0"/>
              <a:t>Samarbete med arbetsgivare och offentliga aktörer</a:t>
            </a:r>
          </a:p>
          <a:p>
            <a:pPr marL="0" indent="0">
              <a:buNone/>
            </a:pPr>
            <a:r>
              <a:rPr lang="sv-SE" dirty="0" smtClean="0"/>
              <a:t>Arbetsförmedlingen löser inte nuvarande utmaning själv</a:t>
            </a:r>
          </a:p>
          <a:p>
            <a:pPr marL="0" indent="0">
              <a:buNone/>
            </a:pPr>
            <a:endParaRPr lang="sv-SE" dirty="0"/>
          </a:p>
          <a:p>
            <a:pPr marL="0" indent="0">
              <a:buNone/>
            </a:pPr>
            <a:endParaRPr lang="sv-SE" dirty="0" smtClean="0"/>
          </a:p>
          <a:p>
            <a:pPr marL="0" indent="0">
              <a:buNone/>
            </a:pPr>
            <a:endParaRPr lang="sv-SE" dirty="0" smtClean="0"/>
          </a:p>
          <a:p>
            <a:endParaRPr lang="sv-SE" dirty="0"/>
          </a:p>
          <a:p>
            <a:pPr marL="0" indent="0">
              <a:buNone/>
            </a:pPr>
            <a:endParaRPr lang="sv-SE" dirty="0"/>
          </a:p>
        </p:txBody>
      </p:sp>
    </p:spTree>
    <p:extLst>
      <p:ext uri="{BB962C8B-B14F-4D97-AF65-F5344CB8AC3E}">
        <p14:creationId xmlns:p14="http://schemas.microsoft.com/office/powerpoint/2010/main" val="705798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179"/>
          <p:cNvSpPr>
            <a:spLocks noChangeArrowheads="1"/>
          </p:cNvSpPr>
          <p:nvPr/>
        </p:nvSpPr>
        <p:spPr bwMode="auto">
          <a:xfrm>
            <a:off x="3432134" y="1125539"/>
            <a:ext cx="5902898"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342900" indent="-342900"/>
            <a:r>
              <a:rPr lang="sv-SE" b="1" dirty="0">
                <a:solidFill>
                  <a:srgbClr val="003D58"/>
                </a:solidFill>
                <a:latin typeface="Calibri" panose="020F0502020204030204" pitchFamily="34" charset="0"/>
              </a:rPr>
              <a:t>Inskrivna arbetslösa i november 2016 som andel (%) av den </a:t>
            </a:r>
          </a:p>
          <a:p>
            <a:pPr marL="342900" indent="-342900"/>
            <a:r>
              <a:rPr lang="sv-SE" b="1" dirty="0">
                <a:solidFill>
                  <a:srgbClr val="003D58"/>
                </a:solidFill>
                <a:latin typeface="Calibri" panose="020F0502020204030204" pitchFamily="34" charset="0"/>
              </a:rPr>
              <a:t>registerbaserade </a:t>
            </a:r>
            <a:r>
              <a:rPr lang="sv-SE" b="1" dirty="0">
                <a:solidFill>
                  <a:srgbClr val="003D58"/>
                </a:solidFill>
                <a:latin typeface="Arial Bold"/>
              </a:rPr>
              <a:t>arbetskraften</a:t>
            </a:r>
            <a:r>
              <a:rPr lang="sv-SE" b="1" dirty="0">
                <a:solidFill>
                  <a:srgbClr val="003D58"/>
                </a:solidFill>
                <a:latin typeface="Calibri" panose="020F0502020204030204" pitchFamily="34" charset="0"/>
              </a:rPr>
              <a:t> 16 – 64 år</a:t>
            </a:r>
          </a:p>
        </p:txBody>
      </p:sp>
      <p:grpSp>
        <p:nvGrpSpPr>
          <p:cNvPr id="20484" name="Group 1415"/>
          <p:cNvGrpSpPr>
            <a:grpSpLocks/>
          </p:cNvGrpSpPr>
          <p:nvPr/>
        </p:nvGrpSpPr>
        <p:grpSpPr bwMode="auto">
          <a:xfrm>
            <a:off x="2203450" y="2281240"/>
            <a:ext cx="6851598" cy="3121025"/>
            <a:chOff x="428" y="1437"/>
            <a:chExt cx="4316" cy="1966"/>
          </a:xfrm>
        </p:grpSpPr>
        <p:sp>
          <p:nvSpPr>
            <p:cNvPr id="20486" name="Freeform 3"/>
            <p:cNvSpPr>
              <a:spLocks noChangeAspect="1"/>
            </p:cNvSpPr>
            <p:nvPr/>
          </p:nvSpPr>
          <p:spPr bwMode="auto">
            <a:xfrm>
              <a:off x="1994" y="1444"/>
              <a:ext cx="989" cy="966"/>
            </a:xfrm>
            <a:custGeom>
              <a:avLst/>
              <a:gdLst>
                <a:gd name="T0" fmla="*/ 422 w 1318"/>
                <a:gd name="T1" fmla="*/ 120 h 1288"/>
                <a:gd name="T2" fmla="*/ 448 w 1318"/>
                <a:gd name="T3" fmla="*/ 116 h 1288"/>
                <a:gd name="T4" fmla="*/ 466 w 1318"/>
                <a:gd name="T5" fmla="*/ 134 h 1288"/>
                <a:gd name="T6" fmla="*/ 527 w 1318"/>
                <a:gd name="T7" fmla="*/ 226 h 1288"/>
                <a:gd name="T8" fmla="*/ 527 w 1318"/>
                <a:gd name="T9" fmla="*/ 251 h 1288"/>
                <a:gd name="T10" fmla="*/ 557 w 1318"/>
                <a:gd name="T11" fmla="*/ 301 h 1288"/>
                <a:gd name="T12" fmla="*/ 547 w 1318"/>
                <a:gd name="T13" fmla="*/ 383 h 1288"/>
                <a:gd name="T14" fmla="*/ 518 w 1318"/>
                <a:gd name="T15" fmla="*/ 391 h 1288"/>
                <a:gd name="T16" fmla="*/ 516 w 1318"/>
                <a:gd name="T17" fmla="*/ 440 h 1288"/>
                <a:gd name="T18" fmla="*/ 497 w 1318"/>
                <a:gd name="T19" fmla="*/ 466 h 1288"/>
                <a:gd name="T20" fmla="*/ 473 w 1318"/>
                <a:gd name="T21" fmla="*/ 452 h 1288"/>
                <a:gd name="T22" fmla="*/ 419 w 1318"/>
                <a:gd name="T23" fmla="*/ 490 h 1288"/>
                <a:gd name="T24" fmla="*/ 388 w 1318"/>
                <a:gd name="T25" fmla="*/ 489 h 1288"/>
                <a:gd name="T26" fmla="*/ 362 w 1318"/>
                <a:gd name="T27" fmla="*/ 544 h 1288"/>
                <a:gd name="T28" fmla="*/ 323 w 1318"/>
                <a:gd name="T29" fmla="*/ 516 h 1288"/>
                <a:gd name="T30" fmla="*/ 233 w 1318"/>
                <a:gd name="T31" fmla="*/ 474 h 1288"/>
                <a:gd name="T32" fmla="*/ 177 w 1318"/>
                <a:gd name="T33" fmla="*/ 431 h 1288"/>
                <a:gd name="T34" fmla="*/ 103 w 1318"/>
                <a:gd name="T35" fmla="*/ 425 h 1288"/>
                <a:gd name="T36" fmla="*/ 103 w 1318"/>
                <a:gd name="T37" fmla="*/ 400 h 1288"/>
                <a:gd name="T38" fmla="*/ 82 w 1318"/>
                <a:gd name="T39" fmla="*/ 389 h 1288"/>
                <a:gd name="T40" fmla="*/ 66 w 1318"/>
                <a:gd name="T41" fmla="*/ 299 h 1288"/>
                <a:gd name="T42" fmla="*/ 32 w 1318"/>
                <a:gd name="T43" fmla="*/ 314 h 1288"/>
                <a:gd name="T44" fmla="*/ 26 w 1318"/>
                <a:gd name="T45" fmla="*/ 268 h 1288"/>
                <a:gd name="T46" fmla="*/ 44 w 1318"/>
                <a:gd name="T47" fmla="*/ 253 h 1288"/>
                <a:gd name="T48" fmla="*/ 26 w 1318"/>
                <a:gd name="T49" fmla="*/ 212 h 1288"/>
                <a:gd name="T50" fmla="*/ 40 w 1318"/>
                <a:gd name="T51" fmla="*/ 184 h 1288"/>
                <a:gd name="T52" fmla="*/ 32 w 1318"/>
                <a:gd name="T53" fmla="*/ 168 h 1288"/>
                <a:gd name="T54" fmla="*/ 15 w 1318"/>
                <a:gd name="T55" fmla="*/ 178 h 1288"/>
                <a:gd name="T56" fmla="*/ 15 w 1318"/>
                <a:gd name="T57" fmla="*/ 143 h 1288"/>
                <a:gd name="T58" fmla="*/ 25 w 1318"/>
                <a:gd name="T59" fmla="*/ 122 h 1288"/>
                <a:gd name="T60" fmla="*/ 8 w 1318"/>
                <a:gd name="T61" fmla="*/ 118 h 1288"/>
                <a:gd name="T62" fmla="*/ 0 w 1318"/>
                <a:gd name="T63" fmla="*/ 79 h 1288"/>
                <a:gd name="T64" fmla="*/ 38 w 1318"/>
                <a:gd name="T65" fmla="*/ 77 h 1288"/>
                <a:gd name="T66" fmla="*/ 20 w 1318"/>
                <a:gd name="T67" fmla="*/ 56 h 1288"/>
                <a:gd name="T68" fmla="*/ 137 w 1318"/>
                <a:gd name="T69" fmla="*/ 74 h 1288"/>
                <a:gd name="T70" fmla="*/ 308 w 1318"/>
                <a:gd name="T71" fmla="*/ 0 h 1288"/>
                <a:gd name="T72" fmla="*/ 332 w 1318"/>
                <a:gd name="T73" fmla="*/ 23 h 1288"/>
                <a:gd name="T74" fmla="*/ 321 w 1318"/>
                <a:gd name="T75" fmla="*/ 49 h 1288"/>
                <a:gd name="T76" fmla="*/ 339 w 1318"/>
                <a:gd name="T77" fmla="*/ 92 h 1288"/>
                <a:gd name="T78" fmla="*/ 377 w 1318"/>
                <a:gd name="T79" fmla="*/ 97 h 1288"/>
                <a:gd name="T80" fmla="*/ 409 w 1318"/>
                <a:gd name="T81" fmla="*/ 103 h 1288"/>
                <a:gd name="T82" fmla="*/ 422 w 1318"/>
                <a:gd name="T83" fmla="*/ 120 h 12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8" h="1288">
                  <a:moveTo>
                    <a:pt x="999" y="284"/>
                  </a:moveTo>
                  <a:lnTo>
                    <a:pt x="1061" y="273"/>
                  </a:lnTo>
                  <a:lnTo>
                    <a:pt x="1102" y="318"/>
                  </a:lnTo>
                  <a:lnTo>
                    <a:pt x="1246" y="535"/>
                  </a:lnTo>
                  <a:lnTo>
                    <a:pt x="1248" y="594"/>
                  </a:lnTo>
                  <a:lnTo>
                    <a:pt x="1318" y="712"/>
                  </a:lnTo>
                  <a:lnTo>
                    <a:pt x="1295" y="907"/>
                  </a:lnTo>
                  <a:lnTo>
                    <a:pt x="1226" y="926"/>
                  </a:lnTo>
                  <a:lnTo>
                    <a:pt x="1222" y="1042"/>
                  </a:lnTo>
                  <a:lnTo>
                    <a:pt x="1175" y="1104"/>
                  </a:lnTo>
                  <a:lnTo>
                    <a:pt x="1121" y="1069"/>
                  </a:lnTo>
                  <a:lnTo>
                    <a:pt x="990" y="1161"/>
                  </a:lnTo>
                  <a:lnTo>
                    <a:pt x="918" y="1159"/>
                  </a:lnTo>
                  <a:lnTo>
                    <a:pt x="857" y="1288"/>
                  </a:lnTo>
                  <a:lnTo>
                    <a:pt x="763" y="1223"/>
                  </a:lnTo>
                  <a:lnTo>
                    <a:pt x="553" y="1123"/>
                  </a:lnTo>
                  <a:lnTo>
                    <a:pt x="418" y="1022"/>
                  </a:lnTo>
                  <a:lnTo>
                    <a:pt x="244" y="1007"/>
                  </a:lnTo>
                  <a:lnTo>
                    <a:pt x="242" y="948"/>
                  </a:lnTo>
                  <a:lnTo>
                    <a:pt x="193" y="920"/>
                  </a:lnTo>
                  <a:lnTo>
                    <a:pt x="156" y="708"/>
                  </a:lnTo>
                  <a:lnTo>
                    <a:pt x="74" y="744"/>
                  </a:lnTo>
                  <a:lnTo>
                    <a:pt x="60" y="635"/>
                  </a:lnTo>
                  <a:lnTo>
                    <a:pt x="103" y="599"/>
                  </a:lnTo>
                  <a:lnTo>
                    <a:pt x="62" y="503"/>
                  </a:lnTo>
                  <a:lnTo>
                    <a:pt x="94" y="434"/>
                  </a:lnTo>
                  <a:lnTo>
                    <a:pt x="75" y="398"/>
                  </a:lnTo>
                  <a:lnTo>
                    <a:pt x="34" y="421"/>
                  </a:lnTo>
                  <a:lnTo>
                    <a:pt x="34" y="340"/>
                  </a:lnTo>
                  <a:lnTo>
                    <a:pt x="59" y="288"/>
                  </a:lnTo>
                  <a:lnTo>
                    <a:pt x="19" y="278"/>
                  </a:lnTo>
                  <a:lnTo>
                    <a:pt x="0" y="186"/>
                  </a:lnTo>
                  <a:lnTo>
                    <a:pt x="89" y="182"/>
                  </a:lnTo>
                  <a:lnTo>
                    <a:pt x="47" y="132"/>
                  </a:lnTo>
                  <a:lnTo>
                    <a:pt x="323" y="175"/>
                  </a:lnTo>
                  <a:lnTo>
                    <a:pt x="729" y="0"/>
                  </a:lnTo>
                  <a:lnTo>
                    <a:pt x="787" y="55"/>
                  </a:lnTo>
                  <a:lnTo>
                    <a:pt x="761" y="115"/>
                  </a:lnTo>
                  <a:lnTo>
                    <a:pt x="804" y="218"/>
                  </a:lnTo>
                  <a:lnTo>
                    <a:pt x="892" y="229"/>
                  </a:lnTo>
                  <a:lnTo>
                    <a:pt x="967" y="244"/>
                  </a:lnTo>
                  <a:lnTo>
                    <a:pt x="999" y="284"/>
                  </a:lnTo>
                  <a:close/>
                </a:path>
              </a:pathLst>
            </a:custGeom>
            <a:solidFill>
              <a:srgbClr val="C084BA"/>
            </a:solidFill>
            <a:ln w="0">
              <a:solidFill>
                <a:srgbClr val="000000"/>
              </a:solidFill>
              <a:prstDash val="solid"/>
              <a:round/>
              <a:headEnd/>
              <a:tailEnd/>
            </a:ln>
          </p:spPr>
          <p:txBody>
            <a:bodyPr/>
            <a:lstStyle/>
            <a:p>
              <a:endParaRPr lang="sv-SE"/>
            </a:p>
          </p:txBody>
        </p:sp>
        <p:sp>
          <p:nvSpPr>
            <p:cNvPr id="20487" name="Freeform 4"/>
            <p:cNvSpPr>
              <a:spLocks noChangeAspect="1"/>
            </p:cNvSpPr>
            <p:nvPr/>
          </p:nvSpPr>
          <p:spPr bwMode="auto">
            <a:xfrm>
              <a:off x="2034" y="2286"/>
              <a:ext cx="627" cy="455"/>
            </a:xfrm>
            <a:custGeom>
              <a:avLst/>
              <a:gdLst>
                <a:gd name="T0" fmla="*/ 22 w 836"/>
                <a:gd name="T1" fmla="*/ 92 h 606"/>
                <a:gd name="T2" fmla="*/ 29 w 836"/>
                <a:gd name="T3" fmla="*/ 106 h 606"/>
                <a:gd name="T4" fmla="*/ 0 w 836"/>
                <a:gd name="T5" fmla="*/ 106 h 606"/>
                <a:gd name="T6" fmla="*/ 2 w 836"/>
                <a:gd name="T7" fmla="*/ 141 h 606"/>
                <a:gd name="T8" fmla="*/ 18 w 836"/>
                <a:gd name="T9" fmla="*/ 164 h 606"/>
                <a:gd name="T10" fmla="*/ 33 w 836"/>
                <a:gd name="T11" fmla="*/ 179 h 606"/>
                <a:gd name="T12" fmla="*/ 73 w 836"/>
                <a:gd name="T13" fmla="*/ 200 h 606"/>
                <a:gd name="T14" fmla="*/ 140 w 836"/>
                <a:gd name="T15" fmla="*/ 196 h 606"/>
                <a:gd name="T16" fmla="*/ 215 w 836"/>
                <a:gd name="T17" fmla="*/ 250 h 606"/>
                <a:gd name="T18" fmla="*/ 248 w 836"/>
                <a:gd name="T19" fmla="*/ 257 h 606"/>
                <a:gd name="T20" fmla="*/ 285 w 836"/>
                <a:gd name="T21" fmla="*/ 217 h 606"/>
                <a:gd name="T22" fmla="*/ 269 w 836"/>
                <a:gd name="T23" fmla="*/ 201 h 606"/>
                <a:gd name="T24" fmla="*/ 283 w 836"/>
                <a:gd name="T25" fmla="*/ 189 h 606"/>
                <a:gd name="T26" fmla="*/ 314 w 836"/>
                <a:gd name="T27" fmla="*/ 212 h 606"/>
                <a:gd name="T28" fmla="*/ 341 w 836"/>
                <a:gd name="T29" fmla="*/ 164 h 606"/>
                <a:gd name="T30" fmla="*/ 353 w 836"/>
                <a:gd name="T31" fmla="*/ 123 h 606"/>
                <a:gd name="T32" fmla="*/ 308 w 836"/>
                <a:gd name="T33" fmla="*/ 116 h 606"/>
                <a:gd name="T34" fmla="*/ 314 w 836"/>
                <a:gd name="T35" fmla="*/ 99 h 606"/>
                <a:gd name="T36" fmla="*/ 336 w 836"/>
                <a:gd name="T37" fmla="*/ 98 h 606"/>
                <a:gd name="T38" fmla="*/ 339 w 836"/>
                <a:gd name="T39" fmla="*/ 70 h 606"/>
                <a:gd name="T40" fmla="*/ 300 w 836"/>
                <a:gd name="T41" fmla="*/ 42 h 606"/>
                <a:gd name="T42" fmla="*/ 211 w 836"/>
                <a:gd name="T43" fmla="*/ 0 h 606"/>
                <a:gd name="T44" fmla="*/ 199 w 836"/>
                <a:gd name="T45" fmla="*/ 32 h 606"/>
                <a:gd name="T46" fmla="*/ 167 w 836"/>
                <a:gd name="T47" fmla="*/ 38 h 606"/>
                <a:gd name="T48" fmla="*/ 143 w 836"/>
                <a:gd name="T49" fmla="*/ 54 h 606"/>
                <a:gd name="T50" fmla="*/ 113 w 836"/>
                <a:gd name="T51" fmla="*/ 49 h 606"/>
                <a:gd name="T52" fmla="*/ 22 w 836"/>
                <a:gd name="T53" fmla="*/ 92 h 6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36" h="606">
                  <a:moveTo>
                    <a:pt x="50" y="216"/>
                  </a:moveTo>
                  <a:lnTo>
                    <a:pt x="67" y="250"/>
                  </a:lnTo>
                  <a:lnTo>
                    <a:pt x="0" y="250"/>
                  </a:lnTo>
                  <a:lnTo>
                    <a:pt x="4" y="334"/>
                  </a:lnTo>
                  <a:lnTo>
                    <a:pt x="43" y="389"/>
                  </a:lnTo>
                  <a:lnTo>
                    <a:pt x="77" y="422"/>
                  </a:lnTo>
                  <a:lnTo>
                    <a:pt x="172" y="473"/>
                  </a:lnTo>
                  <a:lnTo>
                    <a:pt x="330" y="464"/>
                  </a:lnTo>
                  <a:lnTo>
                    <a:pt x="508" y="590"/>
                  </a:lnTo>
                  <a:lnTo>
                    <a:pt x="588" y="606"/>
                  </a:lnTo>
                  <a:lnTo>
                    <a:pt x="676" y="513"/>
                  </a:lnTo>
                  <a:lnTo>
                    <a:pt x="637" y="475"/>
                  </a:lnTo>
                  <a:lnTo>
                    <a:pt x="669" y="447"/>
                  </a:lnTo>
                  <a:lnTo>
                    <a:pt x="742" y="499"/>
                  </a:lnTo>
                  <a:lnTo>
                    <a:pt x="806" y="389"/>
                  </a:lnTo>
                  <a:lnTo>
                    <a:pt x="836" y="291"/>
                  </a:lnTo>
                  <a:lnTo>
                    <a:pt x="731" y="276"/>
                  </a:lnTo>
                  <a:lnTo>
                    <a:pt x="744" y="235"/>
                  </a:lnTo>
                  <a:lnTo>
                    <a:pt x="796" y="231"/>
                  </a:lnTo>
                  <a:lnTo>
                    <a:pt x="804" y="165"/>
                  </a:lnTo>
                  <a:lnTo>
                    <a:pt x="710" y="100"/>
                  </a:lnTo>
                  <a:lnTo>
                    <a:pt x="500" y="0"/>
                  </a:lnTo>
                  <a:lnTo>
                    <a:pt x="470" y="75"/>
                  </a:lnTo>
                  <a:lnTo>
                    <a:pt x="395" y="88"/>
                  </a:lnTo>
                  <a:lnTo>
                    <a:pt x="339" y="128"/>
                  </a:lnTo>
                  <a:lnTo>
                    <a:pt x="268" y="115"/>
                  </a:lnTo>
                  <a:lnTo>
                    <a:pt x="50" y="216"/>
                  </a:lnTo>
                  <a:close/>
                </a:path>
              </a:pathLst>
            </a:custGeom>
            <a:solidFill>
              <a:srgbClr val="96328C"/>
            </a:solidFill>
            <a:ln w="0">
              <a:solidFill>
                <a:srgbClr val="000000"/>
              </a:solidFill>
              <a:prstDash val="solid"/>
              <a:round/>
              <a:headEnd/>
              <a:tailEnd/>
            </a:ln>
          </p:spPr>
          <p:txBody>
            <a:bodyPr/>
            <a:lstStyle/>
            <a:p>
              <a:endParaRPr lang="sv-SE"/>
            </a:p>
          </p:txBody>
        </p:sp>
        <p:sp>
          <p:nvSpPr>
            <p:cNvPr id="20488" name="Freeform 5"/>
            <p:cNvSpPr>
              <a:spLocks noChangeAspect="1"/>
            </p:cNvSpPr>
            <p:nvPr/>
          </p:nvSpPr>
          <p:spPr bwMode="auto">
            <a:xfrm>
              <a:off x="1915" y="2662"/>
              <a:ext cx="385" cy="440"/>
            </a:xfrm>
            <a:custGeom>
              <a:avLst/>
              <a:gdLst>
                <a:gd name="T0" fmla="*/ 77 w 513"/>
                <a:gd name="T1" fmla="*/ 241 h 586"/>
                <a:gd name="T2" fmla="*/ 119 w 513"/>
                <a:gd name="T3" fmla="*/ 206 h 586"/>
                <a:gd name="T4" fmla="*/ 143 w 513"/>
                <a:gd name="T5" fmla="*/ 197 h 586"/>
                <a:gd name="T6" fmla="*/ 164 w 513"/>
                <a:gd name="T7" fmla="*/ 239 h 586"/>
                <a:gd name="T8" fmla="*/ 203 w 513"/>
                <a:gd name="T9" fmla="*/ 248 h 586"/>
                <a:gd name="T10" fmla="*/ 197 w 513"/>
                <a:gd name="T11" fmla="*/ 219 h 586"/>
                <a:gd name="T12" fmla="*/ 217 w 513"/>
                <a:gd name="T13" fmla="*/ 201 h 586"/>
                <a:gd name="T14" fmla="*/ 191 w 513"/>
                <a:gd name="T15" fmla="*/ 178 h 586"/>
                <a:gd name="T16" fmla="*/ 188 w 513"/>
                <a:gd name="T17" fmla="*/ 149 h 586"/>
                <a:gd name="T18" fmla="*/ 165 w 513"/>
                <a:gd name="T19" fmla="*/ 141 h 586"/>
                <a:gd name="T20" fmla="*/ 131 w 513"/>
                <a:gd name="T21" fmla="*/ 96 h 586"/>
                <a:gd name="T22" fmla="*/ 125 w 513"/>
                <a:gd name="T23" fmla="*/ 77 h 586"/>
                <a:gd name="T24" fmla="*/ 55 w 513"/>
                <a:gd name="T25" fmla="*/ 0 h 586"/>
                <a:gd name="T26" fmla="*/ 0 w 513"/>
                <a:gd name="T27" fmla="*/ 63 h 586"/>
                <a:gd name="T28" fmla="*/ 2 w 513"/>
                <a:gd name="T29" fmla="*/ 83 h 586"/>
                <a:gd name="T30" fmla="*/ 51 w 513"/>
                <a:gd name="T31" fmla="*/ 141 h 586"/>
                <a:gd name="T32" fmla="*/ 77 w 513"/>
                <a:gd name="T33" fmla="*/ 152 h 586"/>
                <a:gd name="T34" fmla="*/ 72 w 513"/>
                <a:gd name="T35" fmla="*/ 203 h 586"/>
                <a:gd name="T36" fmla="*/ 65 w 513"/>
                <a:gd name="T37" fmla="*/ 215 h 586"/>
                <a:gd name="T38" fmla="*/ 77 w 513"/>
                <a:gd name="T39" fmla="*/ 241 h 5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3" h="586">
                  <a:moveTo>
                    <a:pt x="181" y="569"/>
                  </a:moveTo>
                  <a:lnTo>
                    <a:pt x="281" y="488"/>
                  </a:lnTo>
                  <a:lnTo>
                    <a:pt x="337" y="466"/>
                  </a:lnTo>
                  <a:lnTo>
                    <a:pt x="386" y="565"/>
                  </a:lnTo>
                  <a:lnTo>
                    <a:pt x="481" y="586"/>
                  </a:lnTo>
                  <a:lnTo>
                    <a:pt x="466" y="518"/>
                  </a:lnTo>
                  <a:lnTo>
                    <a:pt x="513" y="475"/>
                  </a:lnTo>
                  <a:lnTo>
                    <a:pt x="453" y="419"/>
                  </a:lnTo>
                  <a:lnTo>
                    <a:pt x="447" y="353"/>
                  </a:lnTo>
                  <a:lnTo>
                    <a:pt x="391" y="333"/>
                  </a:lnTo>
                  <a:lnTo>
                    <a:pt x="311" y="227"/>
                  </a:lnTo>
                  <a:lnTo>
                    <a:pt x="294" y="181"/>
                  </a:lnTo>
                  <a:lnTo>
                    <a:pt x="129" y="0"/>
                  </a:lnTo>
                  <a:lnTo>
                    <a:pt x="0" y="149"/>
                  </a:lnTo>
                  <a:lnTo>
                    <a:pt x="3" y="197"/>
                  </a:lnTo>
                  <a:lnTo>
                    <a:pt x="121" y="334"/>
                  </a:lnTo>
                  <a:lnTo>
                    <a:pt x="183" y="361"/>
                  </a:lnTo>
                  <a:lnTo>
                    <a:pt x="170" y="481"/>
                  </a:lnTo>
                  <a:lnTo>
                    <a:pt x="153" y="507"/>
                  </a:lnTo>
                  <a:lnTo>
                    <a:pt x="181" y="569"/>
                  </a:lnTo>
                  <a:close/>
                </a:path>
              </a:pathLst>
            </a:custGeom>
            <a:solidFill>
              <a:srgbClr val="EAD6E8"/>
            </a:solidFill>
            <a:ln w="0">
              <a:solidFill>
                <a:srgbClr val="000000"/>
              </a:solidFill>
              <a:prstDash val="solid"/>
              <a:round/>
              <a:headEnd/>
              <a:tailEnd/>
            </a:ln>
          </p:spPr>
          <p:txBody>
            <a:bodyPr/>
            <a:lstStyle/>
            <a:p>
              <a:endParaRPr lang="sv-SE"/>
            </a:p>
          </p:txBody>
        </p:sp>
        <p:sp>
          <p:nvSpPr>
            <p:cNvPr id="20489" name="Freeform 6"/>
            <p:cNvSpPr>
              <a:spLocks noChangeAspect="1"/>
            </p:cNvSpPr>
            <p:nvPr/>
          </p:nvSpPr>
          <p:spPr bwMode="auto">
            <a:xfrm>
              <a:off x="2012" y="2603"/>
              <a:ext cx="474" cy="442"/>
            </a:xfrm>
            <a:custGeom>
              <a:avLst/>
              <a:gdLst>
                <a:gd name="T0" fmla="*/ 18 w 633"/>
                <a:gd name="T1" fmla="*/ 3 h 590"/>
                <a:gd name="T2" fmla="*/ 45 w 633"/>
                <a:gd name="T3" fmla="*/ 0 h 590"/>
                <a:gd name="T4" fmla="*/ 85 w 633"/>
                <a:gd name="T5" fmla="*/ 21 h 590"/>
                <a:gd name="T6" fmla="*/ 151 w 633"/>
                <a:gd name="T7" fmla="*/ 17 h 590"/>
                <a:gd name="T8" fmla="*/ 226 w 633"/>
                <a:gd name="T9" fmla="*/ 70 h 590"/>
                <a:gd name="T10" fmla="*/ 230 w 633"/>
                <a:gd name="T11" fmla="*/ 91 h 590"/>
                <a:gd name="T12" fmla="*/ 266 w 633"/>
                <a:gd name="T13" fmla="*/ 88 h 590"/>
                <a:gd name="T14" fmla="*/ 238 w 633"/>
                <a:gd name="T15" fmla="*/ 133 h 590"/>
                <a:gd name="T16" fmla="*/ 220 w 633"/>
                <a:gd name="T17" fmla="*/ 149 h 590"/>
                <a:gd name="T18" fmla="*/ 244 w 633"/>
                <a:gd name="T19" fmla="*/ 170 h 590"/>
                <a:gd name="T20" fmla="*/ 203 w 633"/>
                <a:gd name="T21" fmla="*/ 203 h 590"/>
                <a:gd name="T22" fmla="*/ 188 w 633"/>
                <a:gd name="T23" fmla="*/ 248 h 590"/>
                <a:gd name="T24" fmla="*/ 162 w 633"/>
                <a:gd name="T25" fmla="*/ 233 h 590"/>
                <a:gd name="T26" fmla="*/ 136 w 633"/>
                <a:gd name="T27" fmla="*/ 209 h 590"/>
                <a:gd name="T28" fmla="*/ 133 w 633"/>
                <a:gd name="T29" fmla="*/ 182 h 590"/>
                <a:gd name="T30" fmla="*/ 110 w 633"/>
                <a:gd name="T31" fmla="*/ 173 h 590"/>
                <a:gd name="T32" fmla="*/ 76 w 633"/>
                <a:gd name="T33" fmla="*/ 129 h 590"/>
                <a:gd name="T34" fmla="*/ 70 w 633"/>
                <a:gd name="T35" fmla="*/ 109 h 590"/>
                <a:gd name="T36" fmla="*/ 0 w 633"/>
                <a:gd name="T37" fmla="*/ 33 h 590"/>
                <a:gd name="T38" fmla="*/ 18 w 633"/>
                <a:gd name="T39" fmla="*/ 3 h 5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3" h="590">
                  <a:moveTo>
                    <a:pt x="43" y="8"/>
                  </a:moveTo>
                  <a:lnTo>
                    <a:pt x="107" y="0"/>
                  </a:lnTo>
                  <a:lnTo>
                    <a:pt x="202" y="51"/>
                  </a:lnTo>
                  <a:lnTo>
                    <a:pt x="360" y="42"/>
                  </a:lnTo>
                  <a:lnTo>
                    <a:pt x="538" y="168"/>
                  </a:lnTo>
                  <a:lnTo>
                    <a:pt x="547" y="216"/>
                  </a:lnTo>
                  <a:lnTo>
                    <a:pt x="633" y="209"/>
                  </a:lnTo>
                  <a:lnTo>
                    <a:pt x="568" y="316"/>
                  </a:lnTo>
                  <a:lnTo>
                    <a:pt x="523" y="355"/>
                  </a:lnTo>
                  <a:lnTo>
                    <a:pt x="581" y="404"/>
                  </a:lnTo>
                  <a:lnTo>
                    <a:pt x="483" y="483"/>
                  </a:lnTo>
                  <a:lnTo>
                    <a:pt x="448" y="590"/>
                  </a:lnTo>
                  <a:lnTo>
                    <a:pt x="384" y="554"/>
                  </a:lnTo>
                  <a:lnTo>
                    <a:pt x="324" y="498"/>
                  </a:lnTo>
                  <a:lnTo>
                    <a:pt x="318" y="432"/>
                  </a:lnTo>
                  <a:lnTo>
                    <a:pt x="262" y="412"/>
                  </a:lnTo>
                  <a:lnTo>
                    <a:pt x="182" y="306"/>
                  </a:lnTo>
                  <a:lnTo>
                    <a:pt x="165" y="260"/>
                  </a:lnTo>
                  <a:lnTo>
                    <a:pt x="0" y="79"/>
                  </a:lnTo>
                  <a:lnTo>
                    <a:pt x="43" y="8"/>
                  </a:lnTo>
                  <a:close/>
                </a:path>
              </a:pathLst>
            </a:custGeom>
            <a:solidFill>
              <a:srgbClr val="96328C"/>
            </a:solidFill>
            <a:ln w="0">
              <a:solidFill>
                <a:srgbClr val="000000"/>
              </a:solidFill>
              <a:prstDash val="solid"/>
              <a:round/>
              <a:headEnd/>
              <a:tailEnd/>
            </a:ln>
          </p:spPr>
          <p:txBody>
            <a:bodyPr/>
            <a:lstStyle/>
            <a:p>
              <a:endParaRPr lang="sv-SE"/>
            </a:p>
          </p:txBody>
        </p:sp>
        <p:sp>
          <p:nvSpPr>
            <p:cNvPr id="20490" name="Freeform 7"/>
            <p:cNvSpPr>
              <a:spLocks noChangeAspect="1"/>
            </p:cNvSpPr>
            <p:nvPr/>
          </p:nvSpPr>
          <p:spPr bwMode="auto">
            <a:xfrm>
              <a:off x="1573" y="2565"/>
              <a:ext cx="683" cy="838"/>
            </a:xfrm>
            <a:custGeom>
              <a:avLst/>
              <a:gdLst>
                <a:gd name="T0" fmla="*/ 268 w 911"/>
                <a:gd name="T1" fmla="*/ 295 h 1117"/>
                <a:gd name="T2" fmla="*/ 311 w 911"/>
                <a:gd name="T3" fmla="*/ 260 h 1117"/>
                <a:gd name="T4" fmla="*/ 311 w 911"/>
                <a:gd name="T5" fmla="*/ 276 h 1117"/>
                <a:gd name="T6" fmla="*/ 340 w 911"/>
                <a:gd name="T7" fmla="*/ 287 h 1117"/>
                <a:gd name="T8" fmla="*/ 346 w 911"/>
                <a:gd name="T9" fmla="*/ 334 h 1117"/>
                <a:gd name="T10" fmla="*/ 325 w 911"/>
                <a:gd name="T11" fmla="*/ 340 h 1117"/>
                <a:gd name="T12" fmla="*/ 320 w 911"/>
                <a:gd name="T13" fmla="*/ 362 h 1117"/>
                <a:gd name="T14" fmla="*/ 343 w 911"/>
                <a:gd name="T15" fmla="*/ 398 h 1117"/>
                <a:gd name="T16" fmla="*/ 384 w 911"/>
                <a:gd name="T17" fmla="*/ 410 h 1117"/>
                <a:gd name="T18" fmla="*/ 376 w 911"/>
                <a:gd name="T19" fmla="*/ 436 h 1117"/>
                <a:gd name="T20" fmla="*/ 352 w 911"/>
                <a:gd name="T21" fmla="*/ 442 h 1117"/>
                <a:gd name="T22" fmla="*/ 340 w 911"/>
                <a:gd name="T23" fmla="*/ 472 h 1117"/>
                <a:gd name="T24" fmla="*/ 299 w 911"/>
                <a:gd name="T25" fmla="*/ 461 h 1117"/>
                <a:gd name="T26" fmla="*/ 274 w 911"/>
                <a:gd name="T27" fmla="*/ 464 h 1117"/>
                <a:gd name="T28" fmla="*/ 248 w 911"/>
                <a:gd name="T29" fmla="*/ 452 h 1117"/>
                <a:gd name="T30" fmla="*/ 235 w 911"/>
                <a:gd name="T31" fmla="*/ 461 h 1117"/>
                <a:gd name="T32" fmla="*/ 201 w 911"/>
                <a:gd name="T33" fmla="*/ 451 h 1117"/>
                <a:gd name="T34" fmla="*/ 183 w 911"/>
                <a:gd name="T35" fmla="*/ 454 h 1117"/>
                <a:gd name="T36" fmla="*/ 152 w 911"/>
                <a:gd name="T37" fmla="*/ 436 h 1117"/>
                <a:gd name="T38" fmla="*/ 75 w 911"/>
                <a:gd name="T39" fmla="*/ 416 h 1117"/>
                <a:gd name="T40" fmla="*/ 0 w 911"/>
                <a:gd name="T41" fmla="*/ 415 h 1117"/>
                <a:gd name="T42" fmla="*/ 46 w 911"/>
                <a:gd name="T43" fmla="*/ 359 h 1117"/>
                <a:gd name="T44" fmla="*/ 46 w 911"/>
                <a:gd name="T45" fmla="*/ 339 h 1117"/>
                <a:gd name="T46" fmla="*/ 61 w 911"/>
                <a:gd name="T47" fmla="*/ 312 h 1117"/>
                <a:gd name="T48" fmla="*/ 49 w 911"/>
                <a:gd name="T49" fmla="*/ 297 h 1117"/>
                <a:gd name="T50" fmla="*/ 55 w 911"/>
                <a:gd name="T51" fmla="*/ 260 h 1117"/>
                <a:gd name="T52" fmla="*/ 85 w 911"/>
                <a:gd name="T53" fmla="*/ 209 h 1117"/>
                <a:gd name="T54" fmla="*/ 39 w 911"/>
                <a:gd name="T55" fmla="*/ 172 h 1117"/>
                <a:gd name="T56" fmla="*/ 33 w 911"/>
                <a:gd name="T57" fmla="*/ 148 h 1117"/>
                <a:gd name="T58" fmla="*/ 40 w 911"/>
                <a:gd name="T59" fmla="*/ 107 h 1117"/>
                <a:gd name="T60" fmla="*/ 60 w 911"/>
                <a:gd name="T61" fmla="*/ 80 h 1117"/>
                <a:gd name="T62" fmla="*/ 110 w 911"/>
                <a:gd name="T63" fmla="*/ 15 h 1117"/>
                <a:gd name="T64" fmla="*/ 204 w 911"/>
                <a:gd name="T65" fmla="*/ 0 h 1117"/>
                <a:gd name="T66" fmla="*/ 247 w 911"/>
                <a:gd name="T67" fmla="*/ 55 h 1117"/>
                <a:gd name="T68" fmla="*/ 192 w 911"/>
                <a:gd name="T69" fmla="*/ 118 h 1117"/>
                <a:gd name="T70" fmla="*/ 193 w 911"/>
                <a:gd name="T71" fmla="*/ 138 h 1117"/>
                <a:gd name="T72" fmla="*/ 244 w 911"/>
                <a:gd name="T73" fmla="*/ 195 h 1117"/>
                <a:gd name="T74" fmla="*/ 269 w 911"/>
                <a:gd name="T75" fmla="*/ 207 h 1117"/>
                <a:gd name="T76" fmla="*/ 264 w 911"/>
                <a:gd name="T77" fmla="*/ 258 h 1117"/>
                <a:gd name="T78" fmla="*/ 257 w 911"/>
                <a:gd name="T79" fmla="*/ 269 h 1117"/>
                <a:gd name="T80" fmla="*/ 268 w 911"/>
                <a:gd name="T81" fmla="*/ 295 h 1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1" h="1117">
                  <a:moveTo>
                    <a:pt x="637" y="698"/>
                  </a:moveTo>
                  <a:lnTo>
                    <a:pt x="737" y="617"/>
                  </a:lnTo>
                  <a:lnTo>
                    <a:pt x="739" y="655"/>
                  </a:lnTo>
                  <a:lnTo>
                    <a:pt x="806" y="679"/>
                  </a:lnTo>
                  <a:lnTo>
                    <a:pt x="821" y="790"/>
                  </a:lnTo>
                  <a:lnTo>
                    <a:pt x="770" y="805"/>
                  </a:lnTo>
                  <a:lnTo>
                    <a:pt x="759" y="858"/>
                  </a:lnTo>
                  <a:lnTo>
                    <a:pt x="812" y="942"/>
                  </a:lnTo>
                  <a:lnTo>
                    <a:pt x="911" y="970"/>
                  </a:lnTo>
                  <a:lnTo>
                    <a:pt x="892" y="1032"/>
                  </a:lnTo>
                  <a:lnTo>
                    <a:pt x="836" y="1047"/>
                  </a:lnTo>
                  <a:lnTo>
                    <a:pt x="808" y="1117"/>
                  </a:lnTo>
                  <a:lnTo>
                    <a:pt x="709" y="1091"/>
                  </a:lnTo>
                  <a:lnTo>
                    <a:pt x="651" y="1100"/>
                  </a:lnTo>
                  <a:lnTo>
                    <a:pt x="589" y="1072"/>
                  </a:lnTo>
                  <a:lnTo>
                    <a:pt x="557" y="1091"/>
                  </a:lnTo>
                  <a:lnTo>
                    <a:pt x="476" y="1068"/>
                  </a:lnTo>
                  <a:lnTo>
                    <a:pt x="435" y="1076"/>
                  </a:lnTo>
                  <a:lnTo>
                    <a:pt x="362" y="1032"/>
                  </a:lnTo>
                  <a:lnTo>
                    <a:pt x="178" y="987"/>
                  </a:lnTo>
                  <a:lnTo>
                    <a:pt x="0" y="982"/>
                  </a:lnTo>
                  <a:lnTo>
                    <a:pt x="111" y="852"/>
                  </a:lnTo>
                  <a:lnTo>
                    <a:pt x="109" y="803"/>
                  </a:lnTo>
                  <a:lnTo>
                    <a:pt x="145" y="739"/>
                  </a:lnTo>
                  <a:lnTo>
                    <a:pt x="117" y="704"/>
                  </a:lnTo>
                  <a:lnTo>
                    <a:pt x="132" y="617"/>
                  </a:lnTo>
                  <a:lnTo>
                    <a:pt x="201" y="494"/>
                  </a:lnTo>
                  <a:lnTo>
                    <a:pt x="94" y="407"/>
                  </a:lnTo>
                  <a:lnTo>
                    <a:pt x="79" y="349"/>
                  </a:lnTo>
                  <a:lnTo>
                    <a:pt x="96" y="255"/>
                  </a:lnTo>
                  <a:lnTo>
                    <a:pt x="143" y="189"/>
                  </a:lnTo>
                  <a:lnTo>
                    <a:pt x="261" y="34"/>
                  </a:lnTo>
                  <a:lnTo>
                    <a:pt x="484" y="0"/>
                  </a:lnTo>
                  <a:lnTo>
                    <a:pt x="585" y="129"/>
                  </a:lnTo>
                  <a:lnTo>
                    <a:pt x="456" y="278"/>
                  </a:lnTo>
                  <a:lnTo>
                    <a:pt x="459" y="326"/>
                  </a:lnTo>
                  <a:lnTo>
                    <a:pt x="577" y="463"/>
                  </a:lnTo>
                  <a:lnTo>
                    <a:pt x="639" y="490"/>
                  </a:lnTo>
                  <a:lnTo>
                    <a:pt x="626" y="610"/>
                  </a:lnTo>
                  <a:lnTo>
                    <a:pt x="609" y="636"/>
                  </a:lnTo>
                  <a:lnTo>
                    <a:pt x="637" y="698"/>
                  </a:lnTo>
                  <a:close/>
                </a:path>
              </a:pathLst>
            </a:custGeom>
            <a:solidFill>
              <a:srgbClr val="C084BA"/>
            </a:solidFill>
            <a:ln w="0">
              <a:solidFill>
                <a:srgbClr val="000000"/>
              </a:solidFill>
              <a:prstDash val="solid"/>
              <a:round/>
              <a:headEnd/>
              <a:tailEnd/>
            </a:ln>
          </p:spPr>
          <p:txBody>
            <a:bodyPr/>
            <a:lstStyle/>
            <a:p>
              <a:endParaRPr lang="sv-SE"/>
            </a:p>
          </p:txBody>
        </p:sp>
        <p:sp>
          <p:nvSpPr>
            <p:cNvPr id="20491" name="Freeform 8"/>
            <p:cNvSpPr>
              <a:spLocks noChangeAspect="1"/>
            </p:cNvSpPr>
            <p:nvPr/>
          </p:nvSpPr>
          <p:spPr bwMode="auto">
            <a:xfrm>
              <a:off x="1358" y="1446"/>
              <a:ext cx="1051" cy="1216"/>
            </a:xfrm>
            <a:custGeom>
              <a:avLst/>
              <a:gdLst>
                <a:gd name="T0" fmla="*/ 386 w 1401"/>
                <a:gd name="T1" fmla="*/ 654 h 1622"/>
                <a:gd name="T2" fmla="*/ 413 w 1401"/>
                <a:gd name="T3" fmla="*/ 650 h 1622"/>
                <a:gd name="T4" fmla="*/ 398 w 1401"/>
                <a:gd name="T5" fmla="*/ 636 h 1622"/>
                <a:gd name="T6" fmla="*/ 382 w 1401"/>
                <a:gd name="T7" fmla="*/ 613 h 1622"/>
                <a:gd name="T8" fmla="*/ 380 w 1401"/>
                <a:gd name="T9" fmla="*/ 578 h 1622"/>
                <a:gd name="T10" fmla="*/ 409 w 1401"/>
                <a:gd name="T11" fmla="*/ 578 h 1622"/>
                <a:gd name="T12" fmla="*/ 401 w 1401"/>
                <a:gd name="T13" fmla="*/ 563 h 1622"/>
                <a:gd name="T14" fmla="*/ 494 w 1401"/>
                <a:gd name="T15" fmla="*/ 521 h 1622"/>
                <a:gd name="T16" fmla="*/ 524 w 1401"/>
                <a:gd name="T17" fmla="*/ 526 h 1622"/>
                <a:gd name="T18" fmla="*/ 547 w 1401"/>
                <a:gd name="T19" fmla="*/ 509 h 1622"/>
                <a:gd name="T20" fmla="*/ 578 w 1401"/>
                <a:gd name="T21" fmla="*/ 504 h 1622"/>
                <a:gd name="T22" fmla="*/ 591 w 1401"/>
                <a:gd name="T23" fmla="*/ 472 h 1622"/>
                <a:gd name="T24" fmla="*/ 535 w 1401"/>
                <a:gd name="T25" fmla="*/ 430 h 1622"/>
                <a:gd name="T26" fmla="*/ 461 w 1401"/>
                <a:gd name="T27" fmla="*/ 424 h 1622"/>
                <a:gd name="T28" fmla="*/ 461 w 1401"/>
                <a:gd name="T29" fmla="*/ 399 h 1622"/>
                <a:gd name="T30" fmla="*/ 440 w 1401"/>
                <a:gd name="T31" fmla="*/ 387 h 1622"/>
                <a:gd name="T32" fmla="*/ 424 w 1401"/>
                <a:gd name="T33" fmla="*/ 298 h 1622"/>
                <a:gd name="T34" fmla="*/ 389 w 1401"/>
                <a:gd name="T35" fmla="*/ 313 h 1622"/>
                <a:gd name="T36" fmla="*/ 383 w 1401"/>
                <a:gd name="T37" fmla="*/ 267 h 1622"/>
                <a:gd name="T38" fmla="*/ 401 w 1401"/>
                <a:gd name="T39" fmla="*/ 252 h 1622"/>
                <a:gd name="T40" fmla="*/ 384 w 1401"/>
                <a:gd name="T41" fmla="*/ 211 h 1622"/>
                <a:gd name="T42" fmla="*/ 398 w 1401"/>
                <a:gd name="T43" fmla="*/ 182 h 1622"/>
                <a:gd name="T44" fmla="*/ 389 w 1401"/>
                <a:gd name="T45" fmla="*/ 167 h 1622"/>
                <a:gd name="T46" fmla="*/ 373 w 1401"/>
                <a:gd name="T47" fmla="*/ 176 h 1622"/>
                <a:gd name="T48" fmla="*/ 373 w 1401"/>
                <a:gd name="T49" fmla="*/ 142 h 1622"/>
                <a:gd name="T50" fmla="*/ 383 w 1401"/>
                <a:gd name="T51" fmla="*/ 120 h 1622"/>
                <a:gd name="T52" fmla="*/ 366 w 1401"/>
                <a:gd name="T53" fmla="*/ 116 h 1622"/>
                <a:gd name="T54" fmla="*/ 358 w 1401"/>
                <a:gd name="T55" fmla="*/ 77 h 1622"/>
                <a:gd name="T56" fmla="*/ 395 w 1401"/>
                <a:gd name="T57" fmla="*/ 76 h 1622"/>
                <a:gd name="T58" fmla="*/ 377 w 1401"/>
                <a:gd name="T59" fmla="*/ 55 h 1622"/>
                <a:gd name="T60" fmla="*/ 270 w 1401"/>
                <a:gd name="T61" fmla="*/ 34 h 1622"/>
                <a:gd name="T62" fmla="*/ 239 w 1401"/>
                <a:gd name="T63" fmla="*/ 0 h 1622"/>
                <a:gd name="T64" fmla="*/ 205 w 1401"/>
                <a:gd name="T65" fmla="*/ 78 h 1622"/>
                <a:gd name="T66" fmla="*/ 202 w 1401"/>
                <a:gd name="T67" fmla="*/ 121 h 1622"/>
                <a:gd name="T68" fmla="*/ 213 w 1401"/>
                <a:gd name="T69" fmla="*/ 182 h 1622"/>
                <a:gd name="T70" fmla="*/ 150 w 1401"/>
                <a:gd name="T71" fmla="*/ 210 h 1622"/>
                <a:gd name="T72" fmla="*/ 132 w 1401"/>
                <a:gd name="T73" fmla="*/ 200 h 1622"/>
                <a:gd name="T74" fmla="*/ 119 w 1401"/>
                <a:gd name="T75" fmla="*/ 214 h 1622"/>
                <a:gd name="T76" fmla="*/ 78 w 1401"/>
                <a:gd name="T77" fmla="*/ 194 h 1622"/>
                <a:gd name="T78" fmla="*/ 50 w 1401"/>
                <a:gd name="T79" fmla="*/ 218 h 1622"/>
                <a:gd name="T80" fmla="*/ 22 w 1401"/>
                <a:gd name="T81" fmla="*/ 201 h 1622"/>
                <a:gd name="T82" fmla="*/ 0 w 1401"/>
                <a:gd name="T83" fmla="*/ 209 h 1622"/>
                <a:gd name="T84" fmla="*/ 51 w 1401"/>
                <a:gd name="T85" fmla="*/ 274 h 1622"/>
                <a:gd name="T86" fmla="*/ 46 w 1401"/>
                <a:gd name="T87" fmla="*/ 302 h 1622"/>
                <a:gd name="T88" fmla="*/ 49 w 1401"/>
                <a:gd name="T89" fmla="*/ 343 h 1622"/>
                <a:gd name="T90" fmla="*/ 68 w 1401"/>
                <a:gd name="T91" fmla="*/ 334 h 1622"/>
                <a:gd name="T92" fmla="*/ 89 w 1401"/>
                <a:gd name="T93" fmla="*/ 346 h 1622"/>
                <a:gd name="T94" fmla="*/ 87 w 1401"/>
                <a:gd name="T95" fmla="*/ 382 h 1622"/>
                <a:gd name="T96" fmla="*/ 214 w 1401"/>
                <a:gd name="T97" fmla="*/ 495 h 1622"/>
                <a:gd name="T98" fmla="*/ 326 w 1401"/>
                <a:gd name="T99" fmla="*/ 629 h 1622"/>
                <a:gd name="T100" fmla="*/ 368 w 1401"/>
                <a:gd name="T101" fmla="*/ 684 h 1622"/>
                <a:gd name="T102" fmla="*/ 386 w 1401"/>
                <a:gd name="T103" fmla="*/ 654 h 16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01" h="1622">
                  <a:moveTo>
                    <a:pt x="914" y="1551"/>
                  </a:moveTo>
                  <a:lnTo>
                    <a:pt x="978" y="1543"/>
                  </a:lnTo>
                  <a:lnTo>
                    <a:pt x="944" y="1510"/>
                  </a:lnTo>
                  <a:lnTo>
                    <a:pt x="905" y="1455"/>
                  </a:lnTo>
                  <a:lnTo>
                    <a:pt x="901" y="1371"/>
                  </a:lnTo>
                  <a:lnTo>
                    <a:pt x="968" y="1371"/>
                  </a:lnTo>
                  <a:lnTo>
                    <a:pt x="951" y="1337"/>
                  </a:lnTo>
                  <a:lnTo>
                    <a:pt x="1169" y="1236"/>
                  </a:lnTo>
                  <a:lnTo>
                    <a:pt x="1240" y="1249"/>
                  </a:lnTo>
                  <a:lnTo>
                    <a:pt x="1296" y="1209"/>
                  </a:lnTo>
                  <a:lnTo>
                    <a:pt x="1371" y="1196"/>
                  </a:lnTo>
                  <a:lnTo>
                    <a:pt x="1401" y="1121"/>
                  </a:lnTo>
                  <a:lnTo>
                    <a:pt x="1266" y="1020"/>
                  </a:lnTo>
                  <a:lnTo>
                    <a:pt x="1092" y="1005"/>
                  </a:lnTo>
                  <a:lnTo>
                    <a:pt x="1090" y="946"/>
                  </a:lnTo>
                  <a:lnTo>
                    <a:pt x="1041" y="918"/>
                  </a:lnTo>
                  <a:lnTo>
                    <a:pt x="1004" y="706"/>
                  </a:lnTo>
                  <a:lnTo>
                    <a:pt x="922" y="742"/>
                  </a:lnTo>
                  <a:lnTo>
                    <a:pt x="908" y="633"/>
                  </a:lnTo>
                  <a:lnTo>
                    <a:pt x="951" y="597"/>
                  </a:lnTo>
                  <a:lnTo>
                    <a:pt x="910" y="501"/>
                  </a:lnTo>
                  <a:lnTo>
                    <a:pt x="942" y="432"/>
                  </a:lnTo>
                  <a:lnTo>
                    <a:pt x="923" y="396"/>
                  </a:lnTo>
                  <a:lnTo>
                    <a:pt x="882" y="419"/>
                  </a:lnTo>
                  <a:lnTo>
                    <a:pt x="882" y="338"/>
                  </a:lnTo>
                  <a:lnTo>
                    <a:pt x="907" y="286"/>
                  </a:lnTo>
                  <a:lnTo>
                    <a:pt x="867" y="276"/>
                  </a:lnTo>
                  <a:lnTo>
                    <a:pt x="848" y="184"/>
                  </a:lnTo>
                  <a:lnTo>
                    <a:pt x="937" y="180"/>
                  </a:lnTo>
                  <a:lnTo>
                    <a:pt x="895" y="130"/>
                  </a:lnTo>
                  <a:lnTo>
                    <a:pt x="640" y="81"/>
                  </a:lnTo>
                  <a:lnTo>
                    <a:pt x="566" y="0"/>
                  </a:lnTo>
                  <a:lnTo>
                    <a:pt x="485" y="186"/>
                  </a:lnTo>
                  <a:lnTo>
                    <a:pt x="477" y="287"/>
                  </a:lnTo>
                  <a:lnTo>
                    <a:pt x="504" y="432"/>
                  </a:lnTo>
                  <a:lnTo>
                    <a:pt x="354" y="498"/>
                  </a:lnTo>
                  <a:lnTo>
                    <a:pt x="313" y="475"/>
                  </a:lnTo>
                  <a:lnTo>
                    <a:pt x="281" y="507"/>
                  </a:lnTo>
                  <a:lnTo>
                    <a:pt x="185" y="460"/>
                  </a:lnTo>
                  <a:lnTo>
                    <a:pt x="118" y="518"/>
                  </a:lnTo>
                  <a:lnTo>
                    <a:pt x="50" y="477"/>
                  </a:lnTo>
                  <a:lnTo>
                    <a:pt x="0" y="496"/>
                  </a:lnTo>
                  <a:lnTo>
                    <a:pt x="120" y="650"/>
                  </a:lnTo>
                  <a:lnTo>
                    <a:pt x="108" y="716"/>
                  </a:lnTo>
                  <a:lnTo>
                    <a:pt x="116" y="813"/>
                  </a:lnTo>
                  <a:lnTo>
                    <a:pt x="161" y="794"/>
                  </a:lnTo>
                  <a:lnTo>
                    <a:pt x="210" y="821"/>
                  </a:lnTo>
                  <a:lnTo>
                    <a:pt x="206" y="907"/>
                  </a:lnTo>
                  <a:lnTo>
                    <a:pt x="506" y="1175"/>
                  </a:lnTo>
                  <a:lnTo>
                    <a:pt x="770" y="1493"/>
                  </a:lnTo>
                  <a:lnTo>
                    <a:pt x="871" y="1622"/>
                  </a:lnTo>
                  <a:lnTo>
                    <a:pt x="914" y="1551"/>
                  </a:lnTo>
                  <a:close/>
                </a:path>
              </a:pathLst>
            </a:custGeom>
            <a:solidFill>
              <a:srgbClr val="96328C"/>
            </a:solidFill>
            <a:ln w="0">
              <a:solidFill>
                <a:srgbClr val="000000"/>
              </a:solidFill>
              <a:prstDash val="solid"/>
              <a:round/>
              <a:headEnd/>
              <a:tailEnd/>
            </a:ln>
          </p:spPr>
          <p:txBody>
            <a:bodyPr/>
            <a:lstStyle/>
            <a:p>
              <a:endParaRPr lang="sv-SE"/>
            </a:p>
          </p:txBody>
        </p:sp>
        <p:sp>
          <p:nvSpPr>
            <p:cNvPr id="20492" name="Freeform 9"/>
            <p:cNvSpPr>
              <a:spLocks noChangeAspect="1"/>
            </p:cNvSpPr>
            <p:nvPr/>
          </p:nvSpPr>
          <p:spPr bwMode="auto">
            <a:xfrm>
              <a:off x="866" y="2810"/>
              <a:ext cx="857" cy="496"/>
            </a:xfrm>
            <a:custGeom>
              <a:avLst/>
              <a:gdLst>
                <a:gd name="T0" fmla="*/ 365 w 1143"/>
                <a:gd name="T1" fmla="*/ 15 h 661"/>
                <a:gd name="T2" fmla="*/ 399 w 1143"/>
                <a:gd name="T3" fmla="*/ 0 h 661"/>
                <a:gd name="T4" fmla="*/ 430 w 1143"/>
                <a:gd name="T5" fmla="*/ 10 h 661"/>
                <a:gd name="T6" fmla="*/ 437 w 1143"/>
                <a:gd name="T7" fmla="*/ 35 h 661"/>
                <a:gd name="T8" fmla="*/ 482 w 1143"/>
                <a:gd name="T9" fmla="*/ 71 h 661"/>
                <a:gd name="T10" fmla="*/ 453 w 1143"/>
                <a:gd name="T11" fmla="*/ 123 h 661"/>
                <a:gd name="T12" fmla="*/ 446 w 1143"/>
                <a:gd name="T13" fmla="*/ 160 h 661"/>
                <a:gd name="T14" fmla="*/ 458 w 1143"/>
                <a:gd name="T15" fmla="*/ 175 h 661"/>
                <a:gd name="T16" fmla="*/ 443 w 1143"/>
                <a:gd name="T17" fmla="*/ 202 h 661"/>
                <a:gd name="T18" fmla="*/ 444 w 1143"/>
                <a:gd name="T19" fmla="*/ 222 h 661"/>
                <a:gd name="T20" fmla="*/ 397 w 1143"/>
                <a:gd name="T21" fmla="*/ 277 h 661"/>
                <a:gd name="T22" fmla="*/ 348 w 1143"/>
                <a:gd name="T23" fmla="*/ 279 h 661"/>
                <a:gd name="T24" fmla="*/ 338 w 1143"/>
                <a:gd name="T25" fmla="*/ 267 h 661"/>
                <a:gd name="T26" fmla="*/ 228 w 1143"/>
                <a:gd name="T27" fmla="*/ 215 h 661"/>
                <a:gd name="T28" fmla="*/ 190 w 1143"/>
                <a:gd name="T29" fmla="*/ 219 h 661"/>
                <a:gd name="T30" fmla="*/ 147 w 1143"/>
                <a:gd name="T31" fmla="*/ 256 h 661"/>
                <a:gd name="T32" fmla="*/ 133 w 1143"/>
                <a:gd name="T33" fmla="*/ 245 h 661"/>
                <a:gd name="T34" fmla="*/ 102 w 1143"/>
                <a:gd name="T35" fmla="*/ 268 h 661"/>
                <a:gd name="T36" fmla="*/ 44 w 1143"/>
                <a:gd name="T37" fmla="*/ 234 h 661"/>
                <a:gd name="T38" fmla="*/ 23 w 1143"/>
                <a:gd name="T39" fmla="*/ 185 h 661"/>
                <a:gd name="T40" fmla="*/ 6 w 1143"/>
                <a:gd name="T41" fmla="*/ 180 h 661"/>
                <a:gd name="T42" fmla="*/ 0 w 1143"/>
                <a:gd name="T43" fmla="*/ 150 h 661"/>
                <a:gd name="T44" fmla="*/ 15 w 1143"/>
                <a:gd name="T45" fmla="*/ 150 h 661"/>
                <a:gd name="T46" fmla="*/ 6 w 1143"/>
                <a:gd name="T47" fmla="*/ 106 h 661"/>
                <a:gd name="T48" fmla="*/ 5 w 1143"/>
                <a:gd name="T49" fmla="*/ 71 h 661"/>
                <a:gd name="T50" fmla="*/ 39 w 1143"/>
                <a:gd name="T51" fmla="*/ 65 h 661"/>
                <a:gd name="T52" fmla="*/ 82 w 1143"/>
                <a:gd name="T53" fmla="*/ 71 h 661"/>
                <a:gd name="T54" fmla="*/ 98 w 1143"/>
                <a:gd name="T55" fmla="*/ 89 h 661"/>
                <a:gd name="T56" fmla="*/ 130 w 1143"/>
                <a:gd name="T57" fmla="*/ 66 h 661"/>
                <a:gd name="T58" fmla="*/ 221 w 1143"/>
                <a:gd name="T59" fmla="*/ 53 h 661"/>
                <a:gd name="T60" fmla="*/ 322 w 1143"/>
                <a:gd name="T61" fmla="*/ 5 h 661"/>
                <a:gd name="T62" fmla="*/ 365 w 1143"/>
                <a:gd name="T63" fmla="*/ 15 h 6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43" h="661">
                  <a:moveTo>
                    <a:pt x="867" y="34"/>
                  </a:moveTo>
                  <a:lnTo>
                    <a:pt x="946" y="0"/>
                  </a:lnTo>
                  <a:lnTo>
                    <a:pt x="1021" y="23"/>
                  </a:lnTo>
                  <a:lnTo>
                    <a:pt x="1036" y="81"/>
                  </a:lnTo>
                  <a:lnTo>
                    <a:pt x="1143" y="168"/>
                  </a:lnTo>
                  <a:lnTo>
                    <a:pt x="1074" y="291"/>
                  </a:lnTo>
                  <a:lnTo>
                    <a:pt x="1059" y="378"/>
                  </a:lnTo>
                  <a:lnTo>
                    <a:pt x="1087" y="413"/>
                  </a:lnTo>
                  <a:lnTo>
                    <a:pt x="1051" y="477"/>
                  </a:lnTo>
                  <a:lnTo>
                    <a:pt x="1053" y="526"/>
                  </a:lnTo>
                  <a:lnTo>
                    <a:pt x="942" y="656"/>
                  </a:lnTo>
                  <a:lnTo>
                    <a:pt x="826" y="661"/>
                  </a:lnTo>
                  <a:lnTo>
                    <a:pt x="802" y="633"/>
                  </a:lnTo>
                  <a:lnTo>
                    <a:pt x="541" y="511"/>
                  </a:lnTo>
                  <a:lnTo>
                    <a:pt x="450" y="519"/>
                  </a:lnTo>
                  <a:lnTo>
                    <a:pt x="348" y="607"/>
                  </a:lnTo>
                  <a:lnTo>
                    <a:pt x="317" y="581"/>
                  </a:lnTo>
                  <a:lnTo>
                    <a:pt x="242" y="635"/>
                  </a:lnTo>
                  <a:lnTo>
                    <a:pt x="105" y="554"/>
                  </a:lnTo>
                  <a:lnTo>
                    <a:pt x="56" y="438"/>
                  </a:lnTo>
                  <a:lnTo>
                    <a:pt x="15" y="427"/>
                  </a:lnTo>
                  <a:lnTo>
                    <a:pt x="0" y="355"/>
                  </a:lnTo>
                  <a:lnTo>
                    <a:pt x="36" y="355"/>
                  </a:lnTo>
                  <a:lnTo>
                    <a:pt x="15" y="250"/>
                  </a:lnTo>
                  <a:lnTo>
                    <a:pt x="13" y="168"/>
                  </a:lnTo>
                  <a:lnTo>
                    <a:pt x="92" y="152"/>
                  </a:lnTo>
                  <a:lnTo>
                    <a:pt x="195" y="166"/>
                  </a:lnTo>
                  <a:lnTo>
                    <a:pt x="234" y="209"/>
                  </a:lnTo>
                  <a:lnTo>
                    <a:pt x="309" y="156"/>
                  </a:lnTo>
                  <a:lnTo>
                    <a:pt x="526" y="126"/>
                  </a:lnTo>
                  <a:lnTo>
                    <a:pt x="763" y="10"/>
                  </a:lnTo>
                  <a:lnTo>
                    <a:pt x="867" y="34"/>
                  </a:lnTo>
                  <a:close/>
                </a:path>
              </a:pathLst>
            </a:custGeom>
            <a:solidFill>
              <a:srgbClr val="C084BA"/>
            </a:solidFill>
            <a:ln w="0">
              <a:solidFill>
                <a:srgbClr val="000000"/>
              </a:solidFill>
              <a:prstDash val="solid"/>
              <a:round/>
              <a:headEnd/>
              <a:tailEnd/>
            </a:ln>
          </p:spPr>
          <p:txBody>
            <a:bodyPr/>
            <a:lstStyle/>
            <a:p>
              <a:endParaRPr lang="sv-SE"/>
            </a:p>
          </p:txBody>
        </p:sp>
        <p:sp>
          <p:nvSpPr>
            <p:cNvPr id="20493" name="Text Box 10"/>
            <p:cNvSpPr txBox="1">
              <a:spLocks noChangeAspect="1" noChangeArrowheads="1"/>
            </p:cNvSpPr>
            <p:nvPr/>
          </p:nvSpPr>
          <p:spPr bwMode="auto">
            <a:xfrm>
              <a:off x="1439" y="1982"/>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spcBef>
                  <a:spcPct val="50000"/>
                </a:spcBef>
              </a:pPr>
              <a:r>
                <a:rPr lang="sv-SE" sz="1000" b="1" dirty="0">
                  <a:latin typeface="Arial" charset="0"/>
                </a:rPr>
                <a:t>Sollefteå</a:t>
              </a:r>
            </a:p>
          </p:txBody>
        </p:sp>
        <p:sp>
          <p:nvSpPr>
            <p:cNvPr id="20500" name="Rectangle 615"/>
            <p:cNvSpPr>
              <a:spLocks noChangeArrowheads="1"/>
            </p:cNvSpPr>
            <p:nvPr/>
          </p:nvSpPr>
          <p:spPr bwMode="auto">
            <a:xfrm>
              <a:off x="3091" y="2619"/>
              <a:ext cx="1653"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38088" bIns="152352" anchor="ctr">
              <a:spAutoFit/>
            </a:bodyPr>
            <a:lstStyle/>
            <a:p>
              <a:pPr algn="l">
                <a:spcBef>
                  <a:spcPct val="0"/>
                </a:spcBef>
              </a:pPr>
              <a:r>
                <a:rPr lang="sv-SE" sz="800" dirty="0">
                  <a:cs typeface="Times New Roman" pitchFamily="18" charset="0"/>
                </a:rPr>
                <a:t>*Förändring i procentenheter jämfört med</a:t>
              </a:r>
              <a:br>
                <a:rPr lang="sv-SE" sz="800" dirty="0">
                  <a:cs typeface="Times New Roman" pitchFamily="18" charset="0"/>
                </a:rPr>
              </a:br>
              <a:r>
                <a:rPr lang="sv-SE" sz="800" dirty="0">
                  <a:cs typeface="Times New Roman" pitchFamily="18" charset="0"/>
                </a:rPr>
                <a:t>motsvarande period föregående år</a:t>
              </a:r>
              <a:endParaRPr lang="sv-SE" sz="800" b="1" dirty="0">
                <a:cs typeface="Times New Roman" pitchFamily="18" charset="0"/>
              </a:endParaRPr>
            </a:p>
            <a:p>
              <a:pPr algn="l">
                <a:spcBef>
                  <a:spcPct val="0"/>
                </a:spcBef>
              </a:pPr>
              <a:endParaRPr lang="sv-SE" sz="800" dirty="0"/>
            </a:p>
          </p:txBody>
        </p:sp>
        <p:sp>
          <p:nvSpPr>
            <p:cNvPr id="20501" name="Rectangle 809"/>
            <p:cNvSpPr>
              <a:spLocks noChangeArrowheads="1"/>
            </p:cNvSpPr>
            <p:nvPr/>
          </p:nvSpPr>
          <p:spPr bwMode="auto">
            <a:xfrm>
              <a:off x="517" y="1770"/>
              <a:ext cx="107" cy="107"/>
            </a:xfrm>
            <a:prstGeom prst="rect">
              <a:avLst/>
            </a:prstGeom>
            <a:solidFill>
              <a:srgbClr val="96328C"/>
            </a:solidFill>
            <a:ln w="9525">
              <a:solidFill>
                <a:srgbClr val="000000"/>
              </a:solidFill>
              <a:miter lim="800000"/>
              <a:headEnd/>
              <a:tailEnd/>
            </a:ln>
          </p:spPr>
          <p:txBody>
            <a:bodyPr/>
            <a:lstStyle/>
            <a:p>
              <a:endParaRPr lang="sv-SE"/>
            </a:p>
          </p:txBody>
        </p:sp>
        <p:sp>
          <p:nvSpPr>
            <p:cNvPr id="20502" name="Rectangle 810"/>
            <p:cNvSpPr>
              <a:spLocks noChangeArrowheads="1"/>
            </p:cNvSpPr>
            <p:nvPr/>
          </p:nvSpPr>
          <p:spPr bwMode="auto">
            <a:xfrm>
              <a:off x="517" y="1615"/>
              <a:ext cx="107" cy="107"/>
            </a:xfrm>
            <a:prstGeom prst="rect">
              <a:avLst/>
            </a:prstGeom>
            <a:solidFill>
              <a:srgbClr val="C084BA"/>
            </a:solidFill>
            <a:ln w="9525">
              <a:solidFill>
                <a:srgbClr val="000000"/>
              </a:solidFill>
              <a:miter lim="800000"/>
              <a:headEnd/>
              <a:tailEnd/>
            </a:ln>
          </p:spPr>
          <p:txBody>
            <a:bodyPr/>
            <a:lstStyle/>
            <a:p>
              <a:endParaRPr lang="sv-SE"/>
            </a:p>
          </p:txBody>
        </p:sp>
        <p:sp>
          <p:nvSpPr>
            <p:cNvPr id="20503" name="Rectangle 811"/>
            <p:cNvSpPr>
              <a:spLocks noChangeArrowheads="1"/>
            </p:cNvSpPr>
            <p:nvPr/>
          </p:nvSpPr>
          <p:spPr bwMode="auto">
            <a:xfrm>
              <a:off x="517" y="1444"/>
              <a:ext cx="107" cy="107"/>
            </a:xfrm>
            <a:prstGeom prst="rect">
              <a:avLst/>
            </a:prstGeom>
            <a:solidFill>
              <a:srgbClr val="EAD6E8"/>
            </a:solidFill>
            <a:ln w="9525">
              <a:solidFill>
                <a:srgbClr val="000000"/>
              </a:solidFill>
              <a:miter lim="800000"/>
              <a:headEnd/>
              <a:tailEnd/>
            </a:ln>
          </p:spPr>
          <p:txBody>
            <a:bodyPr/>
            <a:lstStyle/>
            <a:p>
              <a:endParaRPr lang="sv-SE"/>
            </a:p>
          </p:txBody>
        </p:sp>
        <p:sp>
          <p:nvSpPr>
            <p:cNvPr id="20504" name="Text Box 812"/>
            <p:cNvSpPr txBox="1">
              <a:spLocks noChangeArrowheads="1"/>
            </p:cNvSpPr>
            <p:nvPr/>
          </p:nvSpPr>
          <p:spPr bwMode="auto">
            <a:xfrm>
              <a:off x="428" y="1906"/>
              <a:ext cx="1025"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l"/>
              <a:r>
                <a:rPr lang="sv-SE" sz="800" baseline="30000" dirty="0"/>
                <a:t>1</a:t>
              </a:r>
              <a:r>
                <a:rPr lang="sv-SE" sz="800" dirty="0"/>
                <a:t> Genomsnitt för länet </a:t>
              </a:r>
            </a:p>
            <a:p>
              <a:pPr algn="l"/>
              <a:r>
                <a:rPr lang="sv-SE" sz="800" dirty="0"/>
                <a:t>+/- 1 procentenhet</a:t>
              </a:r>
              <a:endParaRPr lang="sv-SE" sz="800" dirty="0">
                <a:latin typeface="Arial" charset="0"/>
              </a:endParaRPr>
            </a:p>
          </p:txBody>
        </p:sp>
        <p:sp>
          <p:nvSpPr>
            <p:cNvPr id="20505" name="Text Box 813"/>
            <p:cNvSpPr txBox="1">
              <a:spLocks noChangeArrowheads="1"/>
            </p:cNvSpPr>
            <p:nvPr/>
          </p:nvSpPr>
          <p:spPr bwMode="auto">
            <a:xfrm>
              <a:off x="607" y="1775"/>
              <a:ext cx="63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79" tIns="33790" rIns="67579" bIns="33790"/>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l"/>
              <a:r>
                <a:rPr lang="sv-SE" sz="800" b="1" dirty="0"/>
                <a:t>= 9,7 % – </a:t>
              </a:r>
              <a:endParaRPr lang="sv-SE" sz="800" dirty="0">
                <a:latin typeface="Arial" charset="0"/>
              </a:endParaRPr>
            </a:p>
          </p:txBody>
        </p:sp>
        <p:sp>
          <p:nvSpPr>
            <p:cNvPr id="20506" name="Text Box 814"/>
            <p:cNvSpPr txBox="1">
              <a:spLocks noChangeArrowheads="1"/>
            </p:cNvSpPr>
            <p:nvPr/>
          </p:nvSpPr>
          <p:spPr bwMode="auto">
            <a:xfrm>
              <a:off x="607" y="1594"/>
              <a:ext cx="8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79" tIns="33790" rIns="67579" bIns="33790"/>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l"/>
              <a:r>
                <a:rPr lang="sv-SE" sz="800" b="1" dirty="0"/>
                <a:t>= 7,6 – 9,6 %</a:t>
              </a:r>
              <a:r>
                <a:rPr lang="sv-SE" sz="800" b="1" baseline="30000" dirty="0"/>
                <a:t>1</a:t>
              </a:r>
            </a:p>
          </p:txBody>
        </p:sp>
        <p:sp>
          <p:nvSpPr>
            <p:cNvPr id="20507" name="Text Box 815"/>
            <p:cNvSpPr txBox="1">
              <a:spLocks noChangeArrowheads="1"/>
            </p:cNvSpPr>
            <p:nvPr/>
          </p:nvSpPr>
          <p:spPr bwMode="auto">
            <a:xfrm>
              <a:off x="607" y="1437"/>
              <a:ext cx="7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79" tIns="33790" rIns="67579" bIns="33790"/>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l"/>
              <a:r>
                <a:rPr lang="sv-SE" sz="800" b="1" dirty="0"/>
                <a:t>=        – 7,5 %</a:t>
              </a:r>
              <a:endParaRPr lang="sv-SE" sz="800" dirty="0">
                <a:latin typeface="Arial" charset="0"/>
              </a:endParaRPr>
            </a:p>
          </p:txBody>
        </p:sp>
        <p:sp>
          <p:nvSpPr>
            <p:cNvPr id="20508" name="Rectangle 816"/>
            <p:cNvSpPr>
              <a:spLocks noChangeArrowheads="1"/>
            </p:cNvSpPr>
            <p:nvPr/>
          </p:nvSpPr>
          <p:spPr bwMode="auto">
            <a:xfrm>
              <a:off x="517" y="1444"/>
              <a:ext cx="107" cy="107"/>
            </a:xfrm>
            <a:prstGeom prst="rect">
              <a:avLst/>
            </a:prstGeom>
            <a:solidFill>
              <a:srgbClr val="EAD6E8"/>
            </a:solidFill>
            <a:ln w="9525">
              <a:solidFill>
                <a:srgbClr val="000000"/>
              </a:solidFill>
              <a:miter lim="800000"/>
              <a:headEnd/>
              <a:tailEnd/>
            </a:ln>
          </p:spPr>
          <p:txBody>
            <a:bodyPr/>
            <a:lstStyle/>
            <a:p>
              <a:endParaRPr lang="sv-SE"/>
            </a:p>
          </p:txBody>
        </p:sp>
        <p:sp>
          <p:nvSpPr>
            <p:cNvPr id="20494" name="Text Box 11"/>
            <p:cNvSpPr txBox="1">
              <a:spLocks noChangeAspect="1" noChangeArrowheads="1"/>
            </p:cNvSpPr>
            <p:nvPr/>
          </p:nvSpPr>
          <p:spPr bwMode="auto">
            <a:xfrm>
              <a:off x="2115" y="1830"/>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spcBef>
                  <a:spcPct val="50000"/>
                </a:spcBef>
              </a:pPr>
              <a:r>
                <a:rPr lang="sv-SE" sz="1000" b="1" dirty="0">
                  <a:latin typeface="Arial" charset="0"/>
                </a:rPr>
                <a:t>Örnsköldsvik</a:t>
              </a:r>
            </a:p>
          </p:txBody>
        </p:sp>
        <p:sp>
          <p:nvSpPr>
            <p:cNvPr id="20495" name="Text Box 12"/>
            <p:cNvSpPr txBox="1">
              <a:spLocks noChangeAspect="1" noChangeArrowheads="1"/>
            </p:cNvSpPr>
            <p:nvPr/>
          </p:nvSpPr>
          <p:spPr bwMode="auto">
            <a:xfrm>
              <a:off x="1987" y="2416"/>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spcBef>
                  <a:spcPct val="50000"/>
                </a:spcBef>
              </a:pPr>
              <a:r>
                <a:rPr lang="sv-SE" sz="1000" b="1" dirty="0">
                  <a:latin typeface="Arial" charset="0"/>
                </a:rPr>
                <a:t>Kramfors</a:t>
              </a:r>
            </a:p>
          </p:txBody>
        </p:sp>
        <p:sp>
          <p:nvSpPr>
            <p:cNvPr id="20496" name="Text Box 13"/>
            <p:cNvSpPr txBox="1">
              <a:spLocks noChangeAspect="1" noChangeArrowheads="1"/>
            </p:cNvSpPr>
            <p:nvPr/>
          </p:nvSpPr>
          <p:spPr bwMode="auto">
            <a:xfrm>
              <a:off x="1895" y="2690"/>
              <a:ext cx="711" cy="202"/>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nSpc>
                  <a:spcPct val="50000"/>
                </a:lnSpc>
                <a:spcBef>
                  <a:spcPct val="50000"/>
                </a:spcBef>
              </a:pPr>
              <a:r>
                <a:rPr lang="sv-SE" sz="1000" b="1" dirty="0">
                  <a:latin typeface="Arial" charset="0"/>
                </a:rPr>
                <a:t>Härnö-</a:t>
              </a:r>
            </a:p>
            <a:p>
              <a:pPr>
                <a:lnSpc>
                  <a:spcPct val="50000"/>
                </a:lnSpc>
                <a:spcBef>
                  <a:spcPct val="50000"/>
                </a:spcBef>
              </a:pPr>
              <a:r>
                <a:rPr lang="sv-SE" sz="1000" b="1" dirty="0">
                  <a:latin typeface="Arial" charset="0"/>
                </a:rPr>
                <a:t>sand</a:t>
              </a:r>
            </a:p>
          </p:txBody>
        </p:sp>
        <p:sp>
          <p:nvSpPr>
            <p:cNvPr id="20497" name="Text Box 14"/>
            <p:cNvSpPr txBox="1">
              <a:spLocks noChangeAspect="1" noChangeArrowheads="1"/>
            </p:cNvSpPr>
            <p:nvPr/>
          </p:nvSpPr>
          <p:spPr bwMode="auto">
            <a:xfrm>
              <a:off x="1781" y="2888"/>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spcBef>
                  <a:spcPct val="50000"/>
                </a:spcBef>
              </a:pPr>
              <a:r>
                <a:rPr lang="sv-SE" sz="1000" b="1" dirty="0">
                  <a:latin typeface="Arial" charset="0"/>
                </a:rPr>
                <a:t>Timrå</a:t>
              </a:r>
            </a:p>
          </p:txBody>
        </p:sp>
        <p:sp>
          <p:nvSpPr>
            <p:cNvPr id="20498" name="Text Box 15"/>
            <p:cNvSpPr txBox="1">
              <a:spLocks noChangeAspect="1" noChangeArrowheads="1"/>
            </p:cNvSpPr>
            <p:nvPr/>
          </p:nvSpPr>
          <p:spPr bwMode="auto">
            <a:xfrm>
              <a:off x="1555" y="3106"/>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spcBef>
                  <a:spcPct val="50000"/>
                </a:spcBef>
              </a:pPr>
              <a:r>
                <a:rPr lang="sv-SE" sz="1000" b="1" dirty="0">
                  <a:latin typeface="Arial" charset="0"/>
                </a:rPr>
                <a:t>Sundsvall</a:t>
              </a:r>
            </a:p>
          </p:txBody>
        </p:sp>
        <p:sp>
          <p:nvSpPr>
            <p:cNvPr id="20499" name="Text Box 16"/>
            <p:cNvSpPr txBox="1">
              <a:spLocks noChangeAspect="1" noChangeArrowheads="1"/>
            </p:cNvSpPr>
            <p:nvPr/>
          </p:nvSpPr>
          <p:spPr bwMode="auto">
            <a:xfrm>
              <a:off x="941" y="3002"/>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spcBef>
                  <a:spcPct val="50000"/>
                </a:spcBef>
              </a:pPr>
              <a:r>
                <a:rPr lang="sv-SE" sz="1000" b="1" dirty="0">
                  <a:latin typeface="Arial" charset="0"/>
                </a:rPr>
                <a:t>Ånge</a:t>
              </a:r>
            </a:p>
          </p:txBody>
        </p:sp>
      </p:grpSp>
      <p:grpSp>
        <p:nvGrpSpPr>
          <p:cNvPr id="2" name="Group 4"/>
          <p:cNvGrpSpPr>
            <a:grpSpLocks noChangeAspect="1"/>
          </p:cNvGrpSpPr>
          <p:nvPr/>
        </p:nvGrpSpPr>
        <p:grpSpPr bwMode="auto">
          <a:xfrm>
            <a:off x="6478560" y="2281239"/>
            <a:ext cx="3554412" cy="1911350"/>
            <a:chOff x="3117" y="1437"/>
            <a:chExt cx="2239" cy="1204"/>
          </a:xfrm>
        </p:grpSpPr>
        <p:sp>
          <p:nvSpPr>
            <p:cNvPr id="3" name="AutoShape 3"/>
            <p:cNvSpPr>
              <a:spLocks noChangeAspect="1" noChangeArrowheads="1" noTextEdit="1"/>
            </p:cNvSpPr>
            <p:nvPr/>
          </p:nvSpPr>
          <p:spPr bwMode="auto">
            <a:xfrm>
              <a:off x="3137" y="1437"/>
              <a:ext cx="2207"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5"/>
            <p:cNvSpPr>
              <a:spLocks noChangeArrowheads="1"/>
            </p:cNvSpPr>
            <p:nvPr/>
          </p:nvSpPr>
          <p:spPr bwMode="auto">
            <a:xfrm>
              <a:off x="3137" y="1437"/>
              <a:ext cx="2207" cy="26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Rectangle 6"/>
            <p:cNvSpPr>
              <a:spLocks noChangeArrowheads="1"/>
            </p:cNvSpPr>
            <p:nvPr/>
          </p:nvSpPr>
          <p:spPr bwMode="auto">
            <a:xfrm>
              <a:off x="3137" y="2106"/>
              <a:ext cx="2207" cy="1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Rectangle 7"/>
            <p:cNvSpPr>
              <a:spLocks noChangeArrowheads="1"/>
            </p:cNvSpPr>
            <p:nvPr/>
          </p:nvSpPr>
          <p:spPr bwMode="auto">
            <a:xfrm>
              <a:off x="3137" y="2414"/>
              <a:ext cx="2207" cy="10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Rectangle 8"/>
            <p:cNvSpPr>
              <a:spLocks noChangeArrowheads="1"/>
            </p:cNvSpPr>
            <p:nvPr/>
          </p:nvSpPr>
          <p:spPr bwMode="auto">
            <a:xfrm>
              <a:off x="3155" y="1612"/>
              <a:ext cx="3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a:solidFill>
                    <a:srgbClr val="333333"/>
                  </a:solidFill>
                  <a:latin typeface="Verdana" panose="020B0604030504040204" pitchFamily="34" charset="0"/>
                </a:rPr>
                <a:t>Kommun</a:t>
              </a:r>
              <a:endParaRPr lang="sv-SE" altLang="sv-SE"/>
            </a:p>
          </p:txBody>
        </p:sp>
        <p:sp>
          <p:nvSpPr>
            <p:cNvPr id="10" name="Rectangle 9"/>
            <p:cNvSpPr>
              <a:spLocks noChangeArrowheads="1"/>
            </p:cNvSpPr>
            <p:nvPr/>
          </p:nvSpPr>
          <p:spPr bwMode="auto">
            <a:xfrm>
              <a:off x="3961" y="1521"/>
              <a:ext cx="3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a:solidFill>
                    <a:srgbClr val="333333"/>
                  </a:solidFill>
                  <a:latin typeface="Verdana" panose="020B0604030504040204" pitchFamily="34" charset="0"/>
                </a:rPr>
                <a:t>Inskrivna </a:t>
              </a:r>
              <a:endParaRPr lang="sv-SE" altLang="sv-SE"/>
            </a:p>
          </p:txBody>
        </p:sp>
        <p:sp>
          <p:nvSpPr>
            <p:cNvPr id="11" name="Rectangle 10"/>
            <p:cNvSpPr>
              <a:spLocks noChangeArrowheads="1"/>
            </p:cNvSpPr>
            <p:nvPr/>
          </p:nvSpPr>
          <p:spPr bwMode="auto">
            <a:xfrm>
              <a:off x="3961" y="1606"/>
              <a:ext cx="3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a:solidFill>
                    <a:srgbClr val="333333"/>
                  </a:solidFill>
                  <a:latin typeface="Verdana" panose="020B0604030504040204" pitchFamily="34" charset="0"/>
                </a:rPr>
                <a:t>arbetslösa</a:t>
              </a:r>
              <a:endParaRPr lang="sv-SE" altLang="sv-SE"/>
            </a:p>
          </p:txBody>
        </p:sp>
        <p:sp>
          <p:nvSpPr>
            <p:cNvPr id="12" name="Rectangle 11"/>
            <p:cNvSpPr>
              <a:spLocks noChangeArrowheads="1"/>
            </p:cNvSpPr>
            <p:nvPr/>
          </p:nvSpPr>
          <p:spPr bwMode="auto">
            <a:xfrm>
              <a:off x="4658" y="1521"/>
              <a:ext cx="4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a:solidFill>
                    <a:srgbClr val="333333"/>
                  </a:solidFill>
                  <a:latin typeface="Verdana" panose="020B0604030504040204" pitchFamily="34" charset="0"/>
                </a:rPr>
                <a:t>Förändring i </a:t>
              </a:r>
              <a:endParaRPr lang="sv-SE" altLang="sv-SE"/>
            </a:p>
          </p:txBody>
        </p:sp>
        <p:sp>
          <p:nvSpPr>
            <p:cNvPr id="13" name="Rectangle 12"/>
            <p:cNvSpPr>
              <a:spLocks noChangeArrowheads="1"/>
            </p:cNvSpPr>
            <p:nvPr/>
          </p:nvSpPr>
          <p:spPr bwMode="auto">
            <a:xfrm>
              <a:off x="4658" y="1606"/>
              <a:ext cx="61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a:solidFill>
                    <a:srgbClr val="333333"/>
                  </a:solidFill>
                  <a:latin typeface="Verdana" panose="020B0604030504040204" pitchFamily="34" charset="0"/>
                </a:rPr>
                <a:t>procentenheter*</a:t>
              </a:r>
              <a:endParaRPr lang="sv-SE" altLang="sv-SE"/>
            </a:p>
          </p:txBody>
        </p:sp>
        <p:sp>
          <p:nvSpPr>
            <p:cNvPr id="14" name="Rectangle 13"/>
            <p:cNvSpPr>
              <a:spLocks noChangeArrowheads="1"/>
            </p:cNvSpPr>
            <p:nvPr/>
          </p:nvSpPr>
          <p:spPr bwMode="auto">
            <a:xfrm>
              <a:off x="3155" y="1714"/>
              <a:ext cx="3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a:solidFill>
                    <a:srgbClr val="333333"/>
                  </a:solidFill>
                  <a:latin typeface="Verdana" panose="020B0604030504040204" pitchFamily="34" charset="0"/>
                </a:rPr>
                <a:t>Härnösand</a:t>
              </a:r>
              <a:endParaRPr lang="sv-SE" altLang="sv-SE"/>
            </a:p>
          </p:txBody>
        </p:sp>
        <p:sp>
          <p:nvSpPr>
            <p:cNvPr id="15" name="Rectangle 14"/>
            <p:cNvSpPr>
              <a:spLocks noChangeArrowheads="1"/>
            </p:cNvSpPr>
            <p:nvPr/>
          </p:nvSpPr>
          <p:spPr bwMode="auto">
            <a:xfrm>
              <a:off x="4189" y="1714"/>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11,7%</a:t>
              </a:r>
              <a:endParaRPr lang="sv-SE" altLang="sv-SE" dirty="0"/>
            </a:p>
          </p:txBody>
        </p:sp>
        <p:sp>
          <p:nvSpPr>
            <p:cNvPr id="16" name="Rectangle 15"/>
            <p:cNvSpPr>
              <a:spLocks noChangeArrowheads="1"/>
            </p:cNvSpPr>
            <p:nvPr/>
          </p:nvSpPr>
          <p:spPr bwMode="auto">
            <a:xfrm>
              <a:off x="4971" y="1714"/>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-1,8</a:t>
              </a:r>
              <a:endParaRPr lang="sv-SE" altLang="sv-SE" dirty="0"/>
            </a:p>
          </p:txBody>
        </p:sp>
        <p:sp>
          <p:nvSpPr>
            <p:cNvPr id="17" name="Rectangle 16"/>
            <p:cNvSpPr>
              <a:spLocks noChangeArrowheads="1"/>
            </p:cNvSpPr>
            <p:nvPr/>
          </p:nvSpPr>
          <p:spPr bwMode="auto">
            <a:xfrm>
              <a:off x="3155" y="1817"/>
              <a:ext cx="2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a:solidFill>
                    <a:srgbClr val="333333"/>
                  </a:solidFill>
                  <a:latin typeface="Verdana" panose="020B0604030504040204" pitchFamily="34" charset="0"/>
                </a:rPr>
                <a:t>Kramfors</a:t>
              </a:r>
              <a:endParaRPr lang="sv-SE" altLang="sv-SE"/>
            </a:p>
          </p:txBody>
        </p:sp>
        <p:sp>
          <p:nvSpPr>
            <p:cNvPr id="18" name="Rectangle 17"/>
            <p:cNvSpPr>
              <a:spLocks noChangeArrowheads="1"/>
            </p:cNvSpPr>
            <p:nvPr/>
          </p:nvSpPr>
          <p:spPr bwMode="auto">
            <a:xfrm>
              <a:off x="4189" y="1817"/>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11,0%</a:t>
              </a:r>
              <a:endParaRPr lang="sv-SE" altLang="sv-SE" dirty="0"/>
            </a:p>
          </p:txBody>
        </p:sp>
        <p:sp>
          <p:nvSpPr>
            <p:cNvPr id="19" name="Rectangle 18"/>
            <p:cNvSpPr>
              <a:spLocks noChangeArrowheads="1"/>
            </p:cNvSpPr>
            <p:nvPr/>
          </p:nvSpPr>
          <p:spPr bwMode="auto">
            <a:xfrm>
              <a:off x="5001" y="1817"/>
              <a:ext cx="1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a:solidFill>
                    <a:srgbClr val="333333"/>
                  </a:solidFill>
                  <a:latin typeface="Verdana" panose="020B0604030504040204" pitchFamily="34" charset="0"/>
                </a:rPr>
                <a:t>0,0</a:t>
              </a:r>
              <a:endParaRPr lang="sv-SE" altLang="sv-SE"/>
            </a:p>
          </p:txBody>
        </p:sp>
        <p:sp>
          <p:nvSpPr>
            <p:cNvPr id="20" name="Rectangle 19"/>
            <p:cNvSpPr>
              <a:spLocks noChangeArrowheads="1"/>
            </p:cNvSpPr>
            <p:nvPr/>
          </p:nvSpPr>
          <p:spPr bwMode="auto">
            <a:xfrm>
              <a:off x="3155" y="1919"/>
              <a:ext cx="28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a:solidFill>
                    <a:srgbClr val="333333"/>
                  </a:solidFill>
                  <a:latin typeface="Verdana" panose="020B0604030504040204" pitchFamily="34" charset="0"/>
                </a:rPr>
                <a:t>Sollefteå</a:t>
              </a:r>
              <a:endParaRPr lang="sv-SE" altLang="sv-SE"/>
            </a:p>
          </p:txBody>
        </p:sp>
        <p:sp>
          <p:nvSpPr>
            <p:cNvPr id="21" name="Rectangle 20"/>
            <p:cNvSpPr>
              <a:spLocks noChangeArrowheads="1"/>
            </p:cNvSpPr>
            <p:nvPr/>
          </p:nvSpPr>
          <p:spPr bwMode="auto">
            <a:xfrm>
              <a:off x="4189" y="1919"/>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10,8%</a:t>
              </a:r>
              <a:endParaRPr lang="sv-SE" altLang="sv-SE" dirty="0"/>
            </a:p>
          </p:txBody>
        </p:sp>
        <p:sp>
          <p:nvSpPr>
            <p:cNvPr id="22" name="Rectangle 21"/>
            <p:cNvSpPr>
              <a:spLocks noChangeArrowheads="1"/>
            </p:cNvSpPr>
            <p:nvPr/>
          </p:nvSpPr>
          <p:spPr bwMode="auto">
            <a:xfrm>
              <a:off x="4971" y="1919"/>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-0,7</a:t>
              </a:r>
              <a:endParaRPr lang="sv-SE" altLang="sv-SE" dirty="0"/>
            </a:p>
          </p:txBody>
        </p:sp>
        <p:sp>
          <p:nvSpPr>
            <p:cNvPr id="23" name="Rectangle 22"/>
            <p:cNvSpPr>
              <a:spLocks noChangeArrowheads="1"/>
            </p:cNvSpPr>
            <p:nvPr/>
          </p:nvSpPr>
          <p:spPr bwMode="auto">
            <a:xfrm>
              <a:off x="3146" y="2125"/>
              <a:ext cx="4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Örnsköldsvik</a:t>
              </a:r>
              <a:endParaRPr lang="sv-SE" altLang="sv-SE" dirty="0"/>
            </a:p>
          </p:txBody>
        </p:sp>
        <p:sp>
          <p:nvSpPr>
            <p:cNvPr id="24" name="Rectangle 23"/>
            <p:cNvSpPr>
              <a:spLocks noChangeArrowheads="1"/>
            </p:cNvSpPr>
            <p:nvPr/>
          </p:nvSpPr>
          <p:spPr bwMode="auto">
            <a:xfrm>
              <a:off x="4223" y="2116"/>
              <a:ext cx="1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8,7%</a:t>
              </a:r>
              <a:endParaRPr lang="sv-SE" altLang="sv-SE" dirty="0"/>
            </a:p>
          </p:txBody>
        </p:sp>
        <p:sp>
          <p:nvSpPr>
            <p:cNvPr id="25" name="Rectangle 24"/>
            <p:cNvSpPr>
              <a:spLocks noChangeArrowheads="1"/>
            </p:cNvSpPr>
            <p:nvPr/>
          </p:nvSpPr>
          <p:spPr bwMode="auto">
            <a:xfrm>
              <a:off x="4993" y="2110"/>
              <a:ext cx="1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0,4</a:t>
              </a:r>
              <a:endParaRPr lang="sv-SE" altLang="sv-SE" dirty="0"/>
            </a:p>
          </p:txBody>
        </p:sp>
        <p:sp>
          <p:nvSpPr>
            <p:cNvPr id="26" name="Rectangle 25"/>
            <p:cNvSpPr>
              <a:spLocks noChangeArrowheads="1"/>
            </p:cNvSpPr>
            <p:nvPr/>
          </p:nvSpPr>
          <p:spPr bwMode="auto">
            <a:xfrm>
              <a:off x="3149" y="2024"/>
              <a:ext cx="7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dirty="0">
                  <a:solidFill>
                    <a:srgbClr val="333333"/>
                  </a:solidFill>
                  <a:latin typeface="Verdana" panose="020B0604030504040204" pitchFamily="34" charset="0"/>
                </a:rPr>
                <a:t>Västernorrlands län</a:t>
              </a:r>
              <a:endParaRPr lang="sv-SE" altLang="sv-SE" dirty="0"/>
            </a:p>
          </p:txBody>
        </p:sp>
        <p:sp>
          <p:nvSpPr>
            <p:cNvPr id="27" name="Rectangle 26"/>
            <p:cNvSpPr>
              <a:spLocks noChangeArrowheads="1"/>
            </p:cNvSpPr>
            <p:nvPr/>
          </p:nvSpPr>
          <p:spPr bwMode="auto">
            <a:xfrm>
              <a:off x="4218" y="2011"/>
              <a:ext cx="1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dirty="0">
                  <a:solidFill>
                    <a:srgbClr val="333333"/>
                  </a:solidFill>
                  <a:latin typeface="Verdana" panose="020B0604030504040204" pitchFamily="34" charset="0"/>
                </a:rPr>
                <a:t>8,8%</a:t>
              </a:r>
              <a:endParaRPr lang="sv-SE" altLang="sv-SE" dirty="0"/>
            </a:p>
          </p:txBody>
        </p:sp>
        <p:sp>
          <p:nvSpPr>
            <p:cNvPr id="28" name="Rectangle 27"/>
            <p:cNvSpPr>
              <a:spLocks noChangeArrowheads="1"/>
            </p:cNvSpPr>
            <p:nvPr/>
          </p:nvSpPr>
          <p:spPr bwMode="auto">
            <a:xfrm>
              <a:off x="4964" y="2011"/>
              <a:ext cx="1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dirty="0">
                  <a:solidFill>
                    <a:srgbClr val="333333"/>
                  </a:solidFill>
                  <a:latin typeface="Verdana" panose="020B0604030504040204" pitchFamily="34" charset="0"/>
                </a:rPr>
                <a:t>-0,6</a:t>
              </a:r>
              <a:endParaRPr lang="sv-SE" altLang="sv-SE" dirty="0"/>
            </a:p>
          </p:txBody>
        </p:sp>
        <p:sp>
          <p:nvSpPr>
            <p:cNvPr id="30" name="Rectangle 28"/>
            <p:cNvSpPr>
              <a:spLocks noChangeArrowheads="1"/>
            </p:cNvSpPr>
            <p:nvPr/>
          </p:nvSpPr>
          <p:spPr bwMode="auto">
            <a:xfrm>
              <a:off x="3158" y="2318"/>
              <a:ext cx="3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Sundsvall</a:t>
              </a:r>
              <a:endParaRPr lang="sv-SE" altLang="sv-SE" dirty="0"/>
            </a:p>
          </p:txBody>
        </p:sp>
        <p:sp>
          <p:nvSpPr>
            <p:cNvPr id="31" name="Rectangle 29"/>
            <p:cNvSpPr>
              <a:spLocks noChangeArrowheads="1"/>
            </p:cNvSpPr>
            <p:nvPr/>
          </p:nvSpPr>
          <p:spPr bwMode="auto">
            <a:xfrm>
              <a:off x="4213" y="2318"/>
              <a:ext cx="1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7,8%</a:t>
              </a:r>
              <a:endParaRPr lang="sv-SE" altLang="sv-SE" dirty="0"/>
            </a:p>
          </p:txBody>
        </p:sp>
        <p:sp>
          <p:nvSpPr>
            <p:cNvPr id="20480" name="Rectangle 30"/>
            <p:cNvSpPr>
              <a:spLocks noChangeArrowheads="1"/>
            </p:cNvSpPr>
            <p:nvPr/>
          </p:nvSpPr>
          <p:spPr bwMode="auto">
            <a:xfrm>
              <a:off x="4973" y="2318"/>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-0,7</a:t>
              </a:r>
              <a:endParaRPr lang="sv-SE" altLang="sv-SE" dirty="0"/>
            </a:p>
          </p:txBody>
        </p:sp>
        <p:sp>
          <p:nvSpPr>
            <p:cNvPr id="20481" name="Rectangle 31"/>
            <p:cNvSpPr>
              <a:spLocks noChangeArrowheads="1"/>
            </p:cNvSpPr>
            <p:nvPr/>
          </p:nvSpPr>
          <p:spPr bwMode="auto">
            <a:xfrm>
              <a:off x="3160" y="2237"/>
              <a:ext cx="1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Ånge</a:t>
              </a:r>
              <a:endParaRPr lang="sv-SE" altLang="sv-SE" dirty="0"/>
            </a:p>
          </p:txBody>
        </p:sp>
        <p:sp>
          <p:nvSpPr>
            <p:cNvPr id="20482" name="Rectangle 32"/>
            <p:cNvSpPr>
              <a:spLocks noChangeArrowheads="1"/>
            </p:cNvSpPr>
            <p:nvPr/>
          </p:nvSpPr>
          <p:spPr bwMode="auto">
            <a:xfrm>
              <a:off x="4214" y="2218"/>
              <a:ext cx="1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8,5%</a:t>
              </a:r>
              <a:endParaRPr lang="sv-SE" altLang="sv-SE" dirty="0"/>
            </a:p>
          </p:txBody>
        </p:sp>
        <p:sp>
          <p:nvSpPr>
            <p:cNvPr id="20483" name="Rectangle 33"/>
            <p:cNvSpPr>
              <a:spLocks noChangeArrowheads="1"/>
            </p:cNvSpPr>
            <p:nvPr/>
          </p:nvSpPr>
          <p:spPr bwMode="auto">
            <a:xfrm>
              <a:off x="4969" y="2227"/>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-0,8</a:t>
              </a:r>
              <a:endParaRPr lang="sv-SE" altLang="sv-SE" dirty="0"/>
            </a:p>
          </p:txBody>
        </p:sp>
        <p:sp>
          <p:nvSpPr>
            <p:cNvPr id="20485" name="Rectangle 34"/>
            <p:cNvSpPr>
              <a:spLocks noChangeArrowheads="1"/>
            </p:cNvSpPr>
            <p:nvPr/>
          </p:nvSpPr>
          <p:spPr bwMode="auto">
            <a:xfrm>
              <a:off x="3155" y="2432"/>
              <a:ext cx="1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a:solidFill>
                    <a:srgbClr val="333333"/>
                  </a:solidFill>
                  <a:latin typeface="Verdana" panose="020B0604030504040204" pitchFamily="34" charset="0"/>
                </a:rPr>
                <a:t>Riket</a:t>
              </a:r>
              <a:endParaRPr lang="sv-SE" altLang="sv-SE"/>
            </a:p>
          </p:txBody>
        </p:sp>
        <p:sp>
          <p:nvSpPr>
            <p:cNvPr id="20509" name="Rectangle 35"/>
            <p:cNvSpPr>
              <a:spLocks noChangeArrowheads="1"/>
            </p:cNvSpPr>
            <p:nvPr/>
          </p:nvSpPr>
          <p:spPr bwMode="auto">
            <a:xfrm>
              <a:off x="4207" y="2432"/>
              <a:ext cx="1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dirty="0">
                  <a:solidFill>
                    <a:srgbClr val="333333"/>
                  </a:solidFill>
                  <a:latin typeface="Verdana" panose="020B0604030504040204" pitchFamily="34" charset="0"/>
                </a:rPr>
                <a:t>7,6%</a:t>
              </a:r>
              <a:endParaRPr lang="sv-SE" altLang="sv-SE" dirty="0"/>
            </a:p>
          </p:txBody>
        </p:sp>
        <p:sp>
          <p:nvSpPr>
            <p:cNvPr id="20510" name="Rectangle 36"/>
            <p:cNvSpPr>
              <a:spLocks noChangeArrowheads="1"/>
            </p:cNvSpPr>
            <p:nvPr/>
          </p:nvSpPr>
          <p:spPr bwMode="auto">
            <a:xfrm>
              <a:off x="4953" y="2432"/>
              <a:ext cx="1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b="1" dirty="0">
                  <a:solidFill>
                    <a:srgbClr val="333333"/>
                  </a:solidFill>
                  <a:latin typeface="Verdana" panose="020B0604030504040204" pitchFamily="34" charset="0"/>
                </a:rPr>
                <a:t>-0,2</a:t>
              </a:r>
              <a:endParaRPr lang="sv-SE" altLang="sv-SE" dirty="0"/>
            </a:p>
          </p:txBody>
        </p:sp>
        <p:sp>
          <p:nvSpPr>
            <p:cNvPr id="20511" name="Rectangle 37"/>
            <p:cNvSpPr>
              <a:spLocks noChangeArrowheads="1"/>
            </p:cNvSpPr>
            <p:nvPr/>
          </p:nvSpPr>
          <p:spPr bwMode="auto">
            <a:xfrm>
              <a:off x="3155" y="2534"/>
              <a:ext cx="18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a:solidFill>
                    <a:srgbClr val="333333"/>
                  </a:solidFill>
                  <a:latin typeface="Verdana" panose="020B0604030504040204" pitchFamily="34" charset="0"/>
                </a:rPr>
                <a:t>Timrå</a:t>
              </a:r>
              <a:endParaRPr lang="sv-SE" altLang="sv-SE"/>
            </a:p>
          </p:txBody>
        </p:sp>
        <p:sp>
          <p:nvSpPr>
            <p:cNvPr id="20512" name="Rectangle 38"/>
            <p:cNvSpPr>
              <a:spLocks noChangeArrowheads="1"/>
            </p:cNvSpPr>
            <p:nvPr/>
          </p:nvSpPr>
          <p:spPr bwMode="auto">
            <a:xfrm>
              <a:off x="4231" y="2534"/>
              <a:ext cx="1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6,6%</a:t>
              </a:r>
              <a:endParaRPr lang="sv-SE" altLang="sv-SE" dirty="0"/>
            </a:p>
          </p:txBody>
        </p:sp>
        <p:sp>
          <p:nvSpPr>
            <p:cNvPr id="20513" name="Rectangle 39"/>
            <p:cNvSpPr>
              <a:spLocks noChangeArrowheads="1"/>
            </p:cNvSpPr>
            <p:nvPr/>
          </p:nvSpPr>
          <p:spPr bwMode="auto">
            <a:xfrm>
              <a:off x="4971" y="2534"/>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ct val="0"/>
                </a:spcAft>
              </a:pPr>
              <a:r>
                <a:rPr lang="sv-SE" altLang="sv-SE" sz="800" dirty="0">
                  <a:solidFill>
                    <a:srgbClr val="333333"/>
                  </a:solidFill>
                  <a:latin typeface="Verdana" panose="020B0604030504040204" pitchFamily="34" charset="0"/>
                </a:rPr>
                <a:t>-2,3</a:t>
              </a:r>
              <a:endParaRPr lang="sv-SE" altLang="sv-SE" dirty="0"/>
            </a:p>
          </p:txBody>
        </p:sp>
        <p:sp>
          <p:nvSpPr>
            <p:cNvPr id="20514" name="Rectangle 40"/>
            <p:cNvSpPr>
              <a:spLocks noChangeArrowheads="1"/>
            </p:cNvSpPr>
            <p:nvPr/>
          </p:nvSpPr>
          <p:spPr bwMode="auto">
            <a:xfrm>
              <a:off x="3137" y="1437"/>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15" name="Rectangle 41"/>
            <p:cNvSpPr>
              <a:spLocks noChangeArrowheads="1"/>
            </p:cNvSpPr>
            <p:nvPr/>
          </p:nvSpPr>
          <p:spPr bwMode="auto">
            <a:xfrm>
              <a:off x="3943" y="1437"/>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16" name="Rectangle 42"/>
            <p:cNvSpPr>
              <a:spLocks noChangeArrowheads="1"/>
            </p:cNvSpPr>
            <p:nvPr/>
          </p:nvSpPr>
          <p:spPr bwMode="auto">
            <a:xfrm>
              <a:off x="4640" y="1437"/>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17" name="Line 43"/>
            <p:cNvSpPr>
              <a:spLocks noChangeShapeType="1"/>
            </p:cNvSpPr>
            <p:nvPr/>
          </p:nvSpPr>
          <p:spPr bwMode="auto">
            <a:xfrm>
              <a:off x="3143" y="1437"/>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18" name="Rectangle 44"/>
            <p:cNvSpPr>
              <a:spLocks noChangeArrowheads="1"/>
            </p:cNvSpPr>
            <p:nvPr/>
          </p:nvSpPr>
          <p:spPr bwMode="auto">
            <a:xfrm>
              <a:off x="3143" y="1437"/>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19" name="Rectangle 45"/>
            <p:cNvSpPr>
              <a:spLocks noChangeArrowheads="1"/>
            </p:cNvSpPr>
            <p:nvPr/>
          </p:nvSpPr>
          <p:spPr bwMode="auto">
            <a:xfrm>
              <a:off x="5338" y="1437"/>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20" name="Line 46"/>
            <p:cNvSpPr>
              <a:spLocks noChangeShapeType="1"/>
            </p:cNvSpPr>
            <p:nvPr/>
          </p:nvSpPr>
          <p:spPr bwMode="auto">
            <a:xfrm>
              <a:off x="3143" y="1696"/>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21" name="Rectangle 47"/>
            <p:cNvSpPr>
              <a:spLocks noChangeArrowheads="1"/>
            </p:cNvSpPr>
            <p:nvPr/>
          </p:nvSpPr>
          <p:spPr bwMode="auto">
            <a:xfrm>
              <a:off x="3143" y="1696"/>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22" name="Line 48"/>
            <p:cNvSpPr>
              <a:spLocks noChangeShapeType="1"/>
            </p:cNvSpPr>
            <p:nvPr/>
          </p:nvSpPr>
          <p:spPr bwMode="auto">
            <a:xfrm>
              <a:off x="3143" y="1799"/>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23" name="Rectangle 49"/>
            <p:cNvSpPr>
              <a:spLocks noChangeArrowheads="1"/>
            </p:cNvSpPr>
            <p:nvPr/>
          </p:nvSpPr>
          <p:spPr bwMode="auto">
            <a:xfrm>
              <a:off x="3143" y="1799"/>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24" name="Line 50"/>
            <p:cNvSpPr>
              <a:spLocks noChangeShapeType="1"/>
            </p:cNvSpPr>
            <p:nvPr/>
          </p:nvSpPr>
          <p:spPr bwMode="auto">
            <a:xfrm>
              <a:off x="3143" y="1901"/>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25" name="Rectangle 51"/>
            <p:cNvSpPr>
              <a:spLocks noChangeArrowheads="1"/>
            </p:cNvSpPr>
            <p:nvPr/>
          </p:nvSpPr>
          <p:spPr bwMode="auto">
            <a:xfrm>
              <a:off x="3143" y="1901"/>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26" name="Line 52"/>
            <p:cNvSpPr>
              <a:spLocks noChangeShapeType="1"/>
            </p:cNvSpPr>
            <p:nvPr/>
          </p:nvSpPr>
          <p:spPr bwMode="auto">
            <a:xfrm>
              <a:off x="3143" y="2004"/>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27" name="Rectangle 53"/>
            <p:cNvSpPr>
              <a:spLocks noChangeArrowheads="1"/>
            </p:cNvSpPr>
            <p:nvPr/>
          </p:nvSpPr>
          <p:spPr bwMode="auto">
            <a:xfrm>
              <a:off x="3143" y="2004"/>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28" name="Line 54"/>
            <p:cNvSpPr>
              <a:spLocks noChangeShapeType="1"/>
            </p:cNvSpPr>
            <p:nvPr/>
          </p:nvSpPr>
          <p:spPr bwMode="auto">
            <a:xfrm>
              <a:off x="3155" y="2105"/>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29" name="Rectangle 55"/>
            <p:cNvSpPr>
              <a:spLocks noChangeArrowheads="1"/>
            </p:cNvSpPr>
            <p:nvPr/>
          </p:nvSpPr>
          <p:spPr bwMode="auto">
            <a:xfrm>
              <a:off x="3143" y="2106"/>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30" name="Line 56"/>
            <p:cNvSpPr>
              <a:spLocks noChangeShapeType="1"/>
            </p:cNvSpPr>
            <p:nvPr/>
          </p:nvSpPr>
          <p:spPr bwMode="auto">
            <a:xfrm>
              <a:off x="3117" y="2209"/>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31" name="Rectangle 57"/>
            <p:cNvSpPr>
              <a:spLocks noChangeArrowheads="1"/>
            </p:cNvSpPr>
            <p:nvPr/>
          </p:nvSpPr>
          <p:spPr bwMode="auto">
            <a:xfrm>
              <a:off x="3143" y="2209"/>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32" name="Line 58"/>
            <p:cNvSpPr>
              <a:spLocks noChangeShapeType="1"/>
            </p:cNvSpPr>
            <p:nvPr/>
          </p:nvSpPr>
          <p:spPr bwMode="auto">
            <a:xfrm>
              <a:off x="3143" y="2311"/>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33" name="Rectangle 59"/>
            <p:cNvSpPr>
              <a:spLocks noChangeArrowheads="1"/>
            </p:cNvSpPr>
            <p:nvPr/>
          </p:nvSpPr>
          <p:spPr bwMode="auto">
            <a:xfrm>
              <a:off x="3143" y="2311"/>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34" name="Line 60"/>
            <p:cNvSpPr>
              <a:spLocks noChangeShapeType="1"/>
            </p:cNvSpPr>
            <p:nvPr/>
          </p:nvSpPr>
          <p:spPr bwMode="auto">
            <a:xfrm>
              <a:off x="3143" y="2414"/>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35" name="Rectangle 61"/>
            <p:cNvSpPr>
              <a:spLocks noChangeArrowheads="1"/>
            </p:cNvSpPr>
            <p:nvPr/>
          </p:nvSpPr>
          <p:spPr bwMode="auto">
            <a:xfrm>
              <a:off x="3143" y="2414"/>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36" name="Line 62"/>
            <p:cNvSpPr>
              <a:spLocks noChangeShapeType="1"/>
            </p:cNvSpPr>
            <p:nvPr/>
          </p:nvSpPr>
          <p:spPr bwMode="auto">
            <a:xfrm>
              <a:off x="3143" y="2516"/>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37" name="Rectangle 63"/>
            <p:cNvSpPr>
              <a:spLocks noChangeArrowheads="1"/>
            </p:cNvSpPr>
            <p:nvPr/>
          </p:nvSpPr>
          <p:spPr bwMode="auto">
            <a:xfrm>
              <a:off x="3143" y="2516"/>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38" name="Line 64"/>
            <p:cNvSpPr>
              <a:spLocks noChangeShapeType="1"/>
            </p:cNvSpPr>
            <p:nvPr/>
          </p:nvSpPr>
          <p:spPr bwMode="auto">
            <a:xfrm>
              <a:off x="3143" y="2619"/>
              <a:ext cx="2201"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39" name="Rectangle 65"/>
            <p:cNvSpPr>
              <a:spLocks noChangeArrowheads="1"/>
            </p:cNvSpPr>
            <p:nvPr/>
          </p:nvSpPr>
          <p:spPr bwMode="auto">
            <a:xfrm>
              <a:off x="3143" y="2619"/>
              <a:ext cx="2201"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40" name="Line 66"/>
            <p:cNvSpPr>
              <a:spLocks noChangeShapeType="1"/>
            </p:cNvSpPr>
            <p:nvPr/>
          </p:nvSpPr>
          <p:spPr bwMode="auto">
            <a:xfrm>
              <a:off x="3137" y="1437"/>
              <a:ext cx="1" cy="1188"/>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41" name="Rectangle 67"/>
            <p:cNvSpPr>
              <a:spLocks noChangeArrowheads="1"/>
            </p:cNvSpPr>
            <p:nvPr/>
          </p:nvSpPr>
          <p:spPr bwMode="auto">
            <a:xfrm>
              <a:off x="3137" y="1437"/>
              <a:ext cx="6" cy="1194"/>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42" name="Line 68"/>
            <p:cNvSpPr>
              <a:spLocks noChangeShapeType="1"/>
            </p:cNvSpPr>
            <p:nvPr/>
          </p:nvSpPr>
          <p:spPr bwMode="auto">
            <a:xfrm>
              <a:off x="3938" y="1459"/>
              <a:ext cx="1" cy="1182"/>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43" name="Rectangle 69"/>
            <p:cNvSpPr>
              <a:spLocks noChangeArrowheads="1"/>
            </p:cNvSpPr>
            <p:nvPr/>
          </p:nvSpPr>
          <p:spPr bwMode="auto">
            <a:xfrm>
              <a:off x="3943" y="1443"/>
              <a:ext cx="6" cy="118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44" name="Line 70"/>
            <p:cNvSpPr>
              <a:spLocks noChangeShapeType="1"/>
            </p:cNvSpPr>
            <p:nvPr/>
          </p:nvSpPr>
          <p:spPr bwMode="auto">
            <a:xfrm>
              <a:off x="4640" y="1443"/>
              <a:ext cx="1" cy="1182"/>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45" name="Rectangle 71"/>
            <p:cNvSpPr>
              <a:spLocks noChangeArrowheads="1"/>
            </p:cNvSpPr>
            <p:nvPr/>
          </p:nvSpPr>
          <p:spPr bwMode="auto">
            <a:xfrm>
              <a:off x="4640" y="1443"/>
              <a:ext cx="6" cy="118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46" name="Line 72"/>
            <p:cNvSpPr>
              <a:spLocks noChangeShapeType="1"/>
            </p:cNvSpPr>
            <p:nvPr/>
          </p:nvSpPr>
          <p:spPr bwMode="auto">
            <a:xfrm>
              <a:off x="5338" y="1443"/>
              <a:ext cx="1" cy="1182"/>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47" name="Rectangle 73"/>
            <p:cNvSpPr>
              <a:spLocks noChangeArrowheads="1"/>
            </p:cNvSpPr>
            <p:nvPr/>
          </p:nvSpPr>
          <p:spPr bwMode="auto">
            <a:xfrm>
              <a:off x="5338" y="1443"/>
              <a:ext cx="6" cy="118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48" name="Line 74"/>
            <p:cNvSpPr>
              <a:spLocks noChangeShapeType="1"/>
            </p:cNvSpPr>
            <p:nvPr/>
          </p:nvSpPr>
          <p:spPr bwMode="auto">
            <a:xfrm>
              <a:off x="5344" y="143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49" name="Rectangle 75"/>
            <p:cNvSpPr>
              <a:spLocks noChangeArrowheads="1"/>
            </p:cNvSpPr>
            <p:nvPr/>
          </p:nvSpPr>
          <p:spPr bwMode="auto">
            <a:xfrm>
              <a:off x="5344" y="1437"/>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50" name="Line 76"/>
            <p:cNvSpPr>
              <a:spLocks noChangeShapeType="1"/>
            </p:cNvSpPr>
            <p:nvPr/>
          </p:nvSpPr>
          <p:spPr bwMode="auto">
            <a:xfrm>
              <a:off x="5344" y="169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51" name="Rectangle 77"/>
            <p:cNvSpPr>
              <a:spLocks noChangeArrowheads="1"/>
            </p:cNvSpPr>
            <p:nvPr/>
          </p:nvSpPr>
          <p:spPr bwMode="auto">
            <a:xfrm>
              <a:off x="5344" y="169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52" name="Line 78"/>
            <p:cNvSpPr>
              <a:spLocks noChangeShapeType="1"/>
            </p:cNvSpPr>
            <p:nvPr/>
          </p:nvSpPr>
          <p:spPr bwMode="auto">
            <a:xfrm>
              <a:off x="5344" y="179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53" name="Rectangle 79"/>
            <p:cNvSpPr>
              <a:spLocks noChangeArrowheads="1"/>
            </p:cNvSpPr>
            <p:nvPr/>
          </p:nvSpPr>
          <p:spPr bwMode="auto">
            <a:xfrm>
              <a:off x="5344" y="179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54" name="Line 80"/>
            <p:cNvSpPr>
              <a:spLocks noChangeShapeType="1"/>
            </p:cNvSpPr>
            <p:nvPr/>
          </p:nvSpPr>
          <p:spPr bwMode="auto">
            <a:xfrm>
              <a:off x="5344" y="190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55" name="Rectangle 81"/>
            <p:cNvSpPr>
              <a:spLocks noChangeArrowheads="1"/>
            </p:cNvSpPr>
            <p:nvPr/>
          </p:nvSpPr>
          <p:spPr bwMode="auto">
            <a:xfrm>
              <a:off x="5344" y="190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56" name="Line 82"/>
            <p:cNvSpPr>
              <a:spLocks noChangeShapeType="1"/>
            </p:cNvSpPr>
            <p:nvPr/>
          </p:nvSpPr>
          <p:spPr bwMode="auto">
            <a:xfrm>
              <a:off x="5344" y="200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57" name="Rectangle 83"/>
            <p:cNvSpPr>
              <a:spLocks noChangeArrowheads="1"/>
            </p:cNvSpPr>
            <p:nvPr/>
          </p:nvSpPr>
          <p:spPr bwMode="auto">
            <a:xfrm>
              <a:off x="5344" y="200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58" name="Line 84"/>
            <p:cNvSpPr>
              <a:spLocks noChangeShapeType="1"/>
            </p:cNvSpPr>
            <p:nvPr/>
          </p:nvSpPr>
          <p:spPr bwMode="auto">
            <a:xfrm>
              <a:off x="5344" y="21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59" name="Rectangle 85"/>
            <p:cNvSpPr>
              <a:spLocks noChangeArrowheads="1"/>
            </p:cNvSpPr>
            <p:nvPr/>
          </p:nvSpPr>
          <p:spPr bwMode="auto">
            <a:xfrm>
              <a:off x="5344" y="210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60" name="Line 86"/>
            <p:cNvSpPr>
              <a:spLocks noChangeShapeType="1"/>
            </p:cNvSpPr>
            <p:nvPr/>
          </p:nvSpPr>
          <p:spPr bwMode="auto">
            <a:xfrm>
              <a:off x="5344" y="22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61" name="Rectangle 87"/>
            <p:cNvSpPr>
              <a:spLocks noChangeArrowheads="1"/>
            </p:cNvSpPr>
            <p:nvPr/>
          </p:nvSpPr>
          <p:spPr bwMode="auto">
            <a:xfrm>
              <a:off x="5344" y="220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62" name="Line 88"/>
            <p:cNvSpPr>
              <a:spLocks noChangeShapeType="1"/>
            </p:cNvSpPr>
            <p:nvPr/>
          </p:nvSpPr>
          <p:spPr bwMode="auto">
            <a:xfrm>
              <a:off x="5344" y="231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63" name="Rectangle 89"/>
            <p:cNvSpPr>
              <a:spLocks noChangeArrowheads="1"/>
            </p:cNvSpPr>
            <p:nvPr/>
          </p:nvSpPr>
          <p:spPr bwMode="auto">
            <a:xfrm>
              <a:off x="5344" y="231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64" name="Line 90"/>
            <p:cNvSpPr>
              <a:spLocks noChangeShapeType="1"/>
            </p:cNvSpPr>
            <p:nvPr/>
          </p:nvSpPr>
          <p:spPr bwMode="auto">
            <a:xfrm>
              <a:off x="5344" y="241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65" name="Rectangle 91"/>
            <p:cNvSpPr>
              <a:spLocks noChangeArrowheads="1"/>
            </p:cNvSpPr>
            <p:nvPr/>
          </p:nvSpPr>
          <p:spPr bwMode="auto">
            <a:xfrm>
              <a:off x="5344" y="241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66" name="Line 92"/>
            <p:cNvSpPr>
              <a:spLocks noChangeShapeType="1"/>
            </p:cNvSpPr>
            <p:nvPr/>
          </p:nvSpPr>
          <p:spPr bwMode="auto">
            <a:xfrm>
              <a:off x="5344" y="251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67" name="Rectangle 93"/>
            <p:cNvSpPr>
              <a:spLocks noChangeArrowheads="1"/>
            </p:cNvSpPr>
            <p:nvPr/>
          </p:nvSpPr>
          <p:spPr bwMode="auto">
            <a:xfrm>
              <a:off x="5344" y="251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568" name="Line 94"/>
            <p:cNvSpPr>
              <a:spLocks noChangeShapeType="1"/>
            </p:cNvSpPr>
            <p:nvPr/>
          </p:nvSpPr>
          <p:spPr bwMode="auto">
            <a:xfrm>
              <a:off x="5344" y="26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569" name="Rectangle 95"/>
            <p:cNvSpPr>
              <a:spLocks noChangeArrowheads="1"/>
            </p:cNvSpPr>
            <p:nvPr/>
          </p:nvSpPr>
          <p:spPr bwMode="auto">
            <a:xfrm>
              <a:off x="5344" y="261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28722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17"/>
          <p:cNvSpPr>
            <a:spLocks noChangeArrowheads="1"/>
          </p:cNvSpPr>
          <p:nvPr/>
        </p:nvSpPr>
        <p:spPr bwMode="auto">
          <a:xfrm>
            <a:off x="3432175" y="836712"/>
            <a:ext cx="64801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pPr>
            <a:r>
              <a:rPr lang="sv-SE" b="1" dirty="0">
                <a:solidFill>
                  <a:srgbClr val="005075"/>
                </a:solidFill>
                <a:latin typeface="Arial Bold" pitchFamily="96" charset="0"/>
              </a:rPr>
              <a:t>Ungdomar 18 – 24 år</a:t>
            </a:r>
          </a:p>
          <a:p>
            <a:pPr algn="ctr">
              <a:spcBef>
                <a:spcPct val="0"/>
              </a:spcBef>
            </a:pPr>
            <a:r>
              <a:rPr lang="sv-SE" b="1" dirty="0">
                <a:solidFill>
                  <a:srgbClr val="005075"/>
                </a:solidFill>
                <a:latin typeface="Arial Bold" pitchFamily="96" charset="0"/>
              </a:rPr>
              <a:t>Inskrivna arbetslösa i november 2016 som andel (%) av  den registerbaserade arbetskraften i åldersgruppen</a:t>
            </a:r>
          </a:p>
        </p:txBody>
      </p:sp>
      <p:grpSp>
        <p:nvGrpSpPr>
          <p:cNvPr id="56" name="Group 1415"/>
          <p:cNvGrpSpPr>
            <a:grpSpLocks/>
          </p:cNvGrpSpPr>
          <p:nvPr/>
        </p:nvGrpSpPr>
        <p:grpSpPr bwMode="auto">
          <a:xfrm>
            <a:off x="2203451" y="2281240"/>
            <a:ext cx="6959547" cy="3121025"/>
            <a:chOff x="428" y="1437"/>
            <a:chExt cx="4384" cy="1966"/>
          </a:xfrm>
        </p:grpSpPr>
        <p:sp>
          <p:nvSpPr>
            <p:cNvPr id="57" name="Freeform 3"/>
            <p:cNvSpPr>
              <a:spLocks noChangeAspect="1"/>
            </p:cNvSpPr>
            <p:nvPr/>
          </p:nvSpPr>
          <p:spPr bwMode="auto">
            <a:xfrm>
              <a:off x="1994" y="1444"/>
              <a:ext cx="989" cy="966"/>
            </a:xfrm>
            <a:custGeom>
              <a:avLst/>
              <a:gdLst>
                <a:gd name="T0" fmla="*/ 422 w 1318"/>
                <a:gd name="T1" fmla="*/ 120 h 1288"/>
                <a:gd name="T2" fmla="*/ 448 w 1318"/>
                <a:gd name="T3" fmla="*/ 116 h 1288"/>
                <a:gd name="T4" fmla="*/ 466 w 1318"/>
                <a:gd name="T5" fmla="*/ 134 h 1288"/>
                <a:gd name="T6" fmla="*/ 527 w 1318"/>
                <a:gd name="T7" fmla="*/ 226 h 1288"/>
                <a:gd name="T8" fmla="*/ 527 w 1318"/>
                <a:gd name="T9" fmla="*/ 251 h 1288"/>
                <a:gd name="T10" fmla="*/ 557 w 1318"/>
                <a:gd name="T11" fmla="*/ 301 h 1288"/>
                <a:gd name="T12" fmla="*/ 547 w 1318"/>
                <a:gd name="T13" fmla="*/ 383 h 1288"/>
                <a:gd name="T14" fmla="*/ 518 w 1318"/>
                <a:gd name="T15" fmla="*/ 391 h 1288"/>
                <a:gd name="T16" fmla="*/ 516 w 1318"/>
                <a:gd name="T17" fmla="*/ 440 h 1288"/>
                <a:gd name="T18" fmla="*/ 497 w 1318"/>
                <a:gd name="T19" fmla="*/ 466 h 1288"/>
                <a:gd name="T20" fmla="*/ 473 w 1318"/>
                <a:gd name="T21" fmla="*/ 452 h 1288"/>
                <a:gd name="T22" fmla="*/ 419 w 1318"/>
                <a:gd name="T23" fmla="*/ 490 h 1288"/>
                <a:gd name="T24" fmla="*/ 388 w 1318"/>
                <a:gd name="T25" fmla="*/ 489 h 1288"/>
                <a:gd name="T26" fmla="*/ 362 w 1318"/>
                <a:gd name="T27" fmla="*/ 544 h 1288"/>
                <a:gd name="T28" fmla="*/ 323 w 1318"/>
                <a:gd name="T29" fmla="*/ 516 h 1288"/>
                <a:gd name="T30" fmla="*/ 233 w 1318"/>
                <a:gd name="T31" fmla="*/ 474 h 1288"/>
                <a:gd name="T32" fmla="*/ 177 w 1318"/>
                <a:gd name="T33" fmla="*/ 431 h 1288"/>
                <a:gd name="T34" fmla="*/ 103 w 1318"/>
                <a:gd name="T35" fmla="*/ 425 h 1288"/>
                <a:gd name="T36" fmla="*/ 103 w 1318"/>
                <a:gd name="T37" fmla="*/ 400 h 1288"/>
                <a:gd name="T38" fmla="*/ 82 w 1318"/>
                <a:gd name="T39" fmla="*/ 389 h 1288"/>
                <a:gd name="T40" fmla="*/ 66 w 1318"/>
                <a:gd name="T41" fmla="*/ 299 h 1288"/>
                <a:gd name="T42" fmla="*/ 32 w 1318"/>
                <a:gd name="T43" fmla="*/ 314 h 1288"/>
                <a:gd name="T44" fmla="*/ 26 w 1318"/>
                <a:gd name="T45" fmla="*/ 268 h 1288"/>
                <a:gd name="T46" fmla="*/ 44 w 1318"/>
                <a:gd name="T47" fmla="*/ 253 h 1288"/>
                <a:gd name="T48" fmla="*/ 26 w 1318"/>
                <a:gd name="T49" fmla="*/ 212 h 1288"/>
                <a:gd name="T50" fmla="*/ 40 w 1318"/>
                <a:gd name="T51" fmla="*/ 184 h 1288"/>
                <a:gd name="T52" fmla="*/ 32 w 1318"/>
                <a:gd name="T53" fmla="*/ 168 h 1288"/>
                <a:gd name="T54" fmla="*/ 15 w 1318"/>
                <a:gd name="T55" fmla="*/ 178 h 1288"/>
                <a:gd name="T56" fmla="*/ 15 w 1318"/>
                <a:gd name="T57" fmla="*/ 143 h 1288"/>
                <a:gd name="T58" fmla="*/ 25 w 1318"/>
                <a:gd name="T59" fmla="*/ 122 h 1288"/>
                <a:gd name="T60" fmla="*/ 8 w 1318"/>
                <a:gd name="T61" fmla="*/ 118 h 1288"/>
                <a:gd name="T62" fmla="*/ 0 w 1318"/>
                <a:gd name="T63" fmla="*/ 79 h 1288"/>
                <a:gd name="T64" fmla="*/ 38 w 1318"/>
                <a:gd name="T65" fmla="*/ 77 h 1288"/>
                <a:gd name="T66" fmla="*/ 20 w 1318"/>
                <a:gd name="T67" fmla="*/ 56 h 1288"/>
                <a:gd name="T68" fmla="*/ 137 w 1318"/>
                <a:gd name="T69" fmla="*/ 74 h 1288"/>
                <a:gd name="T70" fmla="*/ 308 w 1318"/>
                <a:gd name="T71" fmla="*/ 0 h 1288"/>
                <a:gd name="T72" fmla="*/ 332 w 1318"/>
                <a:gd name="T73" fmla="*/ 23 h 1288"/>
                <a:gd name="T74" fmla="*/ 321 w 1318"/>
                <a:gd name="T75" fmla="*/ 49 h 1288"/>
                <a:gd name="T76" fmla="*/ 339 w 1318"/>
                <a:gd name="T77" fmla="*/ 92 h 1288"/>
                <a:gd name="T78" fmla="*/ 377 w 1318"/>
                <a:gd name="T79" fmla="*/ 97 h 1288"/>
                <a:gd name="T80" fmla="*/ 409 w 1318"/>
                <a:gd name="T81" fmla="*/ 103 h 1288"/>
                <a:gd name="T82" fmla="*/ 422 w 1318"/>
                <a:gd name="T83" fmla="*/ 120 h 12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8" h="1288">
                  <a:moveTo>
                    <a:pt x="999" y="284"/>
                  </a:moveTo>
                  <a:lnTo>
                    <a:pt x="1061" y="273"/>
                  </a:lnTo>
                  <a:lnTo>
                    <a:pt x="1102" y="318"/>
                  </a:lnTo>
                  <a:lnTo>
                    <a:pt x="1246" y="535"/>
                  </a:lnTo>
                  <a:lnTo>
                    <a:pt x="1248" y="594"/>
                  </a:lnTo>
                  <a:lnTo>
                    <a:pt x="1318" y="712"/>
                  </a:lnTo>
                  <a:lnTo>
                    <a:pt x="1295" y="907"/>
                  </a:lnTo>
                  <a:lnTo>
                    <a:pt x="1226" y="926"/>
                  </a:lnTo>
                  <a:lnTo>
                    <a:pt x="1222" y="1042"/>
                  </a:lnTo>
                  <a:lnTo>
                    <a:pt x="1175" y="1104"/>
                  </a:lnTo>
                  <a:lnTo>
                    <a:pt x="1121" y="1069"/>
                  </a:lnTo>
                  <a:lnTo>
                    <a:pt x="990" y="1161"/>
                  </a:lnTo>
                  <a:lnTo>
                    <a:pt x="918" y="1159"/>
                  </a:lnTo>
                  <a:lnTo>
                    <a:pt x="857" y="1288"/>
                  </a:lnTo>
                  <a:lnTo>
                    <a:pt x="763" y="1223"/>
                  </a:lnTo>
                  <a:lnTo>
                    <a:pt x="553" y="1123"/>
                  </a:lnTo>
                  <a:lnTo>
                    <a:pt x="418" y="1022"/>
                  </a:lnTo>
                  <a:lnTo>
                    <a:pt x="244" y="1007"/>
                  </a:lnTo>
                  <a:lnTo>
                    <a:pt x="242" y="948"/>
                  </a:lnTo>
                  <a:lnTo>
                    <a:pt x="193" y="920"/>
                  </a:lnTo>
                  <a:lnTo>
                    <a:pt x="156" y="708"/>
                  </a:lnTo>
                  <a:lnTo>
                    <a:pt x="74" y="744"/>
                  </a:lnTo>
                  <a:lnTo>
                    <a:pt x="60" y="635"/>
                  </a:lnTo>
                  <a:lnTo>
                    <a:pt x="103" y="599"/>
                  </a:lnTo>
                  <a:lnTo>
                    <a:pt x="62" y="503"/>
                  </a:lnTo>
                  <a:lnTo>
                    <a:pt x="94" y="434"/>
                  </a:lnTo>
                  <a:lnTo>
                    <a:pt x="75" y="398"/>
                  </a:lnTo>
                  <a:lnTo>
                    <a:pt x="34" y="421"/>
                  </a:lnTo>
                  <a:lnTo>
                    <a:pt x="34" y="340"/>
                  </a:lnTo>
                  <a:lnTo>
                    <a:pt x="59" y="288"/>
                  </a:lnTo>
                  <a:lnTo>
                    <a:pt x="19" y="278"/>
                  </a:lnTo>
                  <a:lnTo>
                    <a:pt x="0" y="186"/>
                  </a:lnTo>
                  <a:lnTo>
                    <a:pt x="89" y="182"/>
                  </a:lnTo>
                  <a:lnTo>
                    <a:pt x="47" y="132"/>
                  </a:lnTo>
                  <a:lnTo>
                    <a:pt x="323" y="175"/>
                  </a:lnTo>
                  <a:lnTo>
                    <a:pt x="729" y="0"/>
                  </a:lnTo>
                  <a:lnTo>
                    <a:pt x="787" y="55"/>
                  </a:lnTo>
                  <a:lnTo>
                    <a:pt x="761" y="115"/>
                  </a:lnTo>
                  <a:lnTo>
                    <a:pt x="804" y="218"/>
                  </a:lnTo>
                  <a:lnTo>
                    <a:pt x="892" y="229"/>
                  </a:lnTo>
                  <a:lnTo>
                    <a:pt x="967" y="244"/>
                  </a:lnTo>
                  <a:lnTo>
                    <a:pt x="999" y="284"/>
                  </a:lnTo>
                  <a:close/>
                </a:path>
              </a:pathLst>
            </a:custGeom>
            <a:solidFill>
              <a:srgbClr val="C084BA"/>
            </a:solidFill>
            <a:ln w="0">
              <a:solidFill>
                <a:srgbClr val="000000"/>
              </a:solidFill>
              <a:prstDash val="solid"/>
              <a:round/>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58" name="Freeform 4"/>
            <p:cNvSpPr>
              <a:spLocks noChangeAspect="1"/>
            </p:cNvSpPr>
            <p:nvPr/>
          </p:nvSpPr>
          <p:spPr bwMode="auto">
            <a:xfrm>
              <a:off x="2034" y="2286"/>
              <a:ext cx="627" cy="455"/>
            </a:xfrm>
            <a:custGeom>
              <a:avLst/>
              <a:gdLst>
                <a:gd name="T0" fmla="*/ 22 w 836"/>
                <a:gd name="T1" fmla="*/ 92 h 606"/>
                <a:gd name="T2" fmla="*/ 29 w 836"/>
                <a:gd name="T3" fmla="*/ 106 h 606"/>
                <a:gd name="T4" fmla="*/ 0 w 836"/>
                <a:gd name="T5" fmla="*/ 106 h 606"/>
                <a:gd name="T6" fmla="*/ 2 w 836"/>
                <a:gd name="T7" fmla="*/ 141 h 606"/>
                <a:gd name="T8" fmla="*/ 18 w 836"/>
                <a:gd name="T9" fmla="*/ 164 h 606"/>
                <a:gd name="T10" fmla="*/ 33 w 836"/>
                <a:gd name="T11" fmla="*/ 179 h 606"/>
                <a:gd name="T12" fmla="*/ 73 w 836"/>
                <a:gd name="T13" fmla="*/ 200 h 606"/>
                <a:gd name="T14" fmla="*/ 140 w 836"/>
                <a:gd name="T15" fmla="*/ 196 h 606"/>
                <a:gd name="T16" fmla="*/ 215 w 836"/>
                <a:gd name="T17" fmla="*/ 250 h 606"/>
                <a:gd name="T18" fmla="*/ 248 w 836"/>
                <a:gd name="T19" fmla="*/ 257 h 606"/>
                <a:gd name="T20" fmla="*/ 285 w 836"/>
                <a:gd name="T21" fmla="*/ 217 h 606"/>
                <a:gd name="T22" fmla="*/ 269 w 836"/>
                <a:gd name="T23" fmla="*/ 201 h 606"/>
                <a:gd name="T24" fmla="*/ 283 w 836"/>
                <a:gd name="T25" fmla="*/ 189 h 606"/>
                <a:gd name="T26" fmla="*/ 314 w 836"/>
                <a:gd name="T27" fmla="*/ 212 h 606"/>
                <a:gd name="T28" fmla="*/ 341 w 836"/>
                <a:gd name="T29" fmla="*/ 164 h 606"/>
                <a:gd name="T30" fmla="*/ 353 w 836"/>
                <a:gd name="T31" fmla="*/ 123 h 606"/>
                <a:gd name="T32" fmla="*/ 308 w 836"/>
                <a:gd name="T33" fmla="*/ 116 h 606"/>
                <a:gd name="T34" fmla="*/ 314 w 836"/>
                <a:gd name="T35" fmla="*/ 99 h 606"/>
                <a:gd name="T36" fmla="*/ 336 w 836"/>
                <a:gd name="T37" fmla="*/ 98 h 606"/>
                <a:gd name="T38" fmla="*/ 339 w 836"/>
                <a:gd name="T39" fmla="*/ 70 h 606"/>
                <a:gd name="T40" fmla="*/ 300 w 836"/>
                <a:gd name="T41" fmla="*/ 42 h 606"/>
                <a:gd name="T42" fmla="*/ 211 w 836"/>
                <a:gd name="T43" fmla="*/ 0 h 606"/>
                <a:gd name="T44" fmla="*/ 199 w 836"/>
                <a:gd name="T45" fmla="*/ 32 h 606"/>
                <a:gd name="T46" fmla="*/ 167 w 836"/>
                <a:gd name="T47" fmla="*/ 38 h 606"/>
                <a:gd name="T48" fmla="*/ 143 w 836"/>
                <a:gd name="T49" fmla="*/ 54 h 606"/>
                <a:gd name="T50" fmla="*/ 113 w 836"/>
                <a:gd name="T51" fmla="*/ 49 h 606"/>
                <a:gd name="T52" fmla="*/ 22 w 836"/>
                <a:gd name="T53" fmla="*/ 92 h 6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36" h="606">
                  <a:moveTo>
                    <a:pt x="50" y="216"/>
                  </a:moveTo>
                  <a:lnTo>
                    <a:pt x="67" y="250"/>
                  </a:lnTo>
                  <a:lnTo>
                    <a:pt x="0" y="250"/>
                  </a:lnTo>
                  <a:lnTo>
                    <a:pt x="4" y="334"/>
                  </a:lnTo>
                  <a:lnTo>
                    <a:pt x="43" y="389"/>
                  </a:lnTo>
                  <a:lnTo>
                    <a:pt x="77" y="422"/>
                  </a:lnTo>
                  <a:lnTo>
                    <a:pt x="172" y="473"/>
                  </a:lnTo>
                  <a:lnTo>
                    <a:pt x="330" y="464"/>
                  </a:lnTo>
                  <a:lnTo>
                    <a:pt x="508" y="590"/>
                  </a:lnTo>
                  <a:lnTo>
                    <a:pt x="588" y="606"/>
                  </a:lnTo>
                  <a:lnTo>
                    <a:pt x="676" y="513"/>
                  </a:lnTo>
                  <a:lnTo>
                    <a:pt x="637" y="475"/>
                  </a:lnTo>
                  <a:lnTo>
                    <a:pt x="669" y="447"/>
                  </a:lnTo>
                  <a:lnTo>
                    <a:pt x="742" y="499"/>
                  </a:lnTo>
                  <a:lnTo>
                    <a:pt x="806" y="389"/>
                  </a:lnTo>
                  <a:lnTo>
                    <a:pt x="836" y="291"/>
                  </a:lnTo>
                  <a:lnTo>
                    <a:pt x="731" y="276"/>
                  </a:lnTo>
                  <a:lnTo>
                    <a:pt x="744" y="235"/>
                  </a:lnTo>
                  <a:lnTo>
                    <a:pt x="796" y="231"/>
                  </a:lnTo>
                  <a:lnTo>
                    <a:pt x="804" y="165"/>
                  </a:lnTo>
                  <a:lnTo>
                    <a:pt x="710" y="100"/>
                  </a:lnTo>
                  <a:lnTo>
                    <a:pt x="500" y="0"/>
                  </a:lnTo>
                  <a:lnTo>
                    <a:pt x="470" y="75"/>
                  </a:lnTo>
                  <a:lnTo>
                    <a:pt x="395" y="88"/>
                  </a:lnTo>
                  <a:lnTo>
                    <a:pt x="339" y="128"/>
                  </a:lnTo>
                  <a:lnTo>
                    <a:pt x="268" y="115"/>
                  </a:lnTo>
                  <a:lnTo>
                    <a:pt x="50" y="216"/>
                  </a:lnTo>
                  <a:close/>
                </a:path>
              </a:pathLst>
            </a:custGeom>
            <a:solidFill>
              <a:srgbClr val="96328C"/>
            </a:solidFill>
            <a:ln w="0">
              <a:solidFill>
                <a:srgbClr val="000000"/>
              </a:solidFill>
              <a:prstDash val="solid"/>
              <a:round/>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59" name="Freeform 5"/>
            <p:cNvSpPr>
              <a:spLocks noChangeAspect="1"/>
            </p:cNvSpPr>
            <p:nvPr/>
          </p:nvSpPr>
          <p:spPr bwMode="auto">
            <a:xfrm>
              <a:off x="1915" y="2662"/>
              <a:ext cx="385" cy="440"/>
            </a:xfrm>
            <a:custGeom>
              <a:avLst/>
              <a:gdLst>
                <a:gd name="T0" fmla="*/ 77 w 513"/>
                <a:gd name="T1" fmla="*/ 241 h 586"/>
                <a:gd name="T2" fmla="*/ 119 w 513"/>
                <a:gd name="T3" fmla="*/ 206 h 586"/>
                <a:gd name="T4" fmla="*/ 143 w 513"/>
                <a:gd name="T5" fmla="*/ 197 h 586"/>
                <a:gd name="T6" fmla="*/ 164 w 513"/>
                <a:gd name="T7" fmla="*/ 239 h 586"/>
                <a:gd name="T8" fmla="*/ 203 w 513"/>
                <a:gd name="T9" fmla="*/ 248 h 586"/>
                <a:gd name="T10" fmla="*/ 197 w 513"/>
                <a:gd name="T11" fmla="*/ 219 h 586"/>
                <a:gd name="T12" fmla="*/ 217 w 513"/>
                <a:gd name="T13" fmla="*/ 201 h 586"/>
                <a:gd name="T14" fmla="*/ 191 w 513"/>
                <a:gd name="T15" fmla="*/ 178 h 586"/>
                <a:gd name="T16" fmla="*/ 188 w 513"/>
                <a:gd name="T17" fmla="*/ 149 h 586"/>
                <a:gd name="T18" fmla="*/ 165 w 513"/>
                <a:gd name="T19" fmla="*/ 141 h 586"/>
                <a:gd name="T20" fmla="*/ 131 w 513"/>
                <a:gd name="T21" fmla="*/ 96 h 586"/>
                <a:gd name="T22" fmla="*/ 125 w 513"/>
                <a:gd name="T23" fmla="*/ 77 h 586"/>
                <a:gd name="T24" fmla="*/ 55 w 513"/>
                <a:gd name="T25" fmla="*/ 0 h 586"/>
                <a:gd name="T26" fmla="*/ 0 w 513"/>
                <a:gd name="T27" fmla="*/ 63 h 586"/>
                <a:gd name="T28" fmla="*/ 2 w 513"/>
                <a:gd name="T29" fmla="*/ 83 h 586"/>
                <a:gd name="T30" fmla="*/ 51 w 513"/>
                <a:gd name="T31" fmla="*/ 141 h 586"/>
                <a:gd name="T32" fmla="*/ 77 w 513"/>
                <a:gd name="T33" fmla="*/ 152 h 586"/>
                <a:gd name="T34" fmla="*/ 72 w 513"/>
                <a:gd name="T35" fmla="*/ 203 h 586"/>
                <a:gd name="T36" fmla="*/ 65 w 513"/>
                <a:gd name="T37" fmla="*/ 215 h 586"/>
                <a:gd name="T38" fmla="*/ 77 w 513"/>
                <a:gd name="T39" fmla="*/ 241 h 5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3" h="586">
                  <a:moveTo>
                    <a:pt x="181" y="569"/>
                  </a:moveTo>
                  <a:lnTo>
                    <a:pt x="281" y="488"/>
                  </a:lnTo>
                  <a:lnTo>
                    <a:pt x="337" y="466"/>
                  </a:lnTo>
                  <a:lnTo>
                    <a:pt x="386" y="565"/>
                  </a:lnTo>
                  <a:lnTo>
                    <a:pt x="481" y="586"/>
                  </a:lnTo>
                  <a:lnTo>
                    <a:pt x="466" y="518"/>
                  </a:lnTo>
                  <a:lnTo>
                    <a:pt x="513" y="475"/>
                  </a:lnTo>
                  <a:lnTo>
                    <a:pt x="453" y="419"/>
                  </a:lnTo>
                  <a:lnTo>
                    <a:pt x="447" y="353"/>
                  </a:lnTo>
                  <a:lnTo>
                    <a:pt x="391" y="333"/>
                  </a:lnTo>
                  <a:lnTo>
                    <a:pt x="311" y="227"/>
                  </a:lnTo>
                  <a:lnTo>
                    <a:pt x="294" y="181"/>
                  </a:lnTo>
                  <a:lnTo>
                    <a:pt x="129" y="0"/>
                  </a:lnTo>
                  <a:lnTo>
                    <a:pt x="0" y="149"/>
                  </a:lnTo>
                  <a:lnTo>
                    <a:pt x="3" y="197"/>
                  </a:lnTo>
                  <a:lnTo>
                    <a:pt x="121" y="334"/>
                  </a:lnTo>
                  <a:lnTo>
                    <a:pt x="183" y="361"/>
                  </a:lnTo>
                  <a:lnTo>
                    <a:pt x="170" y="481"/>
                  </a:lnTo>
                  <a:lnTo>
                    <a:pt x="153" y="507"/>
                  </a:lnTo>
                  <a:lnTo>
                    <a:pt x="181" y="569"/>
                  </a:lnTo>
                  <a:close/>
                </a:path>
              </a:pathLst>
            </a:custGeom>
            <a:solidFill>
              <a:srgbClr val="C084BA"/>
            </a:solidFill>
            <a:ln w="0">
              <a:solidFill>
                <a:srgbClr val="000000"/>
              </a:solidFill>
              <a:prstDash val="solid"/>
              <a:round/>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60" name="Freeform 6"/>
            <p:cNvSpPr>
              <a:spLocks noChangeAspect="1"/>
            </p:cNvSpPr>
            <p:nvPr/>
          </p:nvSpPr>
          <p:spPr bwMode="auto">
            <a:xfrm>
              <a:off x="2012" y="2603"/>
              <a:ext cx="474" cy="442"/>
            </a:xfrm>
            <a:custGeom>
              <a:avLst/>
              <a:gdLst>
                <a:gd name="T0" fmla="*/ 18 w 633"/>
                <a:gd name="T1" fmla="*/ 3 h 590"/>
                <a:gd name="T2" fmla="*/ 45 w 633"/>
                <a:gd name="T3" fmla="*/ 0 h 590"/>
                <a:gd name="T4" fmla="*/ 85 w 633"/>
                <a:gd name="T5" fmla="*/ 21 h 590"/>
                <a:gd name="T6" fmla="*/ 151 w 633"/>
                <a:gd name="T7" fmla="*/ 17 h 590"/>
                <a:gd name="T8" fmla="*/ 226 w 633"/>
                <a:gd name="T9" fmla="*/ 70 h 590"/>
                <a:gd name="T10" fmla="*/ 230 w 633"/>
                <a:gd name="T11" fmla="*/ 91 h 590"/>
                <a:gd name="T12" fmla="*/ 266 w 633"/>
                <a:gd name="T13" fmla="*/ 88 h 590"/>
                <a:gd name="T14" fmla="*/ 238 w 633"/>
                <a:gd name="T15" fmla="*/ 133 h 590"/>
                <a:gd name="T16" fmla="*/ 220 w 633"/>
                <a:gd name="T17" fmla="*/ 149 h 590"/>
                <a:gd name="T18" fmla="*/ 244 w 633"/>
                <a:gd name="T19" fmla="*/ 170 h 590"/>
                <a:gd name="T20" fmla="*/ 203 w 633"/>
                <a:gd name="T21" fmla="*/ 203 h 590"/>
                <a:gd name="T22" fmla="*/ 188 w 633"/>
                <a:gd name="T23" fmla="*/ 248 h 590"/>
                <a:gd name="T24" fmla="*/ 162 w 633"/>
                <a:gd name="T25" fmla="*/ 233 h 590"/>
                <a:gd name="T26" fmla="*/ 136 w 633"/>
                <a:gd name="T27" fmla="*/ 209 h 590"/>
                <a:gd name="T28" fmla="*/ 133 w 633"/>
                <a:gd name="T29" fmla="*/ 182 h 590"/>
                <a:gd name="T30" fmla="*/ 110 w 633"/>
                <a:gd name="T31" fmla="*/ 173 h 590"/>
                <a:gd name="T32" fmla="*/ 76 w 633"/>
                <a:gd name="T33" fmla="*/ 129 h 590"/>
                <a:gd name="T34" fmla="*/ 70 w 633"/>
                <a:gd name="T35" fmla="*/ 109 h 590"/>
                <a:gd name="T36" fmla="*/ 0 w 633"/>
                <a:gd name="T37" fmla="*/ 33 h 590"/>
                <a:gd name="T38" fmla="*/ 18 w 633"/>
                <a:gd name="T39" fmla="*/ 3 h 5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3" h="590">
                  <a:moveTo>
                    <a:pt x="43" y="8"/>
                  </a:moveTo>
                  <a:lnTo>
                    <a:pt x="107" y="0"/>
                  </a:lnTo>
                  <a:lnTo>
                    <a:pt x="202" y="51"/>
                  </a:lnTo>
                  <a:lnTo>
                    <a:pt x="360" y="42"/>
                  </a:lnTo>
                  <a:lnTo>
                    <a:pt x="538" y="168"/>
                  </a:lnTo>
                  <a:lnTo>
                    <a:pt x="547" y="216"/>
                  </a:lnTo>
                  <a:lnTo>
                    <a:pt x="633" y="209"/>
                  </a:lnTo>
                  <a:lnTo>
                    <a:pt x="568" y="316"/>
                  </a:lnTo>
                  <a:lnTo>
                    <a:pt x="523" y="355"/>
                  </a:lnTo>
                  <a:lnTo>
                    <a:pt x="581" y="404"/>
                  </a:lnTo>
                  <a:lnTo>
                    <a:pt x="483" y="483"/>
                  </a:lnTo>
                  <a:lnTo>
                    <a:pt x="448" y="590"/>
                  </a:lnTo>
                  <a:lnTo>
                    <a:pt x="384" y="554"/>
                  </a:lnTo>
                  <a:lnTo>
                    <a:pt x="324" y="498"/>
                  </a:lnTo>
                  <a:lnTo>
                    <a:pt x="318" y="432"/>
                  </a:lnTo>
                  <a:lnTo>
                    <a:pt x="262" y="412"/>
                  </a:lnTo>
                  <a:lnTo>
                    <a:pt x="182" y="306"/>
                  </a:lnTo>
                  <a:lnTo>
                    <a:pt x="165" y="260"/>
                  </a:lnTo>
                  <a:lnTo>
                    <a:pt x="0" y="79"/>
                  </a:lnTo>
                  <a:lnTo>
                    <a:pt x="43" y="8"/>
                  </a:lnTo>
                  <a:close/>
                </a:path>
              </a:pathLst>
            </a:custGeom>
            <a:solidFill>
              <a:srgbClr val="96328C"/>
            </a:solidFill>
            <a:ln w="0">
              <a:solidFill>
                <a:srgbClr val="000000"/>
              </a:solidFill>
              <a:prstDash val="solid"/>
              <a:round/>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61" name="Freeform 7"/>
            <p:cNvSpPr>
              <a:spLocks noChangeAspect="1"/>
            </p:cNvSpPr>
            <p:nvPr/>
          </p:nvSpPr>
          <p:spPr bwMode="auto">
            <a:xfrm>
              <a:off x="1573" y="2565"/>
              <a:ext cx="683" cy="838"/>
            </a:xfrm>
            <a:custGeom>
              <a:avLst/>
              <a:gdLst>
                <a:gd name="T0" fmla="*/ 268 w 911"/>
                <a:gd name="T1" fmla="*/ 295 h 1117"/>
                <a:gd name="T2" fmla="*/ 311 w 911"/>
                <a:gd name="T3" fmla="*/ 260 h 1117"/>
                <a:gd name="T4" fmla="*/ 311 w 911"/>
                <a:gd name="T5" fmla="*/ 276 h 1117"/>
                <a:gd name="T6" fmla="*/ 340 w 911"/>
                <a:gd name="T7" fmla="*/ 287 h 1117"/>
                <a:gd name="T8" fmla="*/ 346 w 911"/>
                <a:gd name="T9" fmla="*/ 334 h 1117"/>
                <a:gd name="T10" fmla="*/ 325 w 911"/>
                <a:gd name="T11" fmla="*/ 340 h 1117"/>
                <a:gd name="T12" fmla="*/ 320 w 911"/>
                <a:gd name="T13" fmla="*/ 362 h 1117"/>
                <a:gd name="T14" fmla="*/ 343 w 911"/>
                <a:gd name="T15" fmla="*/ 398 h 1117"/>
                <a:gd name="T16" fmla="*/ 384 w 911"/>
                <a:gd name="T17" fmla="*/ 410 h 1117"/>
                <a:gd name="T18" fmla="*/ 376 w 911"/>
                <a:gd name="T19" fmla="*/ 436 h 1117"/>
                <a:gd name="T20" fmla="*/ 352 w 911"/>
                <a:gd name="T21" fmla="*/ 442 h 1117"/>
                <a:gd name="T22" fmla="*/ 340 w 911"/>
                <a:gd name="T23" fmla="*/ 472 h 1117"/>
                <a:gd name="T24" fmla="*/ 299 w 911"/>
                <a:gd name="T25" fmla="*/ 461 h 1117"/>
                <a:gd name="T26" fmla="*/ 274 w 911"/>
                <a:gd name="T27" fmla="*/ 464 h 1117"/>
                <a:gd name="T28" fmla="*/ 248 w 911"/>
                <a:gd name="T29" fmla="*/ 452 h 1117"/>
                <a:gd name="T30" fmla="*/ 235 w 911"/>
                <a:gd name="T31" fmla="*/ 461 h 1117"/>
                <a:gd name="T32" fmla="*/ 201 w 911"/>
                <a:gd name="T33" fmla="*/ 451 h 1117"/>
                <a:gd name="T34" fmla="*/ 183 w 911"/>
                <a:gd name="T35" fmla="*/ 454 h 1117"/>
                <a:gd name="T36" fmla="*/ 152 w 911"/>
                <a:gd name="T37" fmla="*/ 436 h 1117"/>
                <a:gd name="T38" fmla="*/ 75 w 911"/>
                <a:gd name="T39" fmla="*/ 416 h 1117"/>
                <a:gd name="T40" fmla="*/ 0 w 911"/>
                <a:gd name="T41" fmla="*/ 415 h 1117"/>
                <a:gd name="T42" fmla="*/ 46 w 911"/>
                <a:gd name="T43" fmla="*/ 359 h 1117"/>
                <a:gd name="T44" fmla="*/ 46 w 911"/>
                <a:gd name="T45" fmla="*/ 339 h 1117"/>
                <a:gd name="T46" fmla="*/ 61 w 911"/>
                <a:gd name="T47" fmla="*/ 312 h 1117"/>
                <a:gd name="T48" fmla="*/ 49 w 911"/>
                <a:gd name="T49" fmla="*/ 297 h 1117"/>
                <a:gd name="T50" fmla="*/ 55 w 911"/>
                <a:gd name="T51" fmla="*/ 260 h 1117"/>
                <a:gd name="T52" fmla="*/ 85 w 911"/>
                <a:gd name="T53" fmla="*/ 209 h 1117"/>
                <a:gd name="T54" fmla="*/ 39 w 911"/>
                <a:gd name="T55" fmla="*/ 172 h 1117"/>
                <a:gd name="T56" fmla="*/ 33 w 911"/>
                <a:gd name="T57" fmla="*/ 148 h 1117"/>
                <a:gd name="T58" fmla="*/ 40 w 911"/>
                <a:gd name="T59" fmla="*/ 107 h 1117"/>
                <a:gd name="T60" fmla="*/ 60 w 911"/>
                <a:gd name="T61" fmla="*/ 80 h 1117"/>
                <a:gd name="T62" fmla="*/ 110 w 911"/>
                <a:gd name="T63" fmla="*/ 15 h 1117"/>
                <a:gd name="T64" fmla="*/ 204 w 911"/>
                <a:gd name="T65" fmla="*/ 0 h 1117"/>
                <a:gd name="T66" fmla="*/ 247 w 911"/>
                <a:gd name="T67" fmla="*/ 55 h 1117"/>
                <a:gd name="T68" fmla="*/ 192 w 911"/>
                <a:gd name="T69" fmla="*/ 118 h 1117"/>
                <a:gd name="T70" fmla="*/ 193 w 911"/>
                <a:gd name="T71" fmla="*/ 138 h 1117"/>
                <a:gd name="T72" fmla="*/ 244 w 911"/>
                <a:gd name="T73" fmla="*/ 195 h 1117"/>
                <a:gd name="T74" fmla="*/ 269 w 911"/>
                <a:gd name="T75" fmla="*/ 207 h 1117"/>
                <a:gd name="T76" fmla="*/ 264 w 911"/>
                <a:gd name="T77" fmla="*/ 258 h 1117"/>
                <a:gd name="T78" fmla="*/ 257 w 911"/>
                <a:gd name="T79" fmla="*/ 269 h 1117"/>
                <a:gd name="T80" fmla="*/ 268 w 911"/>
                <a:gd name="T81" fmla="*/ 295 h 1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1" h="1117">
                  <a:moveTo>
                    <a:pt x="637" y="698"/>
                  </a:moveTo>
                  <a:lnTo>
                    <a:pt x="737" y="617"/>
                  </a:lnTo>
                  <a:lnTo>
                    <a:pt x="739" y="655"/>
                  </a:lnTo>
                  <a:lnTo>
                    <a:pt x="806" y="679"/>
                  </a:lnTo>
                  <a:lnTo>
                    <a:pt x="821" y="790"/>
                  </a:lnTo>
                  <a:lnTo>
                    <a:pt x="770" y="805"/>
                  </a:lnTo>
                  <a:lnTo>
                    <a:pt x="759" y="858"/>
                  </a:lnTo>
                  <a:lnTo>
                    <a:pt x="812" y="942"/>
                  </a:lnTo>
                  <a:lnTo>
                    <a:pt x="911" y="970"/>
                  </a:lnTo>
                  <a:lnTo>
                    <a:pt x="892" y="1032"/>
                  </a:lnTo>
                  <a:lnTo>
                    <a:pt x="836" y="1047"/>
                  </a:lnTo>
                  <a:lnTo>
                    <a:pt x="808" y="1117"/>
                  </a:lnTo>
                  <a:lnTo>
                    <a:pt x="709" y="1091"/>
                  </a:lnTo>
                  <a:lnTo>
                    <a:pt x="651" y="1100"/>
                  </a:lnTo>
                  <a:lnTo>
                    <a:pt x="589" y="1072"/>
                  </a:lnTo>
                  <a:lnTo>
                    <a:pt x="557" y="1091"/>
                  </a:lnTo>
                  <a:lnTo>
                    <a:pt x="476" y="1068"/>
                  </a:lnTo>
                  <a:lnTo>
                    <a:pt x="435" y="1076"/>
                  </a:lnTo>
                  <a:lnTo>
                    <a:pt x="362" y="1032"/>
                  </a:lnTo>
                  <a:lnTo>
                    <a:pt x="178" y="987"/>
                  </a:lnTo>
                  <a:lnTo>
                    <a:pt x="0" y="982"/>
                  </a:lnTo>
                  <a:lnTo>
                    <a:pt x="111" y="852"/>
                  </a:lnTo>
                  <a:lnTo>
                    <a:pt x="109" y="803"/>
                  </a:lnTo>
                  <a:lnTo>
                    <a:pt x="145" y="739"/>
                  </a:lnTo>
                  <a:lnTo>
                    <a:pt x="117" y="704"/>
                  </a:lnTo>
                  <a:lnTo>
                    <a:pt x="132" y="617"/>
                  </a:lnTo>
                  <a:lnTo>
                    <a:pt x="201" y="494"/>
                  </a:lnTo>
                  <a:lnTo>
                    <a:pt x="94" y="407"/>
                  </a:lnTo>
                  <a:lnTo>
                    <a:pt x="79" y="349"/>
                  </a:lnTo>
                  <a:lnTo>
                    <a:pt x="96" y="255"/>
                  </a:lnTo>
                  <a:lnTo>
                    <a:pt x="143" y="189"/>
                  </a:lnTo>
                  <a:lnTo>
                    <a:pt x="261" y="34"/>
                  </a:lnTo>
                  <a:lnTo>
                    <a:pt x="484" y="0"/>
                  </a:lnTo>
                  <a:lnTo>
                    <a:pt x="585" y="129"/>
                  </a:lnTo>
                  <a:lnTo>
                    <a:pt x="456" y="278"/>
                  </a:lnTo>
                  <a:lnTo>
                    <a:pt x="459" y="326"/>
                  </a:lnTo>
                  <a:lnTo>
                    <a:pt x="577" y="463"/>
                  </a:lnTo>
                  <a:lnTo>
                    <a:pt x="639" y="490"/>
                  </a:lnTo>
                  <a:lnTo>
                    <a:pt x="626" y="610"/>
                  </a:lnTo>
                  <a:lnTo>
                    <a:pt x="609" y="636"/>
                  </a:lnTo>
                  <a:lnTo>
                    <a:pt x="637" y="698"/>
                  </a:lnTo>
                  <a:close/>
                </a:path>
              </a:pathLst>
            </a:custGeom>
            <a:solidFill>
              <a:srgbClr val="EAD6E8"/>
            </a:solidFill>
            <a:ln w="0">
              <a:solidFill>
                <a:srgbClr val="000000"/>
              </a:solidFill>
              <a:prstDash val="solid"/>
              <a:round/>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62" name="Freeform 8"/>
            <p:cNvSpPr>
              <a:spLocks noChangeAspect="1"/>
            </p:cNvSpPr>
            <p:nvPr/>
          </p:nvSpPr>
          <p:spPr bwMode="auto">
            <a:xfrm>
              <a:off x="1358" y="1446"/>
              <a:ext cx="1051" cy="1216"/>
            </a:xfrm>
            <a:custGeom>
              <a:avLst/>
              <a:gdLst>
                <a:gd name="T0" fmla="*/ 386 w 1401"/>
                <a:gd name="T1" fmla="*/ 654 h 1622"/>
                <a:gd name="T2" fmla="*/ 413 w 1401"/>
                <a:gd name="T3" fmla="*/ 650 h 1622"/>
                <a:gd name="T4" fmla="*/ 398 w 1401"/>
                <a:gd name="T5" fmla="*/ 636 h 1622"/>
                <a:gd name="T6" fmla="*/ 382 w 1401"/>
                <a:gd name="T7" fmla="*/ 613 h 1622"/>
                <a:gd name="T8" fmla="*/ 380 w 1401"/>
                <a:gd name="T9" fmla="*/ 578 h 1622"/>
                <a:gd name="T10" fmla="*/ 409 w 1401"/>
                <a:gd name="T11" fmla="*/ 578 h 1622"/>
                <a:gd name="T12" fmla="*/ 401 w 1401"/>
                <a:gd name="T13" fmla="*/ 563 h 1622"/>
                <a:gd name="T14" fmla="*/ 494 w 1401"/>
                <a:gd name="T15" fmla="*/ 521 h 1622"/>
                <a:gd name="T16" fmla="*/ 524 w 1401"/>
                <a:gd name="T17" fmla="*/ 526 h 1622"/>
                <a:gd name="T18" fmla="*/ 547 w 1401"/>
                <a:gd name="T19" fmla="*/ 509 h 1622"/>
                <a:gd name="T20" fmla="*/ 578 w 1401"/>
                <a:gd name="T21" fmla="*/ 504 h 1622"/>
                <a:gd name="T22" fmla="*/ 591 w 1401"/>
                <a:gd name="T23" fmla="*/ 472 h 1622"/>
                <a:gd name="T24" fmla="*/ 535 w 1401"/>
                <a:gd name="T25" fmla="*/ 430 h 1622"/>
                <a:gd name="T26" fmla="*/ 461 w 1401"/>
                <a:gd name="T27" fmla="*/ 424 h 1622"/>
                <a:gd name="T28" fmla="*/ 461 w 1401"/>
                <a:gd name="T29" fmla="*/ 399 h 1622"/>
                <a:gd name="T30" fmla="*/ 440 w 1401"/>
                <a:gd name="T31" fmla="*/ 387 h 1622"/>
                <a:gd name="T32" fmla="*/ 424 w 1401"/>
                <a:gd name="T33" fmla="*/ 298 h 1622"/>
                <a:gd name="T34" fmla="*/ 389 w 1401"/>
                <a:gd name="T35" fmla="*/ 313 h 1622"/>
                <a:gd name="T36" fmla="*/ 383 w 1401"/>
                <a:gd name="T37" fmla="*/ 267 h 1622"/>
                <a:gd name="T38" fmla="*/ 401 w 1401"/>
                <a:gd name="T39" fmla="*/ 252 h 1622"/>
                <a:gd name="T40" fmla="*/ 384 w 1401"/>
                <a:gd name="T41" fmla="*/ 211 h 1622"/>
                <a:gd name="T42" fmla="*/ 398 w 1401"/>
                <a:gd name="T43" fmla="*/ 182 h 1622"/>
                <a:gd name="T44" fmla="*/ 389 w 1401"/>
                <a:gd name="T45" fmla="*/ 167 h 1622"/>
                <a:gd name="T46" fmla="*/ 373 w 1401"/>
                <a:gd name="T47" fmla="*/ 176 h 1622"/>
                <a:gd name="T48" fmla="*/ 373 w 1401"/>
                <a:gd name="T49" fmla="*/ 142 h 1622"/>
                <a:gd name="T50" fmla="*/ 383 w 1401"/>
                <a:gd name="T51" fmla="*/ 120 h 1622"/>
                <a:gd name="T52" fmla="*/ 366 w 1401"/>
                <a:gd name="T53" fmla="*/ 116 h 1622"/>
                <a:gd name="T54" fmla="*/ 358 w 1401"/>
                <a:gd name="T55" fmla="*/ 77 h 1622"/>
                <a:gd name="T56" fmla="*/ 395 w 1401"/>
                <a:gd name="T57" fmla="*/ 76 h 1622"/>
                <a:gd name="T58" fmla="*/ 377 w 1401"/>
                <a:gd name="T59" fmla="*/ 55 h 1622"/>
                <a:gd name="T60" fmla="*/ 270 w 1401"/>
                <a:gd name="T61" fmla="*/ 34 h 1622"/>
                <a:gd name="T62" fmla="*/ 239 w 1401"/>
                <a:gd name="T63" fmla="*/ 0 h 1622"/>
                <a:gd name="T64" fmla="*/ 205 w 1401"/>
                <a:gd name="T65" fmla="*/ 78 h 1622"/>
                <a:gd name="T66" fmla="*/ 202 w 1401"/>
                <a:gd name="T67" fmla="*/ 121 h 1622"/>
                <a:gd name="T68" fmla="*/ 213 w 1401"/>
                <a:gd name="T69" fmla="*/ 182 h 1622"/>
                <a:gd name="T70" fmla="*/ 150 w 1401"/>
                <a:gd name="T71" fmla="*/ 210 h 1622"/>
                <a:gd name="T72" fmla="*/ 132 w 1401"/>
                <a:gd name="T73" fmla="*/ 200 h 1622"/>
                <a:gd name="T74" fmla="*/ 119 w 1401"/>
                <a:gd name="T75" fmla="*/ 214 h 1622"/>
                <a:gd name="T76" fmla="*/ 78 w 1401"/>
                <a:gd name="T77" fmla="*/ 194 h 1622"/>
                <a:gd name="T78" fmla="*/ 50 w 1401"/>
                <a:gd name="T79" fmla="*/ 218 h 1622"/>
                <a:gd name="T80" fmla="*/ 22 w 1401"/>
                <a:gd name="T81" fmla="*/ 201 h 1622"/>
                <a:gd name="T82" fmla="*/ 0 w 1401"/>
                <a:gd name="T83" fmla="*/ 209 h 1622"/>
                <a:gd name="T84" fmla="*/ 51 w 1401"/>
                <a:gd name="T85" fmla="*/ 274 h 1622"/>
                <a:gd name="T86" fmla="*/ 46 w 1401"/>
                <a:gd name="T87" fmla="*/ 302 h 1622"/>
                <a:gd name="T88" fmla="*/ 49 w 1401"/>
                <a:gd name="T89" fmla="*/ 343 h 1622"/>
                <a:gd name="T90" fmla="*/ 68 w 1401"/>
                <a:gd name="T91" fmla="*/ 334 h 1622"/>
                <a:gd name="T92" fmla="*/ 89 w 1401"/>
                <a:gd name="T93" fmla="*/ 346 h 1622"/>
                <a:gd name="T94" fmla="*/ 87 w 1401"/>
                <a:gd name="T95" fmla="*/ 382 h 1622"/>
                <a:gd name="T96" fmla="*/ 214 w 1401"/>
                <a:gd name="T97" fmla="*/ 495 h 1622"/>
                <a:gd name="T98" fmla="*/ 326 w 1401"/>
                <a:gd name="T99" fmla="*/ 629 h 1622"/>
                <a:gd name="T100" fmla="*/ 368 w 1401"/>
                <a:gd name="T101" fmla="*/ 684 h 1622"/>
                <a:gd name="T102" fmla="*/ 386 w 1401"/>
                <a:gd name="T103" fmla="*/ 654 h 16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01" h="1622">
                  <a:moveTo>
                    <a:pt x="914" y="1551"/>
                  </a:moveTo>
                  <a:lnTo>
                    <a:pt x="978" y="1543"/>
                  </a:lnTo>
                  <a:lnTo>
                    <a:pt x="944" y="1510"/>
                  </a:lnTo>
                  <a:lnTo>
                    <a:pt x="905" y="1455"/>
                  </a:lnTo>
                  <a:lnTo>
                    <a:pt x="901" y="1371"/>
                  </a:lnTo>
                  <a:lnTo>
                    <a:pt x="968" y="1371"/>
                  </a:lnTo>
                  <a:lnTo>
                    <a:pt x="951" y="1337"/>
                  </a:lnTo>
                  <a:lnTo>
                    <a:pt x="1169" y="1236"/>
                  </a:lnTo>
                  <a:lnTo>
                    <a:pt x="1240" y="1249"/>
                  </a:lnTo>
                  <a:lnTo>
                    <a:pt x="1296" y="1209"/>
                  </a:lnTo>
                  <a:lnTo>
                    <a:pt x="1371" y="1196"/>
                  </a:lnTo>
                  <a:lnTo>
                    <a:pt x="1401" y="1121"/>
                  </a:lnTo>
                  <a:lnTo>
                    <a:pt x="1266" y="1020"/>
                  </a:lnTo>
                  <a:lnTo>
                    <a:pt x="1092" y="1005"/>
                  </a:lnTo>
                  <a:lnTo>
                    <a:pt x="1090" y="946"/>
                  </a:lnTo>
                  <a:lnTo>
                    <a:pt x="1041" y="918"/>
                  </a:lnTo>
                  <a:lnTo>
                    <a:pt x="1004" y="706"/>
                  </a:lnTo>
                  <a:lnTo>
                    <a:pt x="922" y="742"/>
                  </a:lnTo>
                  <a:lnTo>
                    <a:pt x="908" y="633"/>
                  </a:lnTo>
                  <a:lnTo>
                    <a:pt x="951" y="597"/>
                  </a:lnTo>
                  <a:lnTo>
                    <a:pt x="910" y="501"/>
                  </a:lnTo>
                  <a:lnTo>
                    <a:pt x="942" y="432"/>
                  </a:lnTo>
                  <a:lnTo>
                    <a:pt x="923" y="396"/>
                  </a:lnTo>
                  <a:lnTo>
                    <a:pt x="882" y="419"/>
                  </a:lnTo>
                  <a:lnTo>
                    <a:pt x="882" y="338"/>
                  </a:lnTo>
                  <a:lnTo>
                    <a:pt x="907" y="286"/>
                  </a:lnTo>
                  <a:lnTo>
                    <a:pt x="867" y="276"/>
                  </a:lnTo>
                  <a:lnTo>
                    <a:pt x="848" y="184"/>
                  </a:lnTo>
                  <a:lnTo>
                    <a:pt x="937" y="180"/>
                  </a:lnTo>
                  <a:lnTo>
                    <a:pt x="895" y="130"/>
                  </a:lnTo>
                  <a:lnTo>
                    <a:pt x="640" y="81"/>
                  </a:lnTo>
                  <a:lnTo>
                    <a:pt x="566" y="0"/>
                  </a:lnTo>
                  <a:lnTo>
                    <a:pt x="485" y="186"/>
                  </a:lnTo>
                  <a:lnTo>
                    <a:pt x="477" y="287"/>
                  </a:lnTo>
                  <a:lnTo>
                    <a:pt x="504" y="432"/>
                  </a:lnTo>
                  <a:lnTo>
                    <a:pt x="354" y="498"/>
                  </a:lnTo>
                  <a:lnTo>
                    <a:pt x="313" y="475"/>
                  </a:lnTo>
                  <a:lnTo>
                    <a:pt x="281" y="507"/>
                  </a:lnTo>
                  <a:lnTo>
                    <a:pt x="185" y="460"/>
                  </a:lnTo>
                  <a:lnTo>
                    <a:pt x="118" y="518"/>
                  </a:lnTo>
                  <a:lnTo>
                    <a:pt x="50" y="477"/>
                  </a:lnTo>
                  <a:lnTo>
                    <a:pt x="0" y="496"/>
                  </a:lnTo>
                  <a:lnTo>
                    <a:pt x="120" y="650"/>
                  </a:lnTo>
                  <a:lnTo>
                    <a:pt x="108" y="716"/>
                  </a:lnTo>
                  <a:lnTo>
                    <a:pt x="116" y="813"/>
                  </a:lnTo>
                  <a:lnTo>
                    <a:pt x="161" y="794"/>
                  </a:lnTo>
                  <a:lnTo>
                    <a:pt x="210" y="821"/>
                  </a:lnTo>
                  <a:lnTo>
                    <a:pt x="206" y="907"/>
                  </a:lnTo>
                  <a:lnTo>
                    <a:pt x="506" y="1175"/>
                  </a:lnTo>
                  <a:lnTo>
                    <a:pt x="770" y="1493"/>
                  </a:lnTo>
                  <a:lnTo>
                    <a:pt x="871" y="1622"/>
                  </a:lnTo>
                  <a:lnTo>
                    <a:pt x="914" y="1551"/>
                  </a:lnTo>
                  <a:close/>
                </a:path>
              </a:pathLst>
            </a:custGeom>
            <a:solidFill>
              <a:srgbClr val="96328C"/>
            </a:solidFill>
            <a:ln w="0">
              <a:solidFill>
                <a:srgbClr val="000000"/>
              </a:solidFill>
              <a:prstDash val="solid"/>
              <a:round/>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63" name="Freeform 9"/>
            <p:cNvSpPr>
              <a:spLocks noChangeAspect="1"/>
            </p:cNvSpPr>
            <p:nvPr/>
          </p:nvSpPr>
          <p:spPr bwMode="auto">
            <a:xfrm>
              <a:off x="866" y="2810"/>
              <a:ext cx="857" cy="496"/>
            </a:xfrm>
            <a:custGeom>
              <a:avLst/>
              <a:gdLst>
                <a:gd name="T0" fmla="*/ 365 w 1143"/>
                <a:gd name="T1" fmla="*/ 15 h 661"/>
                <a:gd name="T2" fmla="*/ 399 w 1143"/>
                <a:gd name="T3" fmla="*/ 0 h 661"/>
                <a:gd name="T4" fmla="*/ 430 w 1143"/>
                <a:gd name="T5" fmla="*/ 10 h 661"/>
                <a:gd name="T6" fmla="*/ 437 w 1143"/>
                <a:gd name="T7" fmla="*/ 35 h 661"/>
                <a:gd name="T8" fmla="*/ 482 w 1143"/>
                <a:gd name="T9" fmla="*/ 71 h 661"/>
                <a:gd name="T10" fmla="*/ 453 w 1143"/>
                <a:gd name="T11" fmla="*/ 123 h 661"/>
                <a:gd name="T12" fmla="*/ 446 w 1143"/>
                <a:gd name="T13" fmla="*/ 160 h 661"/>
                <a:gd name="T14" fmla="*/ 458 w 1143"/>
                <a:gd name="T15" fmla="*/ 175 h 661"/>
                <a:gd name="T16" fmla="*/ 443 w 1143"/>
                <a:gd name="T17" fmla="*/ 202 h 661"/>
                <a:gd name="T18" fmla="*/ 444 w 1143"/>
                <a:gd name="T19" fmla="*/ 222 h 661"/>
                <a:gd name="T20" fmla="*/ 397 w 1143"/>
                <a:gd name="T21" fmla="*/ 277 h 661"/>
                <a:gd name="T22" fmla="*/ 348 w 1143"/>
                <a:gd name="T23" fmla="*/ 279 h 661"/>
                <a:gd name="T24" fmla="*/ 338 w 1143"/>
                <a:gd name="T25" fmla="*/ 267 h 661"/>
                <a:gd name="T26" fmla="*/ 228 w 1143"/>
                <a:gd name="T27" fmla="*/ 215 h 661"/>
                <a:gd name="T28" fmla="*/ 190 w 1143"/>
                <a:gd name="T29" fmla="*/ 219 h 661"/>
                <a:gd name="T30" fmla="*/ 147 w 1143"/>
                <a:gd name="T31" fmla="*/ 256 h 661"/>
                <a:gd name="T32" fmla="*/ 133 w 1143"/>
                <a:gd name="T33" fmla="*/ 245 h 661"/>
                <a:gd name="T34" fmla="*/ 102 w 1143"/>
                <a:gd name="T35" fmla="*/ 268 h 661"/>
                <a:gd name="T36" fmla="*/ 44 w 1143"/>
                <a:gd name="T37" fmla="*/ 234 h 661"/>
                <a:gd name="T38" fmla="*/ 23 w 1143"/>
                <a:gd name="T39" fmla="*/ 185 h 661"/>
                <a:gd name="T40" fmla="*/ 6 w 1143"/>
                <a:gd name="T41" fmla="*/ 180 h 661"/>
                <a:gd name="T42" fmla="*/ 0 w 1143"/>
                <a:gd name="T43" fmla="*/ 150 h 661"/>
                <a:gd name="T44" fmla="*/ 15 w 1143"/>
                <a:gd name="T45" fmla="*/ 150 h 661"/>
                <a:gd name="T46" fmla="*/ 6 w 1143"/>
                <a:gd name="T47" fmla="*/ 106 h 661"/>
                <a:gd name="T48" fmla="*/ 5 w 1143"/>
                <a:gd name="T49" fmla="*/ 71 h 661"/>
                <a:gd name="T50" fmla="*/ 39 w 1143"/>
                <a:gd name="T51" fmla="*/ 65 h 661"/>
                <a:gd name="T52" fmla="*/ 82 w 1143"/>
                <a:gd name="T53" fmla="*/ 71 h 661"/>
                <a:gd name="T54" fmla="*/ 98 w 1143"/>
                <a:gd name="T55" fmla="*/ 89 h 661"/>
                <a:gd name="T56" fmla="*/ 130 w 1143"/>
                <a:gd name="T57" fmla="*/ 66 h 661"/>
                <a:gd name="T58" fmla="*/ 221 w 1143"/>
                <a:gd name="T59" fmla="*/ 53 h 661"/>
                <a:gd name="T60" fmla="*/ 322 w 1143"/>
                <a:gd name="T61" fmla="*/ 5 h 661"/>
                <a:gd name="T62" fmla="*/ 365 w 1143"/>
                <a:gd name="T63" fmla="*/ 15 h 6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43" h="661">
                  <a:moveTo>
                    <a:pt x="867" y="34"/>
                  </a:moveTo>
                  <a:lnTo>
                    <a:pt x="946" y="0"/>
                  </a:lnTo>
                  <a:lnTo>
                    <a:pt x="1021" y="23"/>
                  </a:lnTo>
                  <a:lnTo>
                    <a:pt x="1036" y="81"/>
                  </a:lnTo>
                  <a:lnTo>
                    <a:pt x="1143" y="168"/>
                  </a:lnTo>
                  <a:lnTo>
                    <a:pt x="1074" y="291"/>
                  </a:lnTo>
                  <a:lnTo>
                    <a:pt x="1059" y="378"/>
                  </a:lnTo>
                  <a:lnTo>
                    <a:pt x="1087" y="413"/>
                  </a:lnTo>
                  <a:lnTo>
                    <a:pt x="1051" y="477"/>
                  </a:lnTo>
                  <a:lnTo>
                    <a:pt x="1053" y="526"/>
                  </a:lnTo>
                  <a:lnTo>
                    <a:pt x="942" y="656"/>
                  </a:lnTo>
                  <a:lnTo>
                    <a:pt x="826" y="661"/>
                  </a:lnTo>
                  <a:lnTo>
                    <a:pt x="802" y="633"/>
                  </a:lnTo>
                  <a:lnTo>
                    <a:pt x="541" y="511"/>
                  </a:lnTo>
                  <a:lnTo>
                    <a:pt x="450" y="519"/>
                  </a:lnTo>
                  <a:lnTo>
                    <a:pt x="348" y="607"/>
                  </a:lnTo>
                  <a:lnTo>
                    <a:pt x="317" y="581"/>
                  </a:lnTo>
                  <a:lnTo>
                    <a:pt x="242" y="635"/>
                  </a:lnTo>
                  <a:lnTo>
                    <a:pt x="105" y="554"/>
                  </a:lnTo>
                  <a:lnTo>
                    <a:pt x="56" y="438"/>
                  </a:lnTo>
                  <a:lnTo>
                    <a:pt x="15" y="427"/>
                  </a:lnTo>
                  <a:lnTo>
                    <a:pt x="0" y="355"/>
                  </a:lnTo>
                  <a:lnTo>
                    <a:pt x="36" y="355"/>
                  </a:lnTo>
                  <a:lnTo>
                    <a:pt x="15" y="250"/>
                  </a:lnTo>
                  <a:lnTo>
                    <a:pt x="13" y="168"/>
                  </a:lnTo>
                  <a:lnTo>
                    <a:pt x="92" y="152"/>
                  </a:lnTo>
                  <a:lnTo>
                    <a:pt x="195" y="166"/>
                  </a:lnTo>
                  <a:lnTo>
                    <a:pt x="234" y="209"/>
                  </a:lnTo>
                  <a:lnTo>
                    <a:pt x="309" y="156"/>
                  </a:lnTo>
                  <a:lnTo>
                    <a:pt x="526" y="126"/>
                  </a:lnTo>
                  <a:lnTo>
                    <a:pt x="763" y="10"/>
                  </a:lnTo>
                  <a:lnTo>
                    <a:pt x="867" y="34"/>
                  </a:lnTo>
                  <a:close/>
                </a:path>
              </a:pathLst>
            </a:custGeom>
            <a:solidFill>
              <a:srgbClr val="96328C"/>
            </a:solidFill>
            <a:ln w="0">
              <a:solidFill>
                <a:srgbClr val="000000"/>
              </a:solidFill>
              <a:prstDash val="solid"/>
              <a:round/>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64" name="Text Box 10"/>
            <p:cNvSpPr txBox="1">
              <a:spLocks noChangeAspect="1" noChangeArrowheads="1"/>
            </p:cNvSpPr>
            <p:nvPr/>
          </p:nvSpPr>
          <p:spPr bwMode="auto">
            <a:xfrm>
              <a:off x="1439" y="1982"/>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ctr" eaLnBrk="0" fontAlgn="base" hangingPunct="0">
                <a:spcBef>
                  <a:spcPct val="50000"/>
                </a:spcBef>
                <a:spcAft>
                  <a:spcPct val="0"/>
                </a:spcAft>
                <a:defRPr/>
              </a:pPr>
              <a:r>
                <a:rPr lang="sv-SE" sz="1000" b="1" kern="0">
                  <a:solidFill>
                    <a:srgbClr val="000000"/>
                  </a:solidFill>
                  <a:latin typeface="Arial" charset="0"/>
                </a:rPr>
                <a:t>Sollefteå</a:t>
              </a:r>
            </a:p>
          </p:txBody>
        </p:sp>
        <p:sp>
          <p:nvSpPr>
            <p:cNvPr id="65" name="Rectangle 615"/>
            <p:cNvSpPr>
              <a:spLocks noChangeArrowheads="1"/>
            </p:cNvSpPr>
            <p:nvPr/>
          </p:nvSpPr>
          <p:spPr bwMode="auto">
            <a:xfrm>
              <a:off x="3159" y="2766"/>
              <a:ext cx="1653"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38088" bIns="152352" anchor="ctr">
              <a:spAutoFit/>
            </a:bodyPr>
            <a:lstStyle/>
            <a:p>
              <a:pPr eaLnBrk="0" fontAlgn="base" hangingPunct="0">
                <a:spcBef>
                  <a:spcPct val="0"/>
                </a:spcBef>
                <a:spcAft>
                  <a:spcPct val="0"/>
                </a:spcAft>
                <a:defRPr/>
              </a:pPr>
              <a:r>
                <a:rPr lang="sv-SE" sz="800" kern="0" dirty="0">
                  <a:solidFill>
                    <a:srgbClr val="000000"/>
                  </a:solidFill>
                  <a:latin typeface="Verdana" pitchFamily="34" charset="0"/>
                  <a:ea typeface="ＭＳ Ｐゴシック" pitchFamily="34" charset="-128"/>
                  <a:cs typeface="Times New Roman" pitchFamily="18" charset="0"/>
                </a:rPr>
                <a:t>*Förändring i procentenheter jämfört med</a:t>
              </a:r>
              <a:br>
                <a:rPr lang="sv-SE" sz="800" kern="0" dirty="0">
                  <a:solidFill>
                    <a:srgbClr val="000000"/>
                  </a:solidFill>
                  <a:latin typeface="Verdana" pitchFamily="34" charset="0"/>
                  <a:ea typeface="ＭＳ Ｐゴシック" pitchFamily="34" charset="-128"/>
                  <a:cs typeface="Times New Roman" pitchFamily="18" charset="0"/>
                </a:rPr>
              </a:br>
              <a:r>
                <a:rPr lang="sv-SE" sz="800" kern="0" dirty="0">
                  <a:solidFill>
                    <a:srgbClr val="000000"/>
                  </a:solidFill>
                  <a:latin typeface="Verdana" pitchFamily="34" charset="0"/>
                  <a:ea typeface="ＭＳ Ｐゴシック" pitchFamily="34" charset="-128"/>
                  <a:cs typeface="Times New Roman" pitchFamily="18" charset="0"/>
                </a:rPr>
                <a:t>motsvarande period föregående år</a:t>
              </a:r>
              <a:endParaRPr lang="sv-SE" sz="800" b="1" kern="0" dirty="0">
                <a:solidFill>
                  <a:srgbClr val="000000"/>
                </a:solidFill>
                <a:latin typeface="Verdana" pitchFamily="34" charset="0"/>
                <a:ea typeface="ＭＳ Ｐゴシック" pitchFamily="34" charset="-128"/>
                <a:cs typeface="Times New Roman" pitchFamily="18" charset="0"/>
              </a:endParaRPr>
            </a:p>
            <a:p>
              <a:pPr eaLnBrk="0" fontAlgn="base" hangingPunct="0">
                <a:spcBef>
                  <a:spcPct val="0"/>
                </a:spcBef>
                <a:spcAft>
                  <a:spcPct val="0"/>
                </a:spcAft>
                <a:defRPr/>
              </a:pPr>
              <a:endParaRPr lang="sv-SE" sz="800" kern="0" dirty="0">
                <a:solidFill>
                  <a:srgbClr val="000000"/>
                </a:solidFill>
                <a:latin typeface="Verdana" pitchFamily="34" charset="0"/>
                <a:ea typeface="ＭＳ Ｐゴシック" pitchFamily="34" charset="-128"/>
              </a:endParaRPr>
            </a:p>
          </p:txBody>
        </p:sp>
        <p:sp>
          <p:nvSpPr>
            <p:cNvPr id="66" name="Rectangle 809"/>
            <p:cNvSpPr>
              <a:spLocks noChangeArrowheads="1"/>
            </p:cNvSpPr>
            <p:nvPr/>
          </p:nvSpPr>
          <p:spPr bwMode="auto">
            <a:xfrm>
              <a:off x="517" y="1770"/>
              <a:ext cx="107" cy="107"/>
            </a:xfrm>
            <a:prstGeom prst="rect">
              <a:avLst/>
            </a:prstGeom>
            <a:solidFill>
              <a:srgbClr val="96328C"/>
            </a:solidFill>
            <a:ln w="9525">
              <a:solidFill>
                <a:srgbClr val="000000"/>
              </a:solidFill>
              <a:miter lim="800000"/>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67" name="Rectangle 810"/>
            <p:cNvSpPr>
              <a:spLocks noChangeArrowheads="1"/>
            </p:cNvSpPr>
            <p:nvPr/>
          </p:nvSpPr>
          <p:spPr bwMode="auto">
            <a:xfrm>
              <a:off x="517" y="1615"/>
              <a:ext cx="107" cy="107"/>
            </a:xfrm>
            <a:prstGeom prst="rect">
              <a:avLst/>
            </a:prstGeom>
            <a:solidFill>
              <a:srgbClr val="C084BA"/>
            </a:solidFill>
            <a:ln w="9525">
              <a:solidFill>
                <a:srgbClr val="000000"/>
              </a:solidFill>
              <a:miter lim="800000"/>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68" name="Rectangle 811"/>
            <p:cNvSpPr>
              <a:spLocks noChangeArrowheads="1"/>
            </p:cNvSpPr>
            <p:nvPr/>
          </p:nvSpPr>
          <p:spPr bwMode="auto">
            <a:xfrm>
              <a:off x="517" y="1444"/>
              <a:ext cx="107" cy="107"/>
            </a:xfrm>
            <a:prstGeom prst="rect">
              <a:avLst/>
            </a:prstGeom>
            <a:solidFill>
              <a:srgbClr val="EAD6E8"/>
            </a:solidFill>
            <a:ln w="9525">
              <a:solidFill>
                <a:srgbClr val="000000"/>
              </a:solidFill>
              <a:miter lim="800000"/>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69" name="Text Box 812"/>
            <p:cNvSpPr txBox="1">
              <a:spLocks noChangeArrowheads="1"/>
            </p:cNvSpPr>
            <p:nvPr/>
          </p:nvSpPr>
          <p:spPr bwMode="auto">
            <a:xfrm>
              <a:off x="428" y="1906"/>
              <a:ext cx="1025"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eaLnBrk="0" fontAlgn="base" hangingPunct="0">
                <a:spcBef>
                  <a:spcPct val="20000"/>
                </a:spcBef>
                <a:spcAft>
                  <a:spcPct val="0"/>
                </a:spcAft>
                <a:defRPr/>
              </a:pPr>
              <a:r>
                <a:rPr lang="sv-SE" sz="800" kern="0" baseline="30000" dirty="0">
                  <a:solidFill>
                    <a:srgbClr val="000000"/>
                  </a:solidFill>
                </a:rPr>
                <a:t>1</a:t>
              </a:r>
              <a:r>
                <a:rPr lang="sv-SE" sz="800" kern="0" dirty="0">
                  <a:solidFill>
                    <a:srgbClr val="000000"/>
                  </a:solidFill>
                </a:rPr>
                <a:t> Genomsnitt för länet </a:t>
              </a:r>
            </a:p>
            <a:p>
              <a:pPr eaLnBrk="0" fontAlgn="base" hangingPunct="0">
                <a:spcBef>
                  <a:spcPct val="20000"/>
                </a:spcBef>
                <a:spcAft>
                  <a:spcPct val="0"/>
                </a:spcAft>
                <a:defRPr/>
              </a:pPr>
              <a:r>
                <a:rPr lang="sv-SE" sz="800" kern="0" dirty="0">
                  <a:solidFill>
                    <a:srgbClr val="000000"/>
                  </a:solidFill>
                </a:rPr>
                <a:t>+/- 1 procentenhet</a:t>
              </a:r>
              <a:endParaRPr lang="sv-SE" sz="800" kern="0" dirty="0">
                <a:solidFill>
                  <a:srgbClr val="000000"/>
                </a:solidFill>
                <a:latin typeface="Arial" charset="0"/>
              </a:endParaRPr>
            </a:p>
          </p:txBody>
        </p:sp>
        <p:sp>
          <p:nvSpPr>
            <p:cNvPr id="70" name="Text Box 813"/>
            <p:cNvSpPr txBox="1">
              <a:spLocks noChangeArrowheads="1"/>
            </p:cNvSpPr>
            <p:nvPr/>
          </p:nvSpPr>
          <p:spPr bwMode="auto">
            <a:xfrm>
              <a:off x="607" y="1775"/>
              <a:ext cx="63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79" tIns="33790" rIns="67579" bIns="33790"/>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eaLnBrk="0" fontAlgn="base" hangingPunct="0">
                <a:spcBef>
                  <a:spcPct val="20000"/>
                </a:spcBef>
                <a:spcAft>
                  <a:spcPct val="0"/>
                </a:spcAft>
                <a:defRPr/>
              </a:pPr>
              <a:r>
                <a:rPr lang="sv-SE" sz="800" b="1" kern="0" dirty="0">
                  <a:solidFill>
                    <a:srgbClr val="000000"/>
                  </a:solidFill>
                </a:rPr>
                <a:t>= 16,4 % – </a:t>
              </a:r>
              <a:endParaRPr lang="sv-SE" sz="800" kern="0" dirty="0">
                <a:solidFill>
                  <a:srgbClr val="000000"/>
                </a:solidFill>
                <a:latin typeface="Arial" charset="0"/>
              </a:endParaRPr>
            </a:p>
          </p:txBody>
        </p:sp>
        <p:sp>
          <p:nvSpPr>
            <p:cNvPr id="71" name="Text Box 814"/>
            <p:cNvSpPr txBox="1">
              <a:spLocks noChangeArrowheads="1"/>
            </p:cNvSpPr>
            <p:nvPr/>
          </p:nvSpPr>
          <p:spPr bwMode="auto">
            <a:xfrm>
              <a:off x="607" y="1594"/>
              <a:ext cx="8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79" tIns="33790" rIns="67579" bIns="33790"/>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eaLnBrk="0" fontAlgn="base" hangingPunct="0">
                <a:spcBef>
                  <a:spcPct val="20000"/>
                </a:spcBef>
                <a:spcAft>
                  <a:spcPct val="0"/>
                </a:spcAft>
                <a:defRPr/>
              </a:pPr>
              <a:r>
                <a:rPr lang="sv-SE" sz="800" b="1" kern="0" dirty="0">
                  <a:solidFill>
                    <a:srgbClr val="000000"/>
                  </a:solidFill>
                </a:rPr>
                <a:t>= 14,3 – 16,3 %</a:t>
              </a:r>
              <a:r>
                <a:rPr lang="sv-SE" sz="800" b="1" kern="0" baseline="30000" dirty="0">
                  <a:solidFill>
                    <a:srgbClr val="000000"/>
                  </a:solidFill>
                </a:rPr>
                <a:t>1</a:t>
              </a:r>
            </a:p>
          </p:txBody>
        </p:sp>
        <p:sp>
          <p:nvSpPr>
            <p:cNvPr id="72" name="Text Box 815"/>
            <p:cNvSpPr txBox="1">
              <a:spLocks noChangeArrowheads="1"/>
            </p:cNvSpPr>
            <p:nvPr/>
          </p:nvSpPr>
          <p:spPr bwMode="auto">
            <a:xfrm>
              <a:off x="607" y="1437"/>
              <a:ext cx="7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79" tIns="33790" rIns="67579" bIns="33790"/>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eaLnBrk="0" fontAlgn="base" hangingPunct="0">
                <a:spcBef>
                  <a:spcPct val="20000"/>
                </a:spcBef>
                <a:spcAft>
                  <a:spcPct val="0"/>
                </a:spcAft>
                <a:defRPr/>
              </a:pPr>
              <a:r>
                <a:rPr lang="sv-SE" sz="800" b="1" kern="0" dirty="0">
                  <a:solidFill>
                    <a:srgbClr val="000000"/>
                  </a:solidFill>
                </a:rPr>
                <a:t>=        – 14,2 %</a:t>
              </a:r>
              <a:endParaRPr lang="sv-SE" sz="800" kern="0" dirty="0">
                <a:solidFill>
                  <a:srgbClr val="000000"/>
                </a:solidFill>
                <a:latin typeface="Arial" charset="0"/>
              </a:endParaRPr>
            </a:p>
          </p:txBody>
        </p:sp>
        <p:sp>
          <p:nvSpPr>
            <p:cNvPr id="73" name="Rectangle 816"/>
            <p:cNvSpPr>
              <a:spLocks noChangeArrowheads="1"/>
            </p:cNvSpPr>
            <p:nvPr/>
          </p:nvSpPr>
          <p:spPr bwMode="auto">
            <a:xfrm>
              <a:off x="517" y="1444"/>
              <a:ext cx="107" cy="107"/>
            </a:xfrm>
            <a:prstGeom prst="rect">
              <a:avLst/>
            </a:prstGeom>
            <a:solidFill>
              <a:srgbClr val="EAD6E8"/>
            </a:solidFill>
            <a:ln w="9525">
              <a:solidFill>
                <a:srgbClr val="000000"/>
              </a:solidFill>
              <a:miter lim="800000"/>
              <a:headEnd/>
              <a:tailEnd/>
            </a:ln>
          </p:spPr>
          <p:txBody>
            <a:bodyPr/>
            <a:lstStyle/>
            <a:p>
              <a:pPr algn="ctr" eaLnBrk="0" fontAlgn="base" hangingPunct="0">
                <a:spcBef>
                  <a:spcPct val="20000"/>
                </a:spcBef>
                <a:spcAft>
                  <a:spcPct val="0"/>
                </a:spcAft>
                <a:defRPr/>
              </a:pPr>
              <a:endParaRPr lang="sv-SE" sz="600" kern="0">
                <a:solidFill>
                  <a:srgbClr val="000000"/>
                </a:solidFill>
                <a:latin typeface="Verdana" pitchFamily="34" charset="0"/>
                <a:ea typeface="ＭＳ Ｐゴシック" pitchFamily="34" charset="-128"/>
              </a:endParaRPr>
            </a:p>
          </p:txBody>
        </p:sp>
        <p:sp>
          <p:nvSpPr>
            <p:cNvPr id="74" name="Text Box 11"/>
            <p:cNvSpPr txBox="1">
              <a:spLocks noChangeAspect="1" noChangeArrowheads="1"/>
            </p:cNvSpPr>
            <p:nvPr/>
          </p:nvSpPr>
          <p:spPr bwMode="auto">
            <a:xfrm>
              <a:off x="2115" y="1830"/>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ctr" eaLnBrk="0" fontAlgn="base" hangingPunct="0">
                <a:spcBef>
                  <a:spcPct val="50000"/>
                </a:spcBef>
                <a:spcAft>
                  <a:spcPct val="0"/>
                </a:spcAft>
                <a:defRPr/>
              </a:pPr>
              <a:r>
                <a:rPr lang="sv-SE" sz="1000" b="1" kern="0" dirty="0">
                  <a:solidFill>
                    <a:srgbClr val="000000"/>
                  </a:solidFill>
                  <a:latin typeface="Arial" charset="0"/>
                </a:rPr>
                <a:t>Örnsköldsvik</a:t>
              </a:r>
            </a:p>
          </p:txBody>
        </p:sp>
        <p:sp>
          <p:nvSpPr>
            <p:cNvPr id="75" name="Text Box 12"/>
            <p:cNvSpPr txBox="1">
              <a:spLocks noChangeAspect="1" noChangeArrowheads="1"/>
            </p:cNvSpPr>
            <p:nvPr/>
          </p:nvSpPr>
          <p:spPr bwMode="auto">
            <a:xfrm>
              <a:off x="1987" y="2416"/>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ctr" eaLnBrk="0" fontAlgn="base" hangingPunct="0">
                <a:spcBef>
                  <a:spcPct val="50000"/>
                </a:spcBef>
                <a:spcAft>
                  <a:spcPct val="0"/>
                </a:spcAft>
                <a:defRPr/>
              </a:pPr>
              <a:r>
                <a:rPr lang="sv-SE" sz="1000" b="1" kern="0" dirty="0">
                  <a:solidFill>
                    <a:srgbClr val="000000"/>
                  </a:solidFill>
                  <a:latin typeface="Arial" charset="0"/>
                </a:rPr>
                <a:t>Kramfors</a:t>
              </a:r>
            </a:p>
          </p:txBody>
        </p:sp>
        <p:sp>
          <p:nvSpPr>
            <p:cNvPr id="76" name="Text Box 13"/>
            <p:cNvSpPr txBox="1">
              <a:spLocks noChangeAspect="1" noChangeArrowheads="1"/>
            </p:cNvSpPr>
            <p:nvPr/>
          </p:nvSpPr>
          <p:spPr bwMode="auto">
            <a:xfrm>
              <a:off x="1895" y="2690"/>
              <a:ext cx="711" cy="202"/>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ctr" eaLnBrk="0" fontAlgn="base" hangingPunct="0">
                <a:lnSpc>
                  <a:spcPct val="50000"/>
                </a:lnSpc>
                <a:spcBef>
                  <a:spcPct val="50000"/>
                </a:spcBef>
                <a:spcAft>
                  <a:spcPct val="0"/>
                </a:spcAft>
                <a:defRPr/>
              </a:pPr>
              <a:r>
                <a:rPr lang="sv-SE" sz="1000" b="1" kern="0" dirty="0">
                  <a:solidFill>
                    <a:srgbClr val="000000"/>
                  </a:solidFill>
                  <a:latin typeface="Arial" charset="0"/>
                </a:rPr>
                <a:t>Härnö-</a:t>
              </a:r>
            </a:p>
            <a:p>
              <a:pPr algn="ctr" eaLnBrk="0" fontAlgn="base" hangingPunct="0">
                <a:lnSpc>
                  <a:spcPct val="50000"/>
                </a:lnSpc>
                <a:spcBef>
                  <a:spcPct val="50000"/>
                </a:spcBef>
                <a:spcAft>
                  <a:spcPct val="0"/>
                </a:spcAft>
                <a:defRPr/>
              </a:pPr>
              <a:r>
                <a:rPr lang="sv-SE" sz="1000" b="1" kern="0" dirty="0">
                  <a:solidFill>
                    <a:srgbClr val="000000"/>
                  </a:solidFill>
                  <a:latin typeface="Arial" charset="0"/>
                </a:rPr>
                <a:t>sand</a:t>
              </a:r>
            </a:p>
          </p:txBody>
        </p:sp>
        <p:sp>
          <p:nvSpPr>
            <p:cNvPr id="77" name="Text Box 14"/>
            <p:cNvSpPr txBox="1">
              <a:spLocks noChangeAspect="1" noChangeArrowheads="1"/>
            </p:cNvSpPr>
            <p:nvPr/>
          </p:nvSpPr>
          <p:spPr bwMode="auto">
            <a:xfrm>
              <a:off x="1781" y="2888"/>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ctr" eaLnBrk="0" fontAlgn="base" hangingPunct="0">
                <a:spcBef>
                  <a:spcPct val="50000"/>
                </a:spcBef>
                <a:spcAft>
                  <a:spcPct val="0"/>
                </a:spcAft>
                <a:defRPr/>
              </a:pPr>
              <a:r>
                <a:rPr lang="sv-SE" sz="1000" b="1" kern="0" dirty="0">
                  <a:solidFill>
                    <a:srgbClr val="000000"/>
                  </a:solidFill>
                  <a:latin typeface="Arial" charset="0"/>
                </a:rPr>
                <a:t>Timrå</a:t>
              </a:r>
            </a:p>
          </p:txBody>
        </p:sp>
        <p:sp>
          <p:nvSpPr>
            <p:cNvPr id="78" name="Text Box 15"/>
            <p:cNvSpPr txBox="1">
              <a:spLocks noChangeAspect="1" noChangeArrowheads="1"/>
            </p:cNvSpPr>
            <p:nvPr/>
          </p:nvSpPr>
          <p:spPr bwMode="auto">
            <a:xfrm>
              <a:off x="1555" y="3106"/>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ctr" eaLnBrk="0" fontAlgn="base" hangingPunct="0">
                <a:spcBef>
                  <a:spcPct val="50000"/>
                </a:spcBef>
                <a:spcAft>
                  <a:spcPct val="0"/>
                </a:spcAft>
                <a:defRPr/>
              </a:pPr>
              <a:r>
                <a:rPr lang="sv-SE" sz="1000" b="1" kern="0" dirty="0">
                  <a:solidFill>
                    <a:srgbClr val="000000"/>
                  </a:solidFill>
                  <a:latin typeface="Arial" charset="0"/>
                </a:rPr>
                <a:t>Sundsvall</a:t>
              </a:r>
            </a:p>
          </p:txBody>
        </p:sp>
        <p:sp>
          <p:nvSpPr>
            <p:cNvPr id="79" name="Text Box 16"/>
            <p:cNvSpPr txBox="1">
              <a:spLocks noChangeAspect="1" noChangeArrowheads="1"/>
            </p:cNvSpPr>
            <p:nvPr/>
          </p:nvSpPr>
          <p:spPr bwMode="auto">
            <a:xfrm>
              <a:off x="941" y="3002"/>
              <a:ext cx="711" cy="154"/>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600">
                  <a:solidFill>
                    <a:schemeClr val="tx1"/>
                  </a:solidFill>
                  <a:latin typeface="Verdana" pitchFamily="34" charset="0"/>
                  <a:ea typeface="ＭＳ Ｐゴシック" pitchFamily="34" charset="-128"/>
                </a:defRPr>
              </a:lvl1pPr>
              <a:lvl2pPr marL="742950" indent="-285750">
                <a:defRPr sz="600">
                  <a:solidFill>
                    <a:schemeClr val="tx1"/>
                  </a:solidFill>
                  <a:latin typeface="Verdana" pitchFamily="34" charset="0"/>
                  <a:ea typeface="ＭＳ Ｐゴシック" pitchFamily="34" charset="-128"/>
                </a:defRPr>
              </a:lvl2pPr>
              <a:lvl3pPr marL="1143000" indent="-228600">
                <a:defRPr sz="600">
                  <a:solidFill>
                    <a:schemeClr val="tx1"/>
                  </a:solidFill>
                  <a:latin typeface="Verdana" pitchFamily="34" charset="0"/>
                  <a:ea typeface="ＭＳ Ｐゴシック" pitchFamily="34" charset="-128"/>
                </a:defRPr>
              </a:lvl3pPr>
              <a:lvl4pPr marL="1600200" indent="-228600">
                <a:defRPr sz="600">
                  <a:solidFill>
                    <a:schemeClr val="tx1"/>
                  </a:solidFill>
                  <a:latin typeface="Verdana" pitchFamily="34" charset="0"/>
                  <a:ea typeface="ＭＳ Ｐゴシック" pitchFamily="34" charset="-128"/>
                </a:defRPr>
              </a:lvl4pPr>
              <a:lvl5pPr marL="2057400" indent="-228600">
                <a:defRPr sz="600">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600">
                  <a:solidFill>
                    <a:schemeClr val="tx1"/>
                  </a:solidFill>
                  <a:latin typeface="Verdana" pitchFamily="34" charset="0"/>
                  <a:ea typeface="ＭＳ Ｐゴシック" pitchFamily="34" charset="-128"/>
                </a:defRPr>
              </a:lvl9pPr>
            </a:lstStyle>
            <a:p>
              <a:pPr algn="ctr" eaLnBrk="0" fontAlgn="base" hangingPunct="0">
                <a:spcBef>
                  <a:spcPct val="50000"/>
                </a:spcBef>
                <a:spcAft>
                  <a:spcPct val="0"/>
                </a:spcAft>
                <a:defRPr/>
              </a:pPr>
              <a:r>
                <a:rPr lang="sv-SE" sz="1000" b="1" kern="0" dirty="0">
                  <a:solidFill>
                    <a:srgbClr val="000000"/>
                  </a:solidFill>
                  <a:latin typeface="Arial" charset="0"/>
                </a:rPr>
                <a:t>Ånge</a:t>
              </a:r>
            </a:p>
          </p:txBody>
        </p:sp>
      </p:grpSp>
      <p:grpSp>
        <p:nvGrpSpPr>
          <p:cNvPr id="2" name="Group 4"/>
          <p:cNvGrpSpPr>
            <a:grpSpLocks noChangeAspect="1"/>
          </p:cNvGrpSpPr>
          <p:nvPr/>
        </p:nvGrpSpPr>
        <p:grpSpPr bwMode="auto">
          <a:xfrm>
            <a:off x="6538914" y="2292351"/>
            <a:ext cx="3875087" cy="2105025"/>
            <a:chOff x="3159" y="1444"/>
            <a:chExt cx="2441" cy="1326"/>
          </a:xfrm>
        </p:grpSpPr>
        <p:sp>
          <p:nvSpPr>
            <p:cNvPr id="3" name="AutoShape 3"/>
            <p:cNvSpPr>
              <a:spLocks noChangeAspect="1" noChangeArrowheads="1" noTextEdit="1"/>
            </p:cNvSpPr>
            <p:nvPr/>
          </p:nvSpPr>
          <p:spPr bwMode="auto">
            <a:xfrm>
              <a:off x="3159" y="1444"/>
              <a:ext cx="2429"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Rectangle 5"/>
            <p:cNvSpPr>
              <a:spLocks noChangeArrowheads="1"/>
            </p:cNvSpPr>
            <p:nvPr/>
          </p:nvSpPr>
          <p:spPr bwMode="auto">
            <a:xfrm>
              <a:off x="3159" y="1444"/>
              <a:ext cx="2429" cy="39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6"/>
            <p:cNvSpPr>
              <a:spLocks noChangeArrowheads="1"/>
            </p:cNvSpPr>
            <p:nvPr/>
          </p:nvSpPr>
          <p:spPr bwMode="auto">
            <a:xfrm>
              <a:off x="3159" y="2451"/>
              <a:ext cx="2429" cy="10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3159" y="2655"/>
              <a:ext cx="2429" cy="10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Rectangle 8"/>
            <p:cNvSpPr>
              <a:spLocks noChangeArrowheads="1"/>
            </p:cNvSpPr>
            <p:nvPr/>
          </p:nvSpPr>
          <p:spPr bwMode="auto">
            <a:xfrm>
              <a:off x="3177" y="1751"/>
              <a:ext cx="3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Kommun</a:t>
              </a:r>
              <a:endParaRPr lang="sv-SE" altLang="sv-SE"/>
            </a:p>
          </p:txBody>
        </p:sp>
        <p:sp>
          <p:nvSpPr>
            <p:cNvPr id="8" name="Rectangle 9"/>
            <p:cNvSpPr>
              <a:spLocks noChangeArrowheads="1"/>
            </p:cNvSpPr>
            <p:nvPr/>
          </p:nvSpPr>
          <p:spPr bwMode="auto">
            <a:xfrm>
              <a:off x="3995" y="1661"/>
              <a:ext cx="3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Inskrivna </a:t>
              </a:r>
              <a:endParaRPr lang="sv-SE" altLang="sv-SE"/>
            </a:p>
          </p:txBody>
        </p:sp>
        <p:sp>
          <p:nvSpPr>
            <p:cNvPr id="9" name="Rectangle 10"/>
            <p:cNvSpPr>
              <a:spLocks noChangeArrowheads="1"/>
            </p:cNvSpPr>
            <p:nvPr/>
          </p:nvSpPr>
          <p:spPr bwMode="auto">
            <a:xfrm>
              <a:off x="3995" y="1745"/>
              <a:ext cx="3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arbetslösa</a:t>
              </a:r>
              <a:endParaRPr lang="sv-SE" altLang="sv-SE"/>
            </a:p>
          </p:txBody>
        </p:sp>
        <p:sp>
          <p:nvSpPr>
            <p:cNvPr id="10" name="Rectangle 11"/>
            <p:cNvSpPr>
              <a:spLocks noChangeArrowheads="1"/>
            </p:cNvSpPr>
            <p:nvPr/>
          </p:nvSpPr>
          <p:spPr bwMode="auto">
            <a:xfrm>
              <a:off x="4530" y="1577"/>
              <a:ext cx="4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Förändring i </a:t>
              </a:r>
              <a:endParaRPr lang="sv-SE" altLang="sv-SE"/>
            </a:p>
          </p:txBody>
        </p:sp>
        <p:sp>
          <p:nvSpPr>
            <p:cNvPr id="11" name="Rectangle 12"/>
            <p:cNvSpPr>
              <a:spLocks noChangeArrowheads="1"/>
            </p:cNvSpPr>
            <p:nvPr/>
          </p:nvSpPr>
          <p:spPr bwMode="auto">
            <a:xfrm>
              <a:off x="4530" y="1661"/>
              <a:ext cx="31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procent-</a:t>
              </a:r>
              <a:endParaRPr lang="sv-SE" altLang="sv-SE"/>
            </a:p>
          </p:txBody>
        </p:sp>
        <p:sp>
          <p:nvSpPr>
            <p:cNvPr id="12" name="Rectangle 13"/>
            <p:cNvSpPr>
              <a:spLocks noChangeArrowheads="1"/>
            </p:cNvSpPr>
            <p:nvPr/>
          </p:nvSpPr>
          <p:spPr bwMode="auto">
            <a:xfrm>
              <a:off x="4530" y="1745"/>
              <a:ext cx="3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enheter*</a:t>
              </a:r>
              <a:endParaRPr lang="sv-SE" altLang="sv-SE"/>
            </a:p>
          </p:txBody>
        </p:sp>
        <p:sp>
          <p:nvSpPr>
            <p:cNvPr id="13" name="Rectangle 14"/>
            <p:cNvSpPr>
              <a:spLocks noChangeArrowheads="1"/>
            </p:cNvSpPr>
            <p:nvPr/>
          </p:nvSpPr>
          <p:spPr bwMode="auto">
            <a:xfrm>
              <a:off x="5065" y="1577"/>
              <a:ext cx="2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dirty="0">
                  <a:solidFill>
                    <a:srgbClr val="333333"/>
                  </a:solidFill>
                  <a:latin typeface="Verdana" panose="020B0604030504040204" pitchFamily="34" charset="0"/>
                </a:rPr>
                <a:t>Antal </a:t>
              </a:r>
              <a:endParaRPr lang="sv-SE" altLang="sv-SE" dirty="0"/>
            </a:p>
          </p:txBody>
        </p:sp>
        <p:sp>
          <p:nvSpPr>
            <p:cNvPr id="14" name="Rectangle 15"/>
            <p:cNvSpPr>
              <a:spLocks noChangeArrowheads="1"/>
            </p:cNvSpPr>
            <p:nvPr/>
          </p:nvSpPr>
          <p:spPr bwMode="auto">
            <a:xfrm>
              <a:off x="5065" y="1661"/>
              <a:ext cx="3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dirty="0">
                  <a:solidFill>
                    <a:srgbClr val="333333"/>
                  </a:solidFill>
                  <a:latin typeface="Verdana" panose="020B0604030504040204" pitchFamily="34" charset="0"/>
                </a:rPr>
                <a:t>inskrivna </a:t>
              </a:r>
              <a:endParaRPr lang="sv-SE" altLang="sv-SE" dirty="0"/>
            </a:p>
          </p:txBody>
        </p:sp>
        <p:sp>
          <p:nvSpPr>
            <p:cNvPr id="15" name="Rectangle 16"/>
            <p:cNvSpPr>
              <a:spLocks noChangeArrowheads="1"/>
            </p:cNvSpPr>
            <p:nvPr/>
          </p:nvSpPr>
          <p:spPr bwMode="auto">
            <a:xfrm>
              <a:off x="5065" y="1745"/>
              <a:ext cx="3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dirty="0">
                  <a:solidFill>
                    <a:srgbClr val="333333"/>
                  </a:solidFill>
                  <a:latin typeface="Verdana" panose="020B0604030504040204" pitchFamily="34" charset="0"/>
                </a:rPr>
                <a:t>arbetslösa</a:t>
              </a:r>
              <a:endParaRPr lang="sv-SE" altLang="sv-SE" dirty="0"/>
            </a:p>
          </p:txBody>
        </p:sp>
        <p:sp>
          <p:nvSpPr>
            <p:cNvPr id="16" name="Rectangle 17"/>
            <p:cNvSpPr>
              <a:spLocks noChangeArrowheads="1"/>
            </p:cNvSpPr>
            <p:nvPr/>
          </p:nvSpPr>
          <p:spPr bwMode="auto">
            <a:xfrm>
              <a:off x="3177" y="1854"/>
              <a:ext cx="2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a:solidFill>
                    <a:srgbClr val="333333"/>
                  </a:solidFill>
                  <a:latin typeface="Verdana" panose="020B0604030504040204" pitchFamily="34" charset="0"/>
                </a:rPr>
                <a:t>Kramfors</a:t>
              </a:r>
              <a:endParaRPr lang="sv-SE" altLang="sv-SE"/>
            </a:p>
          </p:txBody>
        </p:sp>
        <p:sp>
          <p:nvSpPr>
            <p:cNvPr id="17" name="Rectangle 18"/>
            <p:cNvSpPr>
              <a:spLocks noChangeArrowheads="1"/>
            </p:cNvSpPr>
            <p:nvPr/>
          </p:nvSpPr>
          <p:spPr bwMode="auto">
            <a:xfrm>
              <a:off x="4061" y="1854"/>
              <a:ext cx="2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19,5 %</a:t>
              </a:r>
              <a:endParaRPr lang="sv-SE" altLang="sv-SE" dirty="0"/>
            </a:p>
          </p:txBody>
        </p:sp>
        <p:sp>
          <p:nvSpPr>
            <p:cNvPr id="18" name="Rectangle 19"/>
            <p:cNvSpPr>
              <a:spLocks noChangeArrowheads="1"/>
            </p:cNvSpPr>
            <p:nvPr/>
          </p:nvSpPr>
          <p:spPr bwMode="auto">
            <a:xfrm>
              <a:off x="4646" y="1859"/>
              <a:ext cx="7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 -2,0	187</a:t>
              </a:r>
              <a:endParaRPr lang="sv-SE" altLang="sv-SE" dirty="0"/>
            </a:p>
          </p:txBody>
        </p:sp>
        <p:sp>
          <p:nvSpPr>
            <p:cNvPr id="19" name="Rectangle 20"/>
            <p:cNvSpPr>
              <a:spLocks noChangeArrowheads="1"/>
            </p:cNvSpPr>
            <p:nvPr/>
          </p:nvSpPr>
          <p:spPr bwMode="auto">
            <a:xfrm>
              <a:off x="5227" y="185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sv-SE" altLang="sv-SE" dirty="0"/>
            </a:p>
          </p:txBody>
        </p:sp>
        <p:sp>
          <p:nvSpPr>
            <p:cNvPr id="20" name="Rectangle 21"/>
            <p:cNvSpPr>
              <a:spLocks noChangeArrowheads="1"/>
            </p:cNvSpPr>
            <p:nvPr/>
          </p:nvSpPr>
          <p:spPr bwMode="auto">
            <a:xfrm>
              <a:off x="3177" y="1956"/>
              <a:ext cx="3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a:solidFill>
                    <a:srgbClr val="333333"/>
                  </a:solidFill>
                  <a:latin typeface="Verdana" panose="020B0604030504040204" pitchFamily="34" charset="0"/>
                </a:rPr>
                <a:t>Härnösand</a:t>
              </a:r>
              <a:endParaRPr lang="sv-SE" altLang="sv-SE"/>
            </a:p>
          </p:txBody>
        </p:sp>
        <p:sp>
          <p:nvSpPr>
            <p:cNvPr id="21" name="Rectangle 22"/>
            <p:cNvSpPr>
              <a:spLocks noChangeArrowheads="1"/>
            </p:cNvSpPr>
            <p:nvPr/>
          </p:nvSpPr>
          <p:spPr bwMode="auto">
            <a:xfrm>
              <a:off x="4061" y="1956"/>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18,5%</a:t>
              </a:r>
              <a:endParaRPr lang="sv-SE" altLang="sv-SE" dirty="0"/>
            </a:p>
          </p:txBody>
        </p:sp>
        <p:sp>
          <p:nvSpPr>
            <p:cNvPr id="22" name="Rectangle 23"/>
            <p:cNvSpPr>
              <a:spLocks noChangeArrowheads="1"/>
            </p:cNvSpPr>
            <p:nvPr/>
          </p:nvSpPr>
          <p:spPr bwMode="auto">
            <a:xfrm>
              <a:off x="4680" y="1956"/>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-1,8</a:t>
              </a:r>
              <a:endParaRPr lang="sv-SE" altLang="sv-SE" dirty="0"/>
            </a:p>
          </p:txBody>
        </p:sp>
        <p:sp>
          <p:nvSpPr>
            <p:cNvPr id="23" name="Rectangle 24"/>
            <p:cNvSpPr>
              <a:spLocks noChangeArrowheads="1"/>
            </p:cNvSpPr>
            <p:nvPr/>
          </p:nvSpPr>
          <p:spPr bwMode="auto">
            <a:xfrm>
              <a:off x="5227" y="1956"/>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234</a:t>
              </a:r>
              <a:endParaRPr lang="sv-SE" altLang="sv-SE" dirty="0"/>
            </a:p>
          </p:txBody>
        </p:sp>
        <p:sp>
          <p:nvSpPr>
            <p:cNvPr id="24" name="Rectangle 25"/>
            <p:cNvSpPr>
              <a:spLocks noChangeArrowheads="1"/>
            </p:cNvSpPr>
            <p:nvPr/>
          </p:nvSpPr>
          <p:spPr bwMode="auto">
            <a:xfrm>
              <a:off x="3177" y="2059"/>
              <a:ext cx="28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a:solidFill>
                    <a:srgbClr val="333333"/>
                  </a:solidFill>
                  <a:latin typeface="Verdana" panose="020B0604030504040204" pitchFamily="34" charset="0"/>
                </a:rPr>
                <a:t>Sollefteå</a:t>
              </a:r>
              <a:endParaRPr lang="sv-SE" altLang="sv-SE"/>
            </a:p>
          </p:txBody>
        </p:sp>
        <p:sp>
          <p:nvSpPr>
            <p:cNvPr id="25" name="Rectangle 26"/>
            <p:cNvSpPr>
              <a:spLocks noChangeArrowheads="1"/>
            </p:cNvSpPr>
            <p:nvPr/>
          </p:nvSpPr>
          <p:spPr bwMode="auto">
            <a:xfrm>
              <a:off x="4061" y="2059"/>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17,5%</a:t>
              </a:r>
              <a:endParaRPr lang="sv-SE" altLang="sv-SE" dirty="0"/>
            </a:p>
          </p:txBody>
        </p:sp>
        <p:sp>
          <p:nvSpPr>
            <p:cNvPr id="26" name="Rectangle 27"/>
            <p:cNvSpPr>
              <a:spLocks noChangeArrowheads="1"/>
            </p:cNvSpPr>
            <p:nvPr/>
          </p:nvSpPr>
          <p:spPr bwMode="auto">
            <a:xfrm>
              <a:off x="4680" y="2059"/>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-4,6</a:t>
              </a:r>
              <a:endParaRPr lang="sv-SE" altLang="sv-SE" dirty="0"/>
            </a:p>
          </p:txBody>
        </p:sp>
        <p:sp>
          <p:nvSpPr>
            <p:cNvPr id="27" name="Rectangle 28"/>
            <p:cNvSpPr>
              <a:spLocks noChangeArrowheads="1"/>
            </p:cNvSpPr>
            <p:nvPr/>
          </p:nvSpPr>
          <p:spPr bwMode="auto">
            <a:xfrm>
              <a:off x="5227" y="2059"/>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174</a:t>
              </a:r>
              <a:endParaRPr lang="sv-SE" altLang="sv-SE" dirty="0"/>
            </a:p>
          </p:txBody>
        </p:sp>
        <p:sp>
          <p:nvSpPr>
            <p:cNvPr id="28" name="Rectangle 29"/>
            <p:cNvSpPr>
              <a:spLocks noChangeArrowheads="1"/>
            </p:cNvSpPr>
            <p:nvPr/>
          </p:nvSpPr>
          <p:spPr bwMode="auto">
            <a:xfrm>
              <a:off x="3177" y="2161"/>
              <a:ext cx="1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a:solidFill>
                    <a:srgbClr val="333333"/>
                  </a:solidFill>
                  <a:latin typeface="Verdana" panose="020B0604030504040204" pitchFamily="34" charset="0"/>
                </a:rPr>
                <a:t>Ånge</a:t>
              </a:r>
              <a:endParaRPr lang="sv-SE" altLang="sv-SE"/>
            </a:p>
          </p:txBody>
        </p:sp>
        <p:sp>
          <p:nvSpPr>
            <p:cNvPr id="29" name="Rectangle 30"/>
            <p:cNvSpPr>
              <a:spLocks noChangeArrowheads="1"/>
            </p:cNvSpPr>
            <p:nvPr/>
          </p:nvSpPr>
          <p:spPr bwMode="auto">
            <a:xfrm>
              <a:off x="4061" y="2161"/>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17,0%</a:t>
              </a:r>
              <a:endParaRPr lang="sv-SE" altLang="sv-SE" dirty="0"/>
            </a:p>
          </p:txBody>
        </p:sp>
        <p:sp>
          <p:nvSpPr>
            <p:cNvPr id="30" name="Rectangle 31"/>
            <p:cNvSpPr>
              <a:spLocks noChangeArrowheads="1"/>
            </p:cNvSpPr>
            <p:nvPr/>
          </p:nvSpPr>
          <p:spPr bwMode="auto">
            <a:xfrm>
              <a:off x="4680" y="2161"/>
              <a:ext cx="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a:t>
              </a:r>
              <a:endParaRPr lang="sv-SE" altLang="sv-SE" dirty="0"/>
            </a:p>
          </p:txBody>
        </p:sp>
        <p:sp>
          <p:nvSpPr>
            <p:cNvPr id="31" name="Rectangle 32"/>
            <p:cNvSpPr>
              <a:spLocks noChangeArrowheads="1"/>
            </p:cNvSpPr>
            <p:nvPr/>
          </p:nvSpPr>
          <p:spPr bwMode="auto">
            <a:xfrm>
              <a:off x="5269" y="2161"/>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83</a:t>
              </a:r>
              <a:endParaRPr lang="sv-SE" altLang="sv-SE" dirty="0"/>
            </a:p>
          </p:txBody>
        </p:sp>
        <p:sp>
          <p:nvSpPr>
            <p:cNvPr id="32" name="Rectangle 33"/>
            <p:cNvSpPr>
              <a:spLocks noChangeArrowheads="1"/>
            </p:cNvSpPr>
            <p:nvPr/>
          </p:nvSpPr>
          <p:spPr bwMode="auto">
            <a:xfrm>
              <a:off x="3177" y="2264"/>
              <a:ext cx="18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a:solidFill>
                    <a:srgbClr val="333333"/>
                  </a:solidFill>
                  <a:latin typeface="Verdana" panose="020B0604030504040204" pitchFamily="34" charset="0"/>
                </a:rPr>
                <a:t>Timrå</a:t>
              </a:r>
              <a:endParaRPr lang="sv-SE" altLang="sv-SE"/>
            </a:p>
          </p:txBody>
        </p:sp>
        <p:sp>
          <p:nvSpPr>
            <p:cNvPr id="33" name="Rectangle 34"/>
            <p:cNvSpPr>
              <a:spLocks noChangeArrowheads="1"/>
            </p:cNvSpPr>
            <p:nvPr/>
          </p:nvSpPr>
          <p:spPr bwMode="auto">
            <a:xfrm>
              <a:off x="4061" y="2264"/>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15,4%</a:t>
              </a:r>
              <a:endParaRPr lang="sv-SE" altLang="sv-SE" dirty="0"/>
            </a:p>
          </p:txBody>
        </p:sp>
        <p:sp>
          <p:nvSpPr>
            <p:cNvPr id="34" name="Rectangle 35"/>
            <p:cNvSpPr>
              <a:spLocks noChangeArrowheads="1"/>
            </p:cNvSpPr>
            <p:nvPr/>
          </p:nvSpPr>
          <p:spPr bwMode="auto">
            <a:xfrm>
              <a:off x="4680" y="2264"/>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-4,6</a:t>
              </a:r>
              <a:endParaRPr lang="sv-SE" altLang="sv-SE" dirty="0"/>
            </a:p>
          </p:txBody>
        </p:sp>
        <p:sp>
          <p:nvSpPr>
            <p:cNvPr id="35" name="Rectangle 36"/>
            <p:cNvSpPr>
              <a:spLocks noChangeArrowheads="1"/>
            </p:cNvSpPr>
            <p:nvPr/>
          </p:nvSpPr>
          <p:spPr bwMode="auto">
            <a:xfrm>
              <a:off x="5227" y="2264"/>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133</a:t>
              </a:r>
              <a:endParaRPr lang="sv-SE" altLang="sv-SE" dirty="0"/>
            </a:p>
          </p:txBody>
        </p:sp>
        <p:sp>
          <p:nvSpPr>
            <p:cNvPr id="36" name="Rectangle 37"/>
            <p:cNvSpPr>
              <a:spLocks noChangeArrowheads="1"/>
            </p:cNvSpPr>
            <p:nvPr/>
          </p:nvSpPr>
          <p:spPr bwMode="auto">
            <a:xfrm>
              <a:off x="3177" y="2366"/>
              <a:ext cx="4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a:solidFill>
                    <a:srgbClr val="333333"/>
                  </a:solidFill>
                  <a:latin typeface="Verdana" panose="020B0604030504040204" pitchFamily="34" charset="0"/>
                </a:rPr>
                <a:t>Örnsköldsvik</a:t>
              </a:r>
              <a:endParaRPr lang="sv-SE" altLang="sv-SE"/>
            </a:p>
          </p:txBody>
        </p:sp>
        <p:sp>
          <p:nvSpPr>
            <p:cNvPr id="37" name="Rectangle 38"/>
            <p:cNvSpPr>
              <a:spLocks noChangeArrowheads="1"/>
            </p:cNvSpPr>
            <p:nvPr/>
          </p:nvSpPr>
          <p:spPr bwMode="auto">
            <a:xfrm>
              <a:off x="4061" y="2366"/>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15,3%</a:t>
              </a:r>
              <a:endParaRPr lang="sv-SE" altLang="sv-SE" dirty="0"/>
            </a:p>
          </p:txBody>
        </p:sp>
        <p:sp>
          <p:nvSpPr>
            <p:cNvPr id="38" name="Rectangle 39"/>
            <p:cNvSpPr>
              <a:spLocks noChangeArrowheads="1"/>
            </p:cNvSpPr>
            <p:nvPr/>
          </p:nvSpPr>
          <p:spPr bwMode="auto">
            <a:xfrm>
              <a:off x="4680" y="2366"/>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-1,6</a:t>
              </a:r>
              <a:endParaRPr lang="sv-SE" altLang="sv-SE" dirty="0"/>
            </a:p>
          </p:txBody>
        </p:sp>
        <p:sp>
          <p:nvSpPr>
            <p:cNvPr id="39" name="Rectangle 40"/>
            <p:cNvSpPr>
              <a:spLocks noChangeArrowheads="1"/>
            </p:cNvSpPr>
            <p:nvPr/>
          </p:nvSpPr>
          <p:spPr bwMode="auto">
            <a:xfrm>
              <a:off x="5227" y="2366"/>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468</a:t>
              </a:r>
              <a:endParaRPr lang="sv-SE" altLang="sv-SE" dirty="0"/>
            </a:p>
          </p:txBody>
        </p:sp>
        <p:sp>
          <p:nvSpPr>
            <p:cNvPr id="40" name="Rectangle 41"/>
            <p:cNvSpPr>
              <a:spLocks noChangeArrowheads="1"/>
            </p:cNvSpPr>
            <p:nvPr/>
          </p:nvSpPr>
          <p:spPr bwMode="auto">
            <a:xfrm>
              <a:off x="3177" y="2469"/>
              <a:ext cx="7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Västernorrlands län</a:t>
              </a:r>
              <a:endParaRPr lang="sv-SE" altLang="sv-SE"/>
            </a:p>
          </p:txBody>
        </p:sp>
        <p:sp>
          <p:nvSpPr>
            <p:cNvPr id="41" name="Rectangle 42"/>
            <p:cNvSpPr>
              <a:spLocks noChangeArrowheads="1"/>
            </p:cNvSpPr>
            <p:nvPr/>
          </p:nvSpPr>
          <p:spPr bwMode="auto">
            <a:xfrm>
              <a:off x="4031" y="2469"/>
              <a:ext cx="2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dirty="0">
                  <a:solidFill>
                    <a:srgbClr val="333333"/>
                  </a:solidFill>
                  <a:latin typeface="Verdana" panose="020B0604030504040204" pitchFamily="34" charset="0"/>
                </a:rPr>
                <a:t>15,3%</a:t>
              </a:r>
              <a:endParaRPr lang="sv-SE" altLang="sv-SE" dirty="0"/>
            </a:p>
          </p:txBody>
        </p:sp>
        <p:sp>
          <p:nvSpPr>
            <p:cNvPr id="42" name="Rectangle 43"/>
            <p:cNvSpPr>
              <a:spLocks noChangeArrowheads="1"/>
            </p:cNvSpPr>
            <p:nvPr/>
          </p:nvSpPr>
          <p:spPr bwMode="auto">
            <a:xfrm>
              <a:off x="4662" y="2469"/>
              <a:ext cx="1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dirty="0">
                  <a:solidFill>
                    <a:srgbClr val="333333"/>
                  </a:solidFill>
                  <a:latin typeface="Verdana" panose="020B0604030504040204" pitchFamily="34" charset="0"/>
                </a:rPr>
                <a:t>-2,8</a:t>
              </a:r>
              <a:endParaRPr lang="sv-SE" altLang="sv-SE" dirty="0"/>
            </a:p>
          </p:txBody>
        </p:sp>
        <p:sp>
          <p:nvSpPr>
            <p:cNvPr id="43" name="Rectangle 44"/>
            <p:cNvSpPr>
              <a:spLocks noChangeArrowheads="1"/>
            </p:cNvSpPr>
            <p:nvPr/>
          </p:nvSpPr>
          <p:spPr bwMode="auto">
            <a:xfrm>
              <a:off x="5137" y="2469"/>
              <a:ext cx="20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dirty="0">
                  <a:solidFill>
                    <a:srgbClr val="333333"/>
                  </a:solidFill>
                  <a:latin typeface="Verdana" panose="020B0604030504040204" pitchFamily="34" charset="0"/>
                </a:rPr>
                <a:t>2 026</a:t>
              </a:r>
              <a:endParaRPr lang="sv-SE" altLang="sv-SE" dirty="0"/>
            </a:p>
          </p:txBody>
        </p:sp>
        <p:sp>
          <p:nvSpPr>
            <p:cNvPr id="44" name="Rectangle 45"/>
            <p:cNvSpPr>
              <a:spLocks noChangeArrowheads="1"/>
            </p:cNvSpPr>
            <p:nvPr/>
          </p:nvSpPr>
          <p:spPr bwMode="auto">
            <a:xfrm>
              <a:off x="3177" y="2571"/>
              <a:ext cx="3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a:solidFill>
                    <a:srgbClr val="333333"/>
                  </a:solidFill>
                  <a:latin typeface="Verdana" panose="020B0604030504040204" pitchFamily="34" charset="0"/>
                </a:rPr>
                <a:t>Sundsvall</a:t>
              </a:r>
              <a:endParaRPr lang="sv-SE" altLang="sv-SE"/>
            </a:p>
          </p:txBody>
        </p:sp>
        <p:sp>
          <p:nvSpPr>
            <p:cNvPr id="45" name="Rectangle 46"/>
            <p:cNvSpPr>
              <a:spLocks noChangeArrowheads="1"/>
            </p:cNvSpPr>
            <p:nvPr/>
          </p:nvSpPr>
          <p:spPr bwMode="auto">
            <a:xfrm>
              <a:off x="4061" y="2571"/>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13,4%</a:t>
              </a:r>
              <a:endParaRPr lang="sv-SE" altLang="sv-SE" dirty="0"/>
            </a:p>
          </p:txBody>
        </p:sp>
        <p:sp>
          <p:nvSpPr>
            <p:cNvPr id="46" name="Rectangle 47"/>
            <p:cNvSpPr>
              <a:spLocks noChangeArrowheads="1"/>
            </p:cNvSpPr>
            <p:nvPr/>
          </p:nvSpPr>
          <p:spPr bwMode="auto">
            <a:xfrm>
              <a:off x="4680" y="2571"/>
              <a:ext cx="1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-2,5</a:t>
              </a:r>
              <a:endParaRPr lang="sv-SE" altLang="sv-SE" dirty="0"/>
            </a:p>
          </p:txBody>
        </p:sp>
        <p:sp>
          <p:nvSpPr>
            <p:cNvPr id="47" name="Rectangle 48"/>
            <p:cNvSpPr>
              <a:spLocks noChangeArrowheads="1"/>
            </p:cNvSpPr>
            <p:nvPr/>
          </p:nvSpPr>
          <p:spPr bwMode="auto">
            <a:xfrm>
              <a:off x="5227" y="2571"/>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dirty="0">
                  <a:solidFill>
                    <a:srgbClr val="333333"/>
                  </a:solidFill>
                  <a:latin typeface="Verdana" panose="020B0604030504040204" pitchFamily="34" charset="0"/>
                </a:rPr>
                <a:t>747</a:t>
              </a:r>
              <a:endParaRPr lang="sv-SE" altLang="sv-SE" dirty="0"/>
            </a:p>
          </p:txBody>
        </p:sp>
        <p:sp>
          <p:nvSpPr>
            <p:cNvPr id="48" name="Rectangle 49"/>
            <p:cNvSpPr>
              <a:spLocks noChangeArrowheads="1"/>
            </p:cNvSpPr>
            <p:nvPr/>
          </p:nvSpPr>
          <p:spPr bwMode="auto">
            <a:xfrm>
              <a:off x="3177" y="2674"/>
              <a:ext cx="1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Riket</a:t>
              </a:r>
              <a:endParaRPr lang="sv-SE" altLang="sv-SE"/>
            </a:p>
          </p:txBody>
        </p:sp>
        <p:sp>
          <p:nvSpPr>
            <p:cNvPr id="49" name="Rectangle 50"/>
            <p:cNvSpPr>
              <a:spLocks noChangeArrowheads="1"/>
            </p:cNvSpPr>
            <p:nvPr/>
          </p:nvSpPr>
          <p:spPr bwMode="auto">
            <a:xfrm>
              <a:off x="4031" y="2674"/>
              <a:ext cx="2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dirty="0">
                  <a:solidFill>
                    <a:srgbClr val="333333"/>
                  </a:solidFill>
                  <a:latin typeface="Verdana" panose="020B0604030504040204" pitchFamily="34" charset="0"/>
                </a:rPr>
                <a:t>11,6%</a:t>
              </a:r>
              <a:endParaRPr lang="sv-SE" altLang="sv-SE" dirty="0"/>
            </a:p>
          </p:txBody>
        </p:sp>
        <p:sp>
          <p:nvSpPr>
            <p:cNvPr id="50" name="Rectangle 51"/>
            <p:cNvSpPr>
              <a:spLocks noChangeArrowheads="1"/>
            </p:cNvSpPr>
            <p:nvPr/>
          </p:nvSpPr>
          <p:spPr bwMode="auto">
            <a:xfrm>
              <a:off x="4662" y="2674"/>
              <a:ext cx="1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a:solidFill>
                    <a:srgbClr val="333333"/>
                  </a:solidFill>
                  <a:latin typeface="Verdana" panose="020B0604030504040204" pitchFamily="34" charset="0"/>
                </a:rPr>
                <a:t>-1,7</a:t>
              </a:r>
              <a:endParaRPr lang="sv-SE" altLang="sv-SE"/>
            </a:p>
          </p:txBody>
        </p:sp>
        <p:sp>
          <p:nvSpPr>
            <p:cNvPr id="51" name="Rectangle 52"/>
            <p:cNvSpPr>
              <a:spLocks noChangeArrowheads="1"/>
            </p:cNvSpPr>
            <p:nvPr/>
          </p:nvSpPr>
          <p:spPr bwMode="auto">
            <a:xfrm>
              <a:off x="5089" y="2674"/>
              <a:ext cx="2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altLang="sv-SE" sz="800" b="1" dirty="0">
                  <a:solidFill>
                    <a:srgbClr val="333333"/>
                  </a:solidFill>
                  <a:latin typeface="Verdana" panose="020B0604030504040204" pitchFamily="34" charset="0"/>
                </a:rPr>
                <a:t>60 355</a:t>
              </a:r>
              <a:endParaRPr lang="sv-SE" altLang="sv-SE" dirty="0"/>
            </a:p>
          </p:txBody>
        </p:sp>
        <p:sp>
          <p:nvSpPr>
            <p:cNvPr id="52" name="Rectangle 53"/>
            <p:cNvSpPr>
              <a:spLocks noChangeArrowheads="1"/>
            </p:cNvSpPr>
            <p:nvPr/>
          </p:nvSpPr>
          <p:spPr bwMode="auto">
            <a:xfrm>
              <a:off x="3159" y="1444"/>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Rectangle 54"/>
            <p:cNvSpPr>
              <a:spLocks noChangeArrowheads="1"/>
            </p:cNvSpPr>
            <p:nvPr/>
          </p:nvSpPr>
          <p:spPr bwMode="auto">
            <a:xfrm>
              <a:off x="3977" y="1444"/>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Rectangle 55"/>
            <p:cNvSpPr>
              <a:spLocks noChangeArrowheads="1"/>
            </p:cNvSpPr>
            <p:nvPr/>
          </p:nvSpPr>
          <p:spPr bwMode="auto">
            <a:xfrm>
              <a:off x="4512" y="1444"/>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Rectangle 56"/>
            <p:cNvSpPr>
              <a:spLocks noChangeArrowheads="1"/>
            </p:cNvSpPr>
            <p:nvPr/>
          </p:nvSpPr>
          <p:spPr bwMode="auto">
            <a:xfrm>
              <a:off x="5047" y="1444"/>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Line 57"/>
            <p:cNvSpPr>
              <a:spLocks noChangeShapeType="1"/>
            </p:cNvSpPr>
            <p:nvPr/>
          </p:nvSpPr>
          <p:spPr bwMode="auto">
            <a:xfrm>
              <a:off x="3165" y="1444"/>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2" name="Rectangle 58"/>
            <p:cNvSpPr>
              <a:spLocks noChangeArrowheads="1"/>
            </p:cNvSpPr>
            <p:nvPr/>
          </p:nvSpPr>
          <p:spPr bwMode="auto">
            <a:xfrm>
              <a:off x="3165" y="1444"/>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5" name="Rectangle 59"/>
            <p:cNvSpPr>
              <a:spLocks noChangeArrowheads="1"/>
            </p:cNvSpPr>
            <p:nvPr/>
          </p:nvSpPr>
          <p:spPr bwMode="auto">
            <a:xfrm>
              <a:off x="5582" y="1444"/>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6" name="Line 60"/>
            <p:cNvSpPr>
              <a:spLocks noChangeShapeType="1"/>
            </p:cNvSpPr>
            <p:nvPr/>
          </p:nvSpPr>
          <p:spPr bwMode="auto">
            <a:xfrm>
              <a:off x="3159" y="1830"/>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7" name="Rectangle 61"/>
            <p:cNvSpPr>
              <a:spLocks noChangeArrowheads="1"/>
            </p:cNvSpPr>
            <p:nvPr/>
          </p:nvSpPr>
          <p:spPr bwMode="auto">
            <a:xfrm>
              <a:off x="3165" y="1836"/>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Line 62"/>
            <p:cNvSpPr>
              <a:spLocks noChangeShapeType="1"/>
            </p:cNvSpPr>
            <p:nvPr/>
          </p:nvSpPr>
          <p:spPr bwMode="auto">
            <a:xfrm>
              <a:off x="3177" y="1944"/>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9" name="Rectangle 63"/>
            <p:cNvSpPr>
              <a:spLocks noChangeArrowheads="1"/>
            </p:cNvSpPr>
            <p:nvPr/>
          </p:nvSpPr>
          <p:spPr bwMode="auto">
            <a:xfrm>
              <a:off x="3165" y="1938"/>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0" name="Line 64"/>
            <p:cNvSpPr>
              <a:spLocks noChangeShapeType="1"/>
            </p:cNvSpPr>
            <p:nvPr/>
          </p:nvSpPr>
          <p:spPr bwMode="auto">
            <a:xfrm>
              <a:off x="3165" y="2041"/>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1" name="Rectangle 65"/>
            <p:cNvSpPr>
              <a:spLocks noChangeArrowheads="1"/>
            </p:cNvSpPr>
            <p:nvPr/>
          </p:nvSpPr>
          <p:spPr bwMode="auto">
            <a:xfrm>
              <a:off x="3165" y="2041"/>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2" name="Line 66"/>
            <p:cNvSpPr>
              <a:spLocks noChangeShapeType="1"/>
            </p:cNvSpPr>
            <p:nvPr/>
          </p:nvSpPr>
          <p:spPr bwMode="auto">
            <a:xfrm>
              <a:off x="3165" y="2143"/>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3" name="Rectangle 67"/>
            <p:cNvSpPr>
              <a:spLocks noChangeArrowheads="1"/>
            </p:cNvSpPr>
            <p:nvPr/>
          </p:nvSpPr>
          <p:spPr bwMode="auto">
            <a:xfrm>
              <a:off x="3165" y="2143"/>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4" name="Line 68"/>
            <p:cNvSpPr>
              <a:spLocks noChangeShapeType="1"/>
            </p:cNvSpPr>
            <p:nvPr/>
          </p:nvSpPr>
          <p:spPr bwMode="auto">
            <a:xfrm>
              <a:off x="3165" y="2246"/>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5" name="Rectangle 69"/>
            <p:cNvSpPr>
              <a:spLocks noChangeArrowheads="1"/>
            </p:cNvSpPr>
            <p:nvPr/>
          </p:nvSpPr>
          <p:spPr bwMode="auto">
            <a:xfrm>
              <a:off x="3165" y="2246"/>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6" name="Line 70"/>
            <p:cNvSpPr>
              <a:spLocks noChangeShapeType="1"/>
            </p:cNvSpPr>
            <p:nvPr/>
          </p:nvSpPr>
          <p:spPr bwMode="auto">
            <a:xfrm>
              <a:off x="3165" y="2348"/>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7" name="Rectangle 71"/>
            <p:cNvSpPr>
              <a:spLocks noChangeArrowheads="1"/>
            </p:cNvSpPr>
            <p:nvPr/>
          </p:nvSpPr>
          <p:spPr bwMode="auto">
            <a:xfrm>
              <a:off x="3165" y="2348"/>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8" name="Line 72"/>
            <p:cNvSpPr>
              <a:spLocks noChangeShapeType="1"/>
            </p:cNvSpPr>
            <p:nvPr/>
          </p:nvSpPr>
          <p:spPr bwMode="auto">
            <a:xfrm>
              <a:off x="3165" y="2451"/>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9" name="Rectangle 73"/>
            <p:cNvSpPr>
              <a:spLocks noChangeArrowheads="1"/>
            </p:cNvSpPr>
            <p:nvPr/>
          </p:nvSpPr>
          <p:spPr bwMode="auto">
            <a:xfrm>
              <a:off x="3165" y="2451"/>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0" name="Line 74"/>
            <p:cNvSpPr>
              <a:spLocks noChangeShapeType="1"/>
            </p:cNvSpPr>
            <p:nvPr/>
          </p:nvSpPr>
          <p:spPr bwMode="auto">
            <a:xfrm>
              <a:off x="3165" y="2553"/>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1" name="Rectangle 75"/>
            <p:cNvSpPr>
              <a:spLocks noChangeArrowheads="1"/>
            </p:cNvSpPr>
            <p:nvPr/>
          </p:nvSpPr>
          <p:spPr bwMode="auto">
            <a:xfrm>
              <a:off x="3165" y="2553"/>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2" name="Line 76"/>
            <p:cNvSpPr>
              <a:spLocks noChangeShapeType="1"/>
            </p:cNvSpPr>
            <p:nvPr/>
          </p:nvSpPr>
          <p:spPr bwMode="auto">
            <a:xfrm>
              <a:off x="3165" y="2655"/>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3" name="Rectangle 77"/>
            <p:cNvSpPr>
              <a:spLocks noChangeArrowheads="1"/>
            </p:cNvSpPr>
            <p:nvPr/>
          </p:nvSpPr>
          <p:spPr bwMode="auto">
            <a:xfrm>
              <a:off x="3165" y="2655"/>
              <a:ext cx="2423" cy="7"/>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4" name="Line 78"/>
            <p:cNvSpPr>
              <a:spLocks noChangeShapeType="1"/>
            </p:cNvSpPr>
            <p:nvPr/>
          </p:nvSpPr>
          <p:spPr bwMode="auto">
            <a:xfrm>
              <a:off x="3165" y="2758"/>
              <a:ext cx="2423" cy="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5" name="Rectangle 79"/>
            <p:cNvSpPr>
              <a:spLocks noChangeArrowheads="1"/>
            </p:cNvSpPr>
            <p:nvPr/>
          </p:nvSpPr>
          <p:spPr bwMode="auto">
            <a:xfrm>
              <a:off x="3165" y="2758"/>
              <a:ext cx="2423" cy="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Line 80"/>
            <p:cNvSpPr>
              <a:spLocks noChangeShapeType="1"/>
            </p:cNvSpPr>
            <p:nvPr/>
          </p:nvSpPr>
          <p:spPr bwMode="auto">
            <a:xfrm>
              <a:off x="3159" y="1444"/>
              <a:ext cx="1" cy="1320"/>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7" name="Rectangle 81"/>
            <p:cNvSpPr>
              <a:spLocks noChangeArrowheads="1"/>
            </p:cNvSpPr>
            <p:nvPr/>
          </p:nvSpPr>
          <p:spPr bwMode="auto">
            <a:xfrm>
              <a:off x="3159" y="1444"/>
              <a:ext cx="6" cy="1326"/>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Line 82"/>
            <p:cNvSpPr>
              <a:spLocks noChangeShapeType="1"/>
            </p:cNvSpPr>
            <p:nvPr/>
          </p:nvSpPr>
          <p:spPr bwMode="auto">
            <a:xfrm>
              <a:off x="3977" y="1450"/>
              <a:ext cx="1" cy="1314"/>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9" name="Rectangle 83"/>
            <p:cNvSpPr>
              <a:spLocks noChangeArrowheads="1"/>
            </p:cNvSpPr>
            <p:nvPr/>
          </p:nvSpPr>
          <p:spPr bwMode="auto">
            <a:xfrm>
              <a:off x="3977" y="1450"/>
              <a:ext cx="6" cy="1320"/>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Line 84"/>
            <p:cNvSpPr>
              <a:spLocks noChangeShapeType="1"/>
            </p:cNvSpPr>
            <p:nvPr/>
          </p:nvSpPr>
          <p:spPr bwMode="auto">
            <a:xfrm>
              <a:off x="4512" y="1450"/>
              <a:ext cx="1" cy="1314"/>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1" name="Rectangle 85"/>
            <p:cNvSpPr>
              <a:spLocks noChangeArrowheads="1"/>
            </p:cNvSpPr>
            <p:nvPr/>
          </p:nvSpPr>
          <p:spPr bwMode="auto">
            <a:xfrm>
              <a:off x="4512" y="1450"/>
              <a:ext cx="6" cy="1320"/>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Line 86"/>
            <p:cNvSpPr>
              <a:spLocks noChangeShapeType="1"/>
            </p:cNvSpPr>
            <p:nvPr/>
          </p:nvSpPr>
          <p:spPr bwMode="auto">
            <a:xfrm>
              <a:off x="5047" y="1450"/>
              <a:ext cx="1" cy="1314"/>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3" name="Rectangle 87"/>
            <p:cNvSpPr>
              <a:spLocks noChangeArrowheads="1"/>
            </p:cNvSpPr>
            <p:nvPr/>
          </p:nvSpPr>
          <p:spPr bwMode="auto">
            <a:xfrm>
              <a:off x="5047" y="1450"/>
              <a:ext cx="6" cy="1320"/>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Line 88"/>
            <p:cNvSpPr>
              <a:spLocks noChangeShapeType="1"/>
            </p:cNvSpPr>
            <p:nvPr/>
          </p:nvSpPr>
          <p:spPr bwMode="auto">
            <a:xfrm>
              <a:off x="5582" y="1450"/>
              <a:ext cx="1" cy="1314"/>
            </a:xfrm>
            <a:prstGeom prst="line">
              <a:avLst/>
            </a:prstGeom>
            <a:noFill/>
            <a:ln w="0">
              <a:solidFill>
                <a:srgbClr val="DCDCD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5" name="Rectangle 89"/>
            <p:cNvSpPr>
              <a:spLocks noChangeArrowheads="1"/>
            </p:cNvSpPr>
            <p:nvPr/>
          </p:nvSpPr>
          <p:spPr bwMode="auto">
            <a:xfrm>
              <a:off x="5582" y="1450"/>
              <a:ext cx="6" cy="1320"/>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Line 90"/>
            <p:cNvSpPr>
              <a:spLocks noChangeShapeType="1"/>
            </p:cNvSpPr>
            <p:nvPr/>
          </p:nvSpPr>
          <p:spPr bwMode="auto">
            <a:xfrm>
              <a:off x="5588" y="144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7" name="Rectangle 91"/>
            <p:cNvSpPr>
              <a:spLocks noChangeArrowheads="1"/>
            </p:cNvSpPr>
            <p:nvPr/>
          </p:nvSpPr>
          <p:spPr bwMode="auto">
            <a:xfrm>
              <a:off x="5588" y="144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Line 92"/>
            <p:cNvSpPr>
              <a:spLocks noChangeShapeType="1"/>
            </p:cNvSpPr>
            <p:nvPr/>
          </p:nvSpPr>
          <p:spPr bwMode="auto">
            <a:xfrm>
              <a:off x="5588" y="183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9" name="Rectangle 93"/>
            <p:cNvSpPr>
              <a:spLocks noChangeArrowheads="1"/>
            </p:cNvSpPr>
            <p:nvPr/>
          </p:nvSpPr>
          <p:spPr bwMode="auto">
            <a:xfrm>
              <a:off x="5588" y="183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Line 94"/>
            <p:cNvSpPr>
              <a:spLocks noChangeShapeType="1"/>
            </p:cNvSpPr>
            <p:nvPr/>
          </p:nvSpPr>
          <p:spPr bwMode="auto">
            <a:xfrm>
              <a:off x="5588" y="19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1" name="Rectangle 95"/>
            <p:cNvSpPr>
              <a:spLocks noChangeArrowheads="1"/>
            </p:cNvSpPr>
            <p:nvPr/>
          </p:nvSpPr>
          <p:spPr bwMode="auto">
            <a:xfrm>
              <a:off x="5588" y="193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Line 96"/>
            <p:cNvSpPr>
              <a:spLocks noChangeShapeType="1"/>
            </p:cNvSpPr>
            <p:nvPr/>
          </p:nvSpPr>
          <p:spPr bwMode="auto">
            <a:xfrm>
              <a:off x="5588" y="20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3" name="Rectangle 97"/>
            <p:cNvSpPr>
              <a:spLocks noChangeArrowheads="1"/>
            </p:cNvSpPr>
            <p:nvPr/>
          </p:nvSpPr>
          <p:spPr bwMode="auto">
            <a:xfrm>
              <a:off x="5588" y="204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4" name="Line 98"/>
            <p:cNvSpPr>
              <a:spLocks noChangeShapeType="1"/>
            </p:cNvSpPr>
            <p:nvPr/>
          </p:nvSpPr>
          <p:spPr bwMode="auto">
            <a:xfrm>
              <a:off x="5588" y="21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5" name="Rectangle 99"/>
            <p:cNvSpPr>
              <a:spLocks noChangeArrowheads="1"/>
            </p:cNvSpPr>
            <p:nvPr/>
          </p:nvSpPr>
          <p:spPr bwMode="auto">
            <a:xfrm>
              <a:off x="5588" y="214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Line 100"/>
            <p:cNvSpPr>
              <a:spLocks noChangeShapeType="1"/>
            </p:cNvSpPr>
            <p:nvPr/>
          </p:nvSpPr>
          <p:spPr bwMode="auto">
            <a:xfrm>
              <a:off x="5588" y="224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7" name="Rectangle 101"/>
            <p:cNvSpPr>
              <a:spLocks noChangeArrowheads="1"/>
            </p:cNvSpPr>
            <p:nvPr/>
          </p:nvSpPr>
          <p:spPr bwMode="auto">
            <a:xfrm>
              <a:off x="5588" y="224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Line 102"/>
            <p:cNvSpPr>
              <a:spLocks noChangeShapeType="1"/>
            </p:cNvSpPr>
            <p:nvPr/>
          </p:nvSpPr>
          <p:spPr bwMode="auto">
            <a:xfrm>
              <a:off x="5588" y="234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9" name="Rectangle 103"/>
            <p:cNvSpPr>
              <a:spLocks noChangeArrowheads="1"/>
            </p:cNvSpPr>
            <p:nvPr/>
          </p:nvSpPr>
          <p:spPr bwMode="auto">
            <a:xfrm>
              <a:off x="5588" y="234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0" name="Line 104"/>
            <p:cNvSpPr>
              <a:spLocks noChangeShapeType="1"/>
            </p:cNvSpPr>
            <p:nvPr/>
          </p:nvSpPr>
          <p:spPr bwMode="auto">
            <a:xfrm>
              <a:off x="5588" y="24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1" name="Rectangle 105"/>
            <p:cNvSpPr>
              <a:spLocks noChangeArrowheads="1"/>
            </p:cNvSpPr>
            <p:nvPr/>
          </p:nvSpPr>
          <p:spPr bwMode="auto">
            <a:xfrm>
              <a:off x="5588" y="2451"/>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Line 106"/>
            <p:cNvSpPr>
              <a:spLocks noChangeShapeType="1"/>
            </p:cNvSpPr>
            <p:nvPr/>
          </p:nvSpPr>
          <p:spPr bwMode="auto">
            <a:xfrm>
              <a:off x="5588" y="255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3" name="Rectangle 107"/>
            <p:cNvSpPr>
              <a:spLocks noChangeArrowheads="1"/>
            </p:cNvSpPr>
            <p:nvPr/>
          </p:nvSpPr>
          <p:spPr bwMode="auto">
            <a:xfrm>
              <a:off x="5588" y="255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Line 108"/>
            <p:cNvSpPr>
              <a:spLocks noChangeShapeType="1"/>
            </p:cNvSpPr>
            <p:nvPr/>
          </p:nvSpPr>
          <p:spPr bwMode="auto">
            <a:xfrm>
              <a:off x="5588" y="26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5" name="Rectangle 109"/>
            <p:cNvSpPr>
              <a:spLocks noChangeArrowheads="1"/>
            </p:cNvSpPr>
            <p:nvPr/>
          </p:nvSpPr>
          <p:spPr bwMode="auto">
            <a:xfrm>
              <a:off x="5588" y="2655"/>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Line 110"/>
            <p:cNvSpPr>
              <a:spLocks noChangeShapeType="1"/>
            </p:cNvSpPr>
            <p:nvPr/>
          </p:nvSpPr>
          <p:spPr bwMode="auto">
            <a:xfrm>
              <a:off x="5588" y="275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7" name="Rectangle 111"/>
            <p:cNvSpPr>
              <a:spLocks noChangeArrowheads="1"/>
            </p:cNvSpPr>
            <p:nvPr/>
          </p:nvSpPr>
          <p:spPr bwMode="auto">
            <a:xfrm>
              <a:off x="5588" y="275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229262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83183" y="540423"/>
            <a:ext cx="7493435" cy="1143000"/>
          </a:xfrm>
        </p:spPr>
        <p:txBody>
          <a:bodyPr/>
          <a:lstStyle/>
          <a:p>
            <a:r>
              <a:rPr lang="sv-SE" dirty="0" smtClean="0"/>
              <a:t>Antal öppet arbetslösa och i program Västernorrlands län 2014-2016</a:t>
            </a:r>
            <a:endParaRPr lang="sv-SE" dirty="0"/>
          </a:p>
        </p:txBody>
      </p:sp>
      <p:graphicFrame>
        <p:nvGraphicFramePr>
          <p:cNvPr id="6" name="Diagram 5"/>
          <p:cNvGraphicFramePr>
            <a:graphicFrameLocks/>
          </p:cNvGraphicFramePr>
          <p:nvPr>
            <p:extLst/>
          </p:nvPr>
        </p:nvGraphicFramePr>
        <p:xfrm>
          <a:off x="2083182" y="1966068"/>
          <a:ext cx="7105650" cy="42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2669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83183" y="540423"/>
            <a:ext cx="7493435" cy="1143000"/>
          </a:xfrm>
        </p:spPr>
        <p:txBody>
          <a:bodyPr/>
          <a:lstStyle/>
          <a:p>
            <a:r>
              <a:rPr lang="sv-SE" dirty="0" smtClean="0"/>
              <a:t>Antal öppet arbetslösa och i program Sundsvalls kommun 2014-2016</a:t>
            </a:r>
            <a:endParaRPr lang="sv-SE" dirty="0"/>
          </a:p>
        </p:txBody>
      </p:sp>
      <p:graphicFrame>
        <p:nvGraphicFramePr>
          <p:cNvPr id="4" name="Diagram 3"/>
          <p:cNvGraphicFramePr>
            <a:graphicFrameLocks/>
          </p:cNvGraphicFramePr>
          <p:nvPr>
            <p:extLst/>
          </p:nvPr>
        </p:nvGraphicFramePr>
        <p:xfrm>
          <a:off x="2083182" y="1887409"/>
          <a:ext cx="7105650" cy="42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0741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66723" y="1081198"/>
            <a:ext cx="9897045" cy="771665"/>
          </a:xfrm>
        </p:spPr>
        <p:txBody>
          <a:bodyPr>
            <a:normAutofit/>
          </a:bodyPr>
          <a:lstStyle/>
          <a:p>
            <a:pPr algn="ctr"/>
            <a:r>
              <a:rPr lang="sv-SE" sz="4000" dirty="0" smtClean="0"/>
              <a:t>Välkomna!</a:t>
            </a:r>
            <a:endParaRPr lang="sv-SE" sz="4000" dirty="0"/>
          </a:p>
        </p:txBody>
      </p:sp>
      <p:sp>
        <p:nvSpPr>
          <p:cNvPr id="3" name="Platshållare för innehåll 2"/>
          <p:cNvSpPr>
            <a:spLocks noGrp="1"/>
          </p:cNvSpPr>
          <p:nvPr>
            <p:ph idx="1"/>
          </p:nvPr>
        </p:nvSpPr>
        <p:spPr/>
        <p:txBody>
          <a:bodyPr/>
          <a:lstStyle/>
          <a:p>
            <a:pPr marL="0" indent="0">
              <a:buNone/>
            </a:pPr>
            <a:r>
              <a:rPr lang="sv-SE" dirty="0" smtClean="0"/>
              <a:t>Therese Sjögren</a:t>
            </a:r>
          </a:p>
          <a:p>
            <a:pPr marL="0" indent="0">
              <a:buNone/>
            </a:pPr>
            <a:r>
              <a:rPr lang="sv-SE" dirty="0" smtClean="0"/>
              <a:t>Arbetsförmedlingschef Sundsvall/Ånge</a:t>
            </a:r>
            <a:endParaRPr lang="sv-SE" dirty="0"/>
          </a:p>
          <a:p>
            <a:pPr marL="0" indent="0">
              <a:buNone/>
            </a:pPr>
            <a:endParaRPr lang="sv-SE" dirty="0" smtClean="0"/>
          </a:p>
          <a:p>
            <a:pPr marL="0" indent="0">
              <a:buNone/>
            </a:pPr>
            <a:r>
              <a:rPr lang="sv-SE" dirty="0" smtClean="0"/>
              <a:t>Martin Gandal</a:t>
            </a:r>
          </a:p>
          <a:p>
            <a:pPr marL="0" indent="0">
              <a:buNone/>
            </a:pPr>
            <a:r>
              <a:rPr lang="sv-SE" dirty="0" smtClean="0"/>
              <a:t>Utredare</a:t>
            </a:r>
          </a:p>
          <a:p>
            <a:pPr marL="0" indent="0">
              <a:buNone/>
            </a:pPr>
            <a:endParaRPr lang="sv-SE" dirty="0"/>
          </a:p>
        </p:txBody>
      </p:sp>
    </p:spTree>
    <p:extLst>
      <p:ext uri="{BB962C8B-B14F-4D97-AF65-F5344CB8AC3E}">
        <p14:creationId xmlns:p14="http://schemas.microsoft.com/office/powerpoint/2010/main" val="3283737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12681" y="815727"/>
            <a:ext cx="5747492" cy="1143000"/>
          </a:xfrm>
        </p:spPr>
        <p:txBody>
          <a:bodyPr/>
          <a:lstStyle/>
          <a:p>
            <a:r>
              <a:rPr lang="sv-SE" dirty="0" smtClean="0"/>
              <a:t>Summering</a:t>
            </a:r>
            <a:endParaRPr lang="sv-SE" dirty="0"/>
          </a:p>
        </p:txBody>
      </p:sp>
      <p:sp>
        <p:nvSpPr>
          <p:cNvPr id="3" name="Platshållare för innehåll 2"/>
          <p:cNvSpPr>
            <a:spLocks noGrp="1"/>
          </p:cNvSpPr>
          <p:nvPr>
            <p:ph idx="1"/>
          </p:nvPr>
        </p:nvSpPr>
        <p:spPr>
          <a:xfrm>
            <a:off x="2112682" y="2228902"/>
            <a:ext cx="7729409" cy="3758943"/>
          </a:xfrm>
        </p:spPr>
        <p:txBody>
          <a:bodyPr/>
          <a:lstStyle/>
          <a:p>
            <a:r>
              <a:rPr lang="sv-SE" dirty="0" smtClean="0"/>
              <a:t>Successivt färre antal inskriva som är öppet arbetslösa och i program</a:t>
            </a:r>
          </a:p>
          <a:p>
            <a:r>
              <a:rPr lang="sv-SE" dirty="0" smtClean="0"/>
              <a:t>Högre andel ”utsatta grupper” - längre tid i arbetslöshet</a:t>
            </a:r>
          </a:p>
          <a:p>
            <a:r>
              <a:rPr lang="sv-SE" dirty="0" smtClean="0"/>
              <a:t>Andelen med högst förgymnasial utbildning ökar - risk för långtidsarbetslöshet</a:t>
            </a:r>
          </a:p>
          <a:p>
            <a:r>
              <a:rPr lang="sv-SE" dirty="0" smtClean="0"/>
              <a:t>Ökat inflöde till etableringsuppdraget – viktigt tillskott till arbetskraften. Behöver samverka för att lyckas. </a:t>
            </a:r>
          </a:p>
          <a:p>
            <a:pPr lvl="1"/>
            <a:r>
              <a:rPr lang="sv-SE" dirty="0" smtClean="0"/>
              <a:t>Kompensera bristande </a:t>
            </a:r>
            <a:r>
              <a:rPr lang="sv-SE" dirty="0"/>
              <a:t>nätverk</a:t>
            </a:r>
          </a:p>
          <a:p>
            <a:pPr lvl="1"/>
            <a:r>
              <a:rPr lang="sv-SE" dirty="0" smtClean="0"/>
              <a:t>Snabbspåren, validering, utbildning</a:t>
            </a:r>
          </a:p>
          <a:p>
            <a:pPr lvl="1"/>
            <a:r>
              <a:rPr lang="sv-SE" dirty="0" smtClean="0"/>
              <a:t>Insatser: extratjänster, moderna beredskapsjobb, praktik </a:t>
            </a:r>
            <a:r>
              <a:rPr lang="sv-SE" dirty="0" err="1" smtClean="0"/>
              <a:t>etc</a:t>
            </a:r>
            <a:endParaRPr lang="sv-SE" dirty="0" smtClean="0"/>
          </a:p>
        </p:txBody>
      </p:sp>
    </p:spTree>
    <p:extLst>
      <p:ext uri="{BB962C8B-B14F-4D97-AF65-F5344CB8AC3E}">
        <p14:creationId xmlns:p14="http://schemas.microsoft.com/office/powerpoint/2010/main" val="3423827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Syfte</a:t>
            </a:r>
            <a:endParaRPr lang="sv-SE" dirty="0"/>
          </a:p>
        </p:txBody>
      </p:sp>
      <p:sp>
        <p:nvSpPr>
          <p:cNvPr id="3" name="Platshållare för innehåll 2"/>
          <p:cNvSpPr>
            <a:spLocks noGrp="1"/>
          </p:cNvSpPr>
          <p:nvPr>
            <p:ph idx="1"/>
          </p:nvPr>
        </p:nvSpPr>
        <p:spPr>
          <a:xfrm>
            <a:off x="768002" y="2224198"/>
            <a:ext cx="9895766" cy="3123694"/>
          </a:xfrm>
        </p:spPr>
        <p:txBody>
          <a:bodyPr>
            <a:normAutofit fontScale="92500" lnSpcReduction="10000"/>
          </a:bodyPr>
          <a:lstStyle/>
          <a:p>
            <a:endParaRPr lang="sv-SE" sz="2400" b="1" dirty="0"/>
          </a:p>
          <a:p>
            <a:pPr marL="571500" indent="-571500">
              <a:buFontTx/>
              <a:buChar char="-"/>
            </a:pPr>
            <a:r>
              <a:rPr lang="sv-SE" sz="2400" dirty="0"/>
              <a:t>P</a:t>
            </a:r>
            <a:r>
              <a:rPr lang="sv-SE" sz="2400" dirty="0" smtClean="0"/>
              <a:t>resentera resultatet </a:t>
            </a:r>
            <a:r>
              <a:rPr lang="sv-SE" sz="2400" dirty="0"/>
              <a:t>av Arbetsförmedlingens </a:t>
            </a:r>
            <a:r>
              <a:rPr lang="sv-SE" sz="2400" dirty="0" smtClean="0"/>
              <a:t>prognosarbete för Västernorrlands Län</a:t>
            </a:r>
            <a:endParaRPr lang="sv-SE" sz="2400" dirty="0"/>
          </a:p>
          <a:p>
            <a:pPr marL="571500" indent="-571500">
              <a:buFontTx/>
              <a:buChar char="-"/>
            </a:pPr>
            <a:endParaRPr lang="sv-SE" sz="2400" dirty="0"/>
          </a:p>
          <a:p>
            <a:pPr marL="571500" indent="-571500">
              <a:buFontTx/>
              <a:buChar char="-"/>
            </a:pPr>
            <a:r>
              <a:rPr lang="sv-SE" sz="2400" dirty="0" smtClean="0"/>
              <a:t>Beskriva aktuella </a:t>
            </a:r>
            <a:r>
              <a:rPr lang="sv-SE" sz="2400" dirty="0"/>
              <a:t>förutsättningar på  arbetsmarknaden och Arbetsförmedlingens uppdrag</a:t>
            </a:r>
          </a:p>
          <a:p>
            <a:pPr marL="571500" indent="-571500">
              <a:buFontTx/>
              <a:buChar char="-"/>
            </a:pPr>
            <a:endParaRPr lang="sv-SE" sz="2400" dirty="0"/>
          </a:p>
          <a:p>
            <a:pPr marL="571500" indent="-571500">
              <a:buFontTx/>
              <a:buChar char="-"/>
            </a:pPr>
            <a:r>
              <a:rPr lang="sv-SE" sz="2400" dirty="0"/>
              <a:t>D</a:t>
            </a:r>
            <a:r>
              <a:rPr lang="sv-SE" sz="2400" dirty="0" smtClean="0"/>
              <a:t>iskutera </a:t>
            </a:r>
            <a:r>
              <a:rPr lang="sv-SE" sz="2400" dirty="0"/>
              <a:t>lokala och regionala förutsättningar och samarbeten för en fungerande arbetsmarknad.</a:t>
            </a:r>
          </a:p>
          <a:p>
            <a:endParaRPr lang="sv-SE" dirty="0"/>
          </a:p>
        </p:txBody>
      </p:sp>
    </p:spTree>
    <p:extLst>
      <p:ext uri="{BB962C8B-B14F-4D97-AF65-F5344CB8AC3E}">
        <p14:creationId xmlns:p14="http://schemas.microsoft.com/office/powerpoint/2010/main" val="94110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Prognos HT-2016</a:t>
            </a:r>
            <a:endParaRPr lang="sv-SE" dirty="0"/>
          </a:p>
        </p:txBody>
      </p:sp>
    </p:spTree>
    <p:extLst>
      <p:ext uri="{BB962C8B-B14F-4D97-AF65-F5344CB8AC3E}">
        <p14:creationId xmlns:p14="http://schemas.microsoft.com/office/powerpoint/2010/main" val="4271340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733772" y="2415728"/>
            <a:ext cx="9897045" cy="900000"/>
          </a:xfrm>
        </p:spPr>
        <p:txBody>
          <a:bodyPr/>
          <a:lstStyle/>
          <a:p>
            <a:pPr algn="ctr"/>
            <a:r>
              <a:rPr lang="sv-SE" sz="4800" dirty="0" smtClean="0"/>
              <a:t>Omvärlden, Sverige och länet</a:t>
            </a:r>
            <a:endParaRPr lang="sv-SE" sz="4800" dirty="0"/>
          </a:p>
        </p:txBody>
      </p:sp>
    </p:spTree>
    <p:extLst>
      <p:ext uri="{BB962C8B-B14F-4D97-AF65-F5344CB8AC3E}">
        <p14:creationId xmlns:p14="http://schemas.microsoft.com/office/powerpoint/2010/main" val="25824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719917" y="2775946"/>
            <a:ext cx="9897045" cy="900000"/>
          </a:xfrm>
        </p:spPr>
        <p:txBody>
          <a:bodyPr>
            <a:normAutofit fontScale="90000"/>
          </a:bodyPr>
          <a:lstStyle/>
          <a:p>
            <a:pPr algn="ctr"/>
            <a:r>
              <a:rPr lang="sv-SE" sz="4800" dirty="0" smtClean="0"/>
              <a:t>Kompetensförsörjning, brist på arbetskraft och arbetskraften</a:t>
            </a:r>
            <a:endParaRPr lang="sv-SE" sz="4800" dirty="0"/>
          </a:p>
        </p:txBody>
      </p:sp>
    </p:spTree>
    <p:extLst>
      <p:ext uri="{BB962C8B-B14F-4D97-AF65-F5344CB8AC3E}">
        <p14:creationId xmlns:p14="http://schemas.microsoft.com/office/powerpoint/2010/main" val="962520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748145" y="692727"/>
          <a:ext cx="10695709" cy="5611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904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159032" y="693497"/>
          <a:ext cx="576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a:graphicFrameLocks/>
          </p:cNvGraphicFramePr>
          <p:nvPr>
            <p:extLst/>
          </p:nvPr>
        </p:nvGraphicFramePr>
        <p:xfrm>
          <a:off x="6432000" y="769980"/>
          <a:ext cx="5760000" cy="576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ruta 1"/>
          <p:cNvSpPr txBox="1"/>
          <p:nvPr/>
        </p:nvSpPr>
        <p:spPr>
          <a:xfrm>
            <a:off x="5352054" y="198396"/>
            <a:ext cx="2159891" cy="4045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800" dirty="0">
                <a:latin typeface="Calibri" panose="020F0502020204030204" pitchFamily="34" charset="0"/>
              </a:rPr>
              <a:t>Källa: SCB</a:t>
            </a:r>
          </a:p>
        </p:txBody>
      </p:sp>
      <p:sp>
        <p:nvSpPr>
          <p:cNvPr id="2" name="textruta 1"/>
          <p:cNvSpPr txBox="1"/>
          <p:nvPr/>
        </p:nvSpPr>
        <p:spPr>
          <a:xfrm>
            <a:off x="2750820" y="6460757"/>
            <a:ext cx="800100" cy="369332"/>
          </a:xfrm>
          <a:prstGeom prst="rect">
            <a:avLst/>
          </a:prstGeom>
          <a:noFill/>
        </p:spPr>
        <p:txBody>
          <a:bodyPr wrap="square" rtlCol="0">
            <a:spAutoFit/>
          </a:bodyPr>
          <a:lstStyle/>
          <a:p>
            <a:r>
              <a:rPr lang="sv-SE" b="1" dirty="0" smtClean="0">
                <a:latin typeface="Calibri" panose="020F0502020204030204" pitchFamily="34" charset="0"/>
              </a:rPr>
              <a:t>1968</a:t>
            </a:r>
            <a:endParaRPr lang="sv-SE" b="1" dirty="0">
              <a:latin typeface="Calibri" panose="020F0502020204030204" pitchFamily="34" charset="0"/>
            </a:endParaRPr>
          </a:p>
        </p:txBody>
      </p:sp>
      <p:sp>
        <p:nvSpPr>
          <p:cNvPr id="7" name="textruta 6"/>
          <p:cNvSpPr txBox="1"/>
          <p:nvPr/>
        </p:nvSpPr>
        <p:spPr>
          <a:xfrm>
            <a:off x="9070562" y="6453497"/>
            <a:ext cx="800100" cy="369332"/>
          </a:xfrm>
          <a:prstGeom prst="rect">
            <a:avLst/>
          </a:prstGeom>
          <a:noFill/>
        </p:spPr>
        <p:txBody>
          <a:bodyPr wrap="square" rtlCol="0">
            <a:spAutoFit/>
          </a:bodyPr>
          <a:lstStyle/>
          <a:p>
            <a:r>
              <a:rPr lang="sv-SE" b="1" dirty="0" smtClean="0">
                <a:latin typeface="Calibri" panose="020F0502020204030204" pitchFamily="34" charset="0"/>
              </a:rPr>
              <a:t>2015</a:t>
            </a:r>
            <a:endParaRPr lang="sv-SE" b="1" dirty="0">
              <a:latin typeface="Calibri" panose="020F0502020204030204" pitchFamily="34" charset="0"/>
            </a:endParaRPr>
          </a:p>
        </p:txBody>
      </p:sp>
      <p:sp>
        <p:nvSpPr>
          <p:cNvPr id="3" name="Rektangel 2"/>
          <p:cNvSpPr/>
          <p:nvPr/>
        </p:nvSpPr>
        <p:spPr>
          <a:xfrm>
            <a:off x="685800" y="2956560"/>
            <a:ext cx="5379720" cy="2164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6903720" y="2910840"/>
            <a:ext cx="4966892" cy="2316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52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609599" y="734291"/>
          <a:ext cx="5760000" cy="57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a:graphicFrameLocks/>
          </p:cNvGraphicFramePr>
          <p:nvPr>
            <p:extLst/>
          </p:nvPr>
        </p:nvGraphicFramePr>
        <p:xfrm>
          <a:off x="6553920" y="693497"/>
          <a:ext cx="5760000" cy="576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p:cNvSpPr txBox="1"/>
          <p:nvPr/>
        </p:nvSpPr>
        <p:spPr>
          <a:xfrm>
            <a:off x="5929746" y="152399"/>
            <a:ext cx="1787237" cy="369332"/>
          </a:xfrm>
          <a:prstGeom prst="rect">
            <a:avLst/>
          </a:prstGeom>
          <a:noFill/>
        </p:spPr>
        <p:txBody>
          <a:bodyPr wrap="square" rtlCol="0">
            <a:spAutoFit/>
          </a:bodyPr>
          <a:lstStyle/>
          <a:p>
            <a:r>
              <a:rPr lang="sv-SE" dirty="0" smtClean="0">
                <a:latin typeface="Calibri" panose="020F0502020204030204" pitchFamily="34" charset="0"/>
              </a:rPr>
              <a:t>Källa: SCB</a:t>
            </a:r>
            <a:endParaRPr lang="sv-SE" dirty="0">
              <a:latin typeface="Calibri" panose="020F0502020204030204" pitchFamily="34" charset="0"/>
            </a:endParaRPr>
          </a:p>
        </p:txBody>
      </p:sp>
      <p:sp>
        <p:nvSpPr>
          <p:cNvPr id="6" name="textruta 5"/>
          <p:cNvSpPr txBox="1"/>
          <p:nvPr/>
        </p:nvSpPr>
        <p:spPr>
          <a:xfrm>
            <a:off x="3117274" y="6494291"/>
            <a:ext cx="872836" cy="369332"/>
          </a:xfrm>
          <a:prstGeom prst="rect">
            <a:avLst/>
          </a:prstGeom>
          <a:noFill/>
        </p:spPr>
        <p:txBody>
          <a:bodyPr wrap="square" rtlCol="0">
            <a:spAutoFit/>
          </a:bodyPr>
          <a:lstStyle/>
          <a:p>
            <a:r>
              <a:rPr lang="sv-SE" b="1" dirty="0" smtClean="0">
                <a:latin typeface="Calibri" panose="020F0502020204030204" pitchFamily="34" charset="0"/>
              </a:rPr>
              <a:t>Länet</a:t>
            </a:r>
            <a:endParaRPr lang="sv-SE" b="1" dirty="0">
              <a:latin typeface="Calibri" panose="020F0502020204030204" pitchFamily="34" charset="0"/>
            </a:endParaRPr>
          </a:p>
        </p:txBody>
      </p:sp>
      <p:sp>
        <p:nvSpPr>
          <p:cNvPr id="7" name="textruta 6"/>
          <p:cNvSpPr txBox="1"/>
          <p:nvPr/>
        </p:nvSpPr>
        <p:spPr>
          <a:xfrm>
            <a:off x="9005456" y="6494291"/>
            <a:ext cx="872836" cy="369332"/>
          </a:xfrm>
          <a:prstGeom prst="rect">
            <a:avLst/>
          </a:prstGeom>
          <a:noFill/>
        </p:spPr>
        <p:txBody>
          <a:bodyPr wrap="square" rtlCol="0">
            <a:spAutoFit/>
          </a:bodyPr>
          <a:lstStyle/>
          <a:p>
            <a:r>
              <a:rPr lang="sv-SE" b="1" dirty="0" smtClean="0">
                <a:latin typeface="Calibri" panose="020F0502020204030204" pitchFamily="34" charset="0"/>
              </a:rPr>
              <a:t>Riket</a:t>
            </a:r>
            <a:endParaRPr lang="sv-SE" b="1" dirty="0">
              <a:latin typeface="Calibri" panose="020F0502020204030204" pitchFamily="34" charset="0"/>
            </a:endParaRPr>
          </a:p>
        </p:txBody>
      </p:sp>
      <p:sp>
        <p:nvSpPr>
          <p:cNvPr id="9" name="Textruta 1"/>
          <p:cNvSpPr txBox="1"/>
          <p:nvPr/>
        </p:nvSpPr>
        <p:spPr>
          <a:xfrm>
            <a:off x="6095999" y="6453497"/>
            <a:ext cx="2159891" cy="4045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400" dirty="0">
                <a:latin typeface="Calibri" panose="020F0502020204030204" pitchFamily="34" charset="0"/>
              </a:rPr>
              <a:t>Källa: SCB</a:t>
            </a:r>
          </a:p>
        </p:txBody>
      </p:sp>
    </p:spTree>
    <p:extLst>
      <p:ext uri="{BB962C8B-B14F-4D97-AF65-F5344CB8AC3E}">
        <p14:creationId xmlns:p14="http://schemas.microsoft.com/office/powerpoint/2010/main" val="302925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70675C"/>
      </a:dk2>
      <a:lt2>
        <a:srgbClr val="B4AA9B"/>
      </a:lt2>
      <a:accent1>
        <a:srgbClr val="007597"/>
      </a:accent1>
      <a:accent2>
        <a:srgbClr val="F05414"/>
      </a:accent2>
      <a:accent3>
        <a:srgbClr val="96328C"/>
      </a:accent3>
      <a:accent4>
        <a:srgbClr val="FFCD00"/>
      </a:accent4>
      <a:accent5>
        <a:srgbClr val="84C300"/>
      </a:accent5>
      <a:accent6>
        <a:srgbClr val="C8004D"/>
      </a:accent6>
      <a:hlink>
        <a:srgbClr val="0000FF"/>
      </a:hlink>
      <a:folHlink>
        <a:srgbClr val="000000"/>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bredbild.potx" id="{2365815A-6CE9-4D2D-B101-606EFCBB5993}" vid="{A82A6EA5-C2C6-4ABD-9895-7E242FC89E15}"/>
    </a:ext>
  </a:extLst>
</a:theme>
</file>

<file path=ppt/theme/theme2.xml><?xml version="1.0" encoding="utf-8"?>
<a:theme xmlns:a="http://schemas.openxmlformats.org/drawingml/2006/main" name="Arbetsförmedlingen med Eures">
  <a:themeElements>
    <a:clrScheme name="Arbetsförmedlingen">
      <a:dk1>
        <a:sysClr val="windowText" lastClr="000000"/>
      </a:dk1>
      <a:lt1>
        <a:sysClr val="window" lastClr="FFFFFF"/>
      </a:lt1>
      <a:dk2>
        <a:srgbClr val="70675C"/>
      </a:dk2>
      <a:lt2>
        <a:srgbClr val="B4AA9B"/>
      </a:lt2>
      <a:accent1>
        <a:srgbClr val="007597"/>
      </a:accent1>
      <a:accent2>
        <a:srgbClr val="F05414"/>
      </a:accent2>
      <a:accent3>
        <a:srgbClr val="96328C"/>
      </a:accent3>
      <a:accent4>
        <a:srgbClr val="FFCD00"/>
      </a:accent4>
      <a:accent5>
        <a:srgbClr val="84C300"/>
      </a:accent5>
      <a:accent6>
        <a:srgbClr val="C8004D"/>
      </a:accent6>
      <a:hlink>
        <a:srgbClr val="0000FF"/>
      </a:hlink>
      <a:folHlink>
        <a:srgbClr val="000000"/>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bredbild.potx" id="{2365815A-6CE9-4D2D-B101-606EFCBB5993}" vid="{866C8539-C4B0-4E26-B900-3BFA1DFE53C5}"/>
    </a:ext>
  </a:extLst>
</a:theme>
</file>

<file path=ppt/theme/theme3.xml><?xml version="1.0" encoding="utf-8"?>
<a:theme xmlns:a="http://schemas.openxmlformats.org/drawingml/2006/main" name="Arbetsförmedlingen med ESF">
  <a:themeElements>
    <a:clrScheme name="Arbetsförmedlingen">
      <a:dk1>
        <a:sysClr val="windowText" lastClr="000000"/>
      </a:dk1>
      <a:lt1>
        <a:sysClr val="window" lastClr="FFFFFF"/>
      </a:lt1>
      <a:dk2>
        <a:srgbClr val="70675C"/>
      </a:dk2>
      <a:lt2>
        <a:srgbClr val="B4AA9B"/>
      </a:lt2>
      <a:accent1>
        <a:srgbClr val="007597"/>
      </a:accent1>
      <a:accent2>
        <a:srgbClr val="F05414"/>
      </a:accent2>
      <a:accent3>
        <a:srgbClr val="96328C"/>
      </a:accent3>
      <a:accent4>
        <a:srgbClr val="FFCD00"/>
      </a:accent4>
      <a:accent5>
        <a:srgbClr val="84C300"/>
      </a:accent5>
      <a:accent6>
        <a:srgbClr val="C8004D"/>
      </a:accent6>
      <a:hlink>
        <a:srgbClr val="0000FF"/>
      </a:hlink>
      <a:folHlink>
        <a:srgbClr val="000000"/>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bredbild.potx" id="{2365815A-6CE9-4D2D-B101-606EFCBB5993}" vid="{0ED4C3C7-6B59-4A67-8A62-89AE023BC975}"/>
    </a:ext>
  </a:extLst>
</a:theme>
</file>

<file path=ppt/theme/theme4.xml><?xml version="1.0" encoding="utf-8"?>
<a:theme xmlns:a="http://schemas.openxmlformats.org/drawingml/2006/main" name="Arbetsförmedlingen med Eures och ESF">
  <a:themeElements>
    <a:clrScheme name="Arbetsförmedlingen">
      <a:dk1>
        <a:sysClr val="windowText" lastClr="000000"/>
      </a:dk1>
      <a:lt1>
        <a:sysClr val="window" lastClr="FFFFFF"/>
      </a:lt1>
      <a:dk2>
        <a:srgbClr val="70675C"/>
      </a:dk2>
      <a:lt2>
        <a:srgbClr val="B4AA9B"/>
      </a:lt2>
      <a:accent1>
        <a:srgbClr val="007597"/>
      </a:accent1>
      <a:accent2>
        <a:srgbClr val="F05414"/>
      </a:accent2>
      <a:accent3>
        <a:srgbClr val="96328C"/>
      </a:accent3>
      <a:accent4>
        <a:srgbClr val="FFCD00"/>
      </a:accent4>
      <a:accent5>
        <a:srgbClr val="84C300"/>
      </a:accent5>
      <a:accent6>
        <a:srgbClr val="C8004D"/>
      </a:accent6>
      <a:hlink>
        <a:srgbClr val="0000FF"/>
      </a:hlink>
      <a:folHlink>
        <a:srgbClr val="000000"/>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bredbild.potx" id="{2365815A-6CE9-4D2D-B101-606EFCBB5993}" vid="{483DA5AF-F292-4275-BB4A-5C8989DBF7B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F diagram">
    <a:dk1>
      <a:sysClr val="windowText" lastClr="000000"/>
    </a:dk1>
    <a:lt1>
      <a:sysClr val="window" lastClr="FFFFFF"/>
    </a:lt1>
    <a:dk2>
      <a:srgbClr val="44546A"/>
    </a:dk2>
    <a:lt2>
      <a:srgbClr val="E7E6E6"/>
    </a:lt2>
    <a:accent1>
      <a:srgbClr val="1983A1"/>
    </a:accent1>
    <a:accent2>
      <a:srgbClr val="7FBACB"/>
    </a:accent2>
    <a:accent3>
      <a:srgbClr val="84C300"/>
    </a:accent3>
    <a:accent4>
      <a:srgbClr val="F1652B"/>
    </a:accent4>
    <a:accent5>
      <a:srgbClr val="B4AA9B"/>
    </a:accent5>
    <a:accent6>
      <a:srgbClr val="D33371"/>
    </a:accent6>
    <a:hlink>
      <a:srgbClr val="0563C1"/>
    </a:hlink>
    <a:folHlink>
      <a:srgbClr val="954F72"/>
    </a:folHlink>
  </a:clrScheme>
  <a:fontScheme name="Arbestförmedling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F diagram">
    <a:dk1>
      <a:sysClr val="windowText" lastClr="000000"/>
    </a:dk1>
    <a:lt1>
      <a:sysClr val="window" lastClr="FFFFFF"/>
    </a:lt1>
    <a:dk2>
      <a:srgbClr val="44546A"/>
    </a:dk2>
    <a:lt2>
      <a:srgbClr val="E7E6E6"/>
    </a:lt2>
    <a:accent1>
      <a:srgbClr val="1983A1"/>
    </a:accent1>
    <a:accent2>
      <a:srgbClr val="7FBACB"/>
    </a:accent2>
    <a:accent3>
      <a:srgbClr val="84C300"/>
    </a:accent3>
    <a:accent4>
      <a:srgbClr val="F1652B"/>
    </a:accent4>
    <a:accent5>
      <a:srgbClr val="B4AA9B"/>
    </a:accent5>
    <a:accent6>
      <a:srgbClr val="D33371"/>
    </a:accent6>
    <a:hlink>
      <a:srgbClr val="0563C1"/>
    </a:hlink>
    <a:folHlink>
      <a:srgbClr val="954F72"/>
    </a:folHlink>
  </a:clrScheme>
  <a:fontScheme name="Arbestförmedling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F diagram">
    <a:dk1>
      <a:sysClr val="windowText" lastClr="000000"/>
    </a:dk1>
    <a:lt1>
      <a:sysClr val="window" lastClr="FFFFFF"/>
    </a:lt1>
    <a:dk2>
      <a:srgbClr val="44546A"/>
    </a:dk2>
    <a:lt2>
      <a:srgbClr val="E7E6E6"/>
    </a:lt2>
    <a:accent1>
      <a:srgbClr val="1983A1"/>
    </a:accent1>
    <a:accent2>
      <a:srgbClr val="7FBACB"/>
    </a:accent2>
    <a:accent3>
      <a:srgbClr val="84C300"/>
    </a:accent3>
    <a:accent4>
      <a:srgbClr val="F1652B"/>
    </a:accent4>
    <a:accent5>
      <a:srgbClr val="B4AA9B"/>
    </a:accent5>
    <a:accent6>
      <a:srgbClr val="D33371"/>
    </a:accent6>
    <a:hlink>
      <a:srgbClr val="0563C1"/>
    </a:hlink>
    <a:folHlink>
      <a:srgbClr val="954F72"/>
    </a:folHlink>
  </a:clrScheme>
  <a:fontScheme name="Arbestförmedling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F diagram">
    <a:dk1>
      <a:sysClr val="windowText" lastClr="000000"/>
    </a:dk1>
    <a:lt1>
      <a:sysClr val="window" lastClr="FFFFFF"/>
    </a:lt1>
    <a:dk2>
      <a:srgbClr val="44546A"/>
    </a:dk2>
    <a:lt2>
      <a:srgbClr val="E7E6E6"/>
    </a:lt2>
    <a:accent1>
      <a:srgbClr val="1983A1"/>
    </a:accent1>
    <a:accent2>
      <a:srgbClr val="7FBACB"/>
    </a:accent2>
    <a:accent3>
      <a:srgbClr val="84C300"/>
    </a:accent3>
    <a:accent4>
      <a:srgbClr val="F1652B"/>
    </a:accent4>
    <a:accent5>
      <a:srgbClr val="B4AA9B"/>
    </a:accent5>
    <a:accent6>
      <a:srgbClr val="D33371"/>
    </a:accent6>
    <a:hlink>
      <a:srgbClr val="0563C1"/>
    </a:hlink>
    <a:folHlink>
      <a:srgbClr val="954F72"/>
    </a:folHlink>
  </a:clrScheme>
  <a:fontScheme name="Arbestförmedling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F diagram">
    <a:dk1>
      <a:sysClr val="windowText" lastClr="000000"/>
    </a:dk1>
    <a:lt1>
      <a:sysClr val="window" lastClr="FFFFFF"/>
    </a:lt1>
    <a:dk2>
      <a:srgbClr val="44546A"/>
    </a:dk2>
    <a:lt2>
      <a:srgbClr val="E7E6E6"/>
    </a:lt2>
    <a:accent1>
      <a:srgbClr val="1983A1"/>
    </a:accent1>
    <a:accent2>
      <a:srgbClr val="7FBACB"/>
    </a:accent2>
    <a:accent3>
      <a:srgbClr val="84C300"/>
    </a:accent3>
    <a:accent4>
      <a:srgbClr val="F1652B"/>
    </a:accent4>
    <a:accent5>
      <a:srgbClr val="B4AA9B"/>
    </a:accent5>
    <a:accent6>
      <a:srgbClr val="D33371"/>
    </a:accent6>
    <a:hlink>
      <a:srgbClr val="0563C1"/>
    </a:hlink>
    <a:folHlink>
      <a:srgbClr val="954F72"/>
    </a:folHlink>
  </a:clrScheme>
  <a:fontScheme name="Arbestförmedling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Arbetsförmedlingen_bredbild</Template>
  <TotalTime>305</TotalTime>
  <Words>3162</Words>
  <Application>Microsoft Office PowerPoint</Application>
  <PresentationFormat>Bredbild</PresentationFormat>
  <Paragraphs>299</Paragraphs>
  <Slides>20</Slides>
  <Notes>17</Notes>
  <HiddenSlides>0</HiddenSlides>
  <MMClips>0</MMClips>
  <ScaleCrop>false</ScaleCrop>
  <HeadingPairs>
    <vt:vector size="6" baseType="variant">
      <vt:variant>
        <vt:lpstr>Använt teckensnitt</vt:lpstr>
      </vt:variant>
      <vt:variant>
        <vt:i4>7</vt:i4>
      </vt:variant>
      <vt:variant>
        <vt:lpstr>Tema</vt:lpstr>
      </vt:variant>
      <vt:variant>
        <vt:i4>4</vt:i4>
      </vt:variant>
      <vt:variant>
        <vt:lpstr>Bildrubriker</vt:lpstr>
      </vt:variant>
      <vt:variant>
        <vt:i4>20</vt:i4>
      </vt:variant>
    </vt:vector>
  </HeadingPairs>
  <TitlesOfParts>
    <vt:vector size="31" baseType="lpstr">
      <vt:lpstr>ＭＳ Ｐゴシック</vt:lpstr>
      <vt:lpstr>Arial</vt:lpstr>
      <vt:lpstr>Arial Bold</vt:lpstr>
      <vt:lpstr>Calibri</vt:lpstr>
      <vt:lpstr>Symbol</vt:lpstr>
      <vt:lpstr>Times New Roman</vt:lpstr>
      <vt:lpstr>Verdana</vt:lpstr>
      <vt:lpstr>Arbetsförmedlingen</vt:lpstr>
      <vt:lpstr>Arbetsförmedlingen med Eures</vt:lpstr>
      <vt:lpstr>Arbetsförmedlingen med ESF</vt:lpstr>
      <vt:lpstr>Arbetsförmedlingen med Eures och ESF</vt:lpstr>
      <vt:lpstr>Prognospresentation </vt:lpstr>
      <vt:lpstr>Välkomna!</vt:lpstr>
      <vt:lpstr>Syfte</vt:lpstr>
      <vt:lpstr>Prognos HT-2016</vt:lpstr>
      <vt:lpstr>Omvärlden, Sverige och länet</vt:lpstr>
      <vt:lpstr>Kompetensförsörjning, brist på arbetskraft och arbetskraften</vt:lpstr>
      <vt:lpstr>PowerPoint-presentation</vt:lpstr>
      <vt:lpstr>PowerPoint-presentation</vt:lpstr>
      <vt:lpstr>PowerPoint-presentation</vt:lpstr>
      <vt:lpstr>PowerPoint-presentation</vt:lpstr>
      <vt:lpstr>Konsekvenser</vt:lpstr>
      <vt:lpstr>Sammanfattning</vt:lpstr>
      <vt:lpstr>Arbetsförmedlingen och arbetsmarknaden</vt:lpstr>
      <vt:lpstr>”Kompetensgapet” på arbetsmarknaden</vt:lpstr>
      <vt:lpstr>Arbetsförmedlingens agerande och åtgärder</vt:lpstr>
      <vt:lpstr>PowerPoint-presentation</vt:lpstr>
      <vt:lpstr>PowerPoint-presentation</vt:lpstr>
      <vt:lpstr>Antal öppet arbetslösa och i program Västernorrlands län 2014-2016</vt:lpstr>
      <vt:lpstr>Antal öppet arbetslösa och i program Sundsvalls kommun 2014-2016</vt:lpstr>
      <vt:lpstr>Summering</vt:lpstr>
    </vt:vector>
  </TitlesOfParts>
  <Company>Arbetsförmedlingen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Tegnhed</dc:creator>
  <dc:description>Af 00013_1.0_(2015-06-12, AF9000)</dc:description>
  <cp:lastModifiedBy>Urban Isberg</cp:lastModifiedBy>
  <cp:revision>25</cp:revision>
  <dcterms:created xsi:type="dcterms:W3CDTF">2015-10-22T10:28:34Z</dcterms:created>
  <dcterms:modified xsi:type="dcterms:W3CDTF">2016-12-06T11:35:17Z</dcterms:modified>
</cp:coreProperties>
</file>