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6" r:id="rId2"/>
    <p:sldId id="284" r:id="rId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5B12"/>
    <a:srgbClr val="C8C8C8"/>
    <a:srgbClr val="919292"/>
    <a:srgbClr val="789823"/>
    <a:srgbClr val="D71F85"/>
    <a:srgbClr val="A90061"/>
    <a:srgbClr val="FED100"/>
    <a:srgbClr val="6A1A41"/>
    <a:srgbClr val="0098C5"/>
    <a:srgbClr val="005F8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-1692" y="-90"/>
      </p:cViewPr>
      <p:guideLst>
        <p:guide orient="horz" pos="1341"/>
        <p:guide orient="horz" pos="3823"/>
        <p:guide pos="2880"/>
        <p:guide pos="420"/>
        <p:guide pos="54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kalkylblad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sv-SE"/>
  <c:chart>
    <c:autoTitleDeleted val="1"/>
    <c:plotArea>
      <c:layout>
        <c:manualLayout>
          <c:layoutTarget val="inner"/>
          <c:xMode val="edge"/>
          <c:yMode val="edge"/>
          <c:x val="0.24413145539906256"/>
          <c:y val="0.17866004962779194"/>
          <c:w val="0.40532081377152174"/>
          <c:h val="0.6426799007444241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3175">
              <a:noFill/>
              <a:prstDash val="sysDot"/>
            </a:ln>
          </c:spPr>
          <c:dPt>
            <c:idx val="0"/>
            <c:spPr>
              <a:solidFill>
                <a:srgbClr val="005F83"/>
              </a:solidFill>
              <a:ln w="3175">
                <a:noFill/>
                <a:prstDash val="sysDot"/>
              </a:ln>
            </c:spPr>
          </c:dPt>
          <c:dPt>
            <c:idx val="1"/>
            <c:spPr>
              <a:solidFill>
                <a:srgbClr val="AF0B66"/>
              </a:solidFill>
              <a:ln w="3175">
                <a:noFill/>
                <a:prstDash val="sysDot"/>
              </a:ln>
            </c:spPr>
          </c:dPt>
          <c:dPt>
            <c:idx val="2"/>
            <c:spPr>
              <a:solidFill>
                <a:srgbClr val="0098C5"/>
              </a:solidFill>
              <a:ln w="3175">
                <a:noFill/>
                <a:prstDash val="sysDot"/>
              </a:ln>
            </c:spPr>
          </c:dPt>
          <c:dPt>
            <c:idx val="3"/>
            <c:spPr>
              <a:solidFill>
                <a:srgbClr val="CC6530"/>
              </a:solidFill>
              <a:ln w="3175">
                <a:noFill/>
                <a:prstDash val="sysDot"/>
              </a:ln>
            </c:spPr>
          </c:dPt>
          <c:dPt>
            <c:idx val="4"/>
            <c:spPr>
              <a:solidFill>
                <a:srgbClr val="C8C8C8"/>
              </a:solidFill>
              <a:ln w="3175">
                <a:noFill/>
                <a:prstDash val="sysDot"/>
              </a:ln>
            </c:spPr>
          </c:dPt>
          <c:dPt>
            <c:idx val="5"/>
            <c:spPr>
              <a:solidFill>
                <a:srgbClr val="789823"/>
              </a:solidFill>
              <a:ln w="3175">
                <a:noFill/>
                <a:prstDash val="sysDot"/>
              </a:ln>
            </c:spPr>
          </c:dPt>
          <c:dPt>
            <c:idx val="6"/>
            <c:spPr>
              <a:solidFill>
                <a:srgbClr val="F8B52B"/>
              </a:solidFill>
              <a:ln w="3175">
                <a:noFill/>
                <a:prstDash val="sysDot"/>
              </a:ln>
            </c:spPr>
          </c:dPt>
          <c:dPt>
            <c:idx val="7"/>
            <c:spPr>
              <a:solidFill>
                <a:srgbClr val="6A1A41"/>
              </a:solidFill>
              <a:ln w="3175">
                <a:noFill/>
                <a:prstDash val="sysDot"/>
              </a:ln>
            </c:spPr>
          </c:dPt>
          <c:dPt>
            <c:idx val="8"/>
            <c:spPr>
              <a:solidFill>
                <a:srgbClr val="919292"/>
              </a:solidFill>
              <a:ln w="3175">
                <a:noFill/>
                <a:prstDash val="sysDot"/>
              </a:ln>
            </c:spPr>
          </c:dPt>
          <c:dLbls>
            <c:dLbl>
              <c:idx val="0"/>
              <c:layout>
                <c:manualLayout>
                  <c:x val="1.9647287867485706E-3"/>
                  <c:y val="-9.9599112921889589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514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485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2"/>
              <c:layout>
                <c:manualLayout>
                  <c:x val="1.4287433671391006E-2"/>
                  <c:y val="9.88467361897363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256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3"/>
              <c:layout>
                <c:manualLayout>
                  <c:x val="-6.9987814405101751E-3"/>
                  <c:y val="9.88467361897363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4"/>
              <c:layout>
                <c:manualLayout>
                  <c:x val="-1.6797075457224381E-2"/>
                  <c:y val="-1.64744560316226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63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5"/>
              <c:layout>
                <c:manualLayout>
                  <c:x val="-1.2597806592918261E-2"/>
                  <c:y val="-3.294891206324495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82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6"/>
              <c:layout>
                <c:manualLayout>
                  <c:x val="-6.9987814405101751E-3"/>
                  <c:y val="-1.3179564825298121E-2"/>
                </c:manualLayout>
              </c:layout>
              <c:dLblPos val="bestFit"/>
              <c:showVal val="1"/>
            </c:dLbl>
            <c:dLbl>
              <c:idx val="7"/>
              <c:layout>
                <c:manualLayout>
                  <c:x val="-2.7995125762040681E-3"/>
                  <c:y val="-1.64744560316226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168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8"/>
              <c:layout>
                <c:manualLayout>
                  <c:x val="4.1992688643060971E-3"/>
                  <c:y val="0"/>
                </c:manualLayout>
              </c:layout>
              <c:dLblPos val="bestFit"/>
              <c:showVal val="1"/>
            </c:dLbl>
            <c:spPr>
              <a:noFill/>
              <a:ln w="23042">
                <a:noFill/>
              </a:ln>
            </c:spPr>
            <c:txPr>
              <a:bodyPr/>
              <a:lstStyle/>
              <a:p>
                <a:pPr>
                  <a:defRPr sz="18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Val val="1"/>
          </c:dLbls>
          <c:cat>
            <c:strRef>
              <c:f>Sheet1!$A$2:$A$10</c:f>
              <c:strCache>
                <c:ptCount val="9"/>
                <c:pt idx="0">
                  <c:v>Etnisk tillhörighet</c:v>
                </c:pt>
                <c:pt idx="1">
                  <c:v>Funktionsnedsättning</c:v>
                </c:pt>
                <c:pt idx="2">
                  <c:v>Kön</c:v>
                </c:pt>
                <c:pt idx="3">
                  <c:v>Könsidentitet/uttryck</c:v>
                </c:pt>
                <c:pt idx="4">
                  <c:v>Missgynnande (FörL)</c:v>
                </c:pt>
                <c:pt idx="5">
                  <c:v>Religion/trosuppfattning</c:v>
                </c:pt>
                <c:pt idx="6">
                  <c:v>Sexuell läggning</c:v>
                </c:pt>
                <c:pt idx="7">
                  <c:v>Ålder</c:v>
                </c:pt>
                <c:pt idx="8">
                  <c:v>Diskrimineringsgrund saknas</c:v>
                </c:pt>
              </c:strCache>
            </c:strRef>
          </c:cat>
          <c:val>
            <c:numRef>
              <c:f>Sheet1!$B$2:$B$10</c:f>
              <c:numCache>
                <c:formatCode>0</c:formatCode>
                <c:ptCount val="9"/>
                <c:pt idx="0">
                  <c:v>514</c:v>
                </c:pt>
                <c:pt idx="1">
                  <c:v>485</c:v>
                </c:pt>
                <c:pt idx="2">
                  <c:v>256</c:v>
                </c:pt>
                <c:pt idx="3">
                  <c:v>16</c:v>
                </c:pt>
                <c:pt idx="4">
                  <c:v>63</c:v>
                </c:pt>
                <c:pt idx="5">
                  <c:v>82</c:v>
                </c:pt>
                <c:pt idx="6">
                  <c:v>41</c:v>
                </c:pt>
                <c:pt idx="7">
                  <c:v>168</c:v>
                </c:pt>
                <c:pt idx="8">
                  <c:v>210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 w="23042">
          <a:noFill/>
        </a:ln>
      </c:spPr>
    </c:plotArea>
    <c:legend>
      <c:legendPos val="r"/>
      <c:layout>
        <c:manualLayout>
          <c:xMode val="edge"/>
          <c:yMode val="edge"/>
          <c:x val="0.66596667830558898"/>
          <c:y val="0.12834197961214719"/>
          <c:w val="0.33403332169441624"/>
          <c:h val="0.77940106661076913"/>
        </c:manualLayout>
      </c:layout>
      <c:spPr>
        <a:solidFill>
          <a:schemeClr val="bg1"/>
        </a:solidFill>
        <a:ln w="23042">
          <a:noFill/>
        </a:ln>
      </c:spPr>
      <c:txPr>
        <a:bodyPr/>
        <a:lstStyle/>
        <a:p>
          <a:pPr>
            <a:defRPr sz="1400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24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sv-S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sv-SE"/>
  <c:chart>
    <c:autoTitleDeleted val="1"/>
    <c:plotArea>
      <c:layout>
        <c:manualLayout>
          <c:layoutTarget val="inner"/>
          <c:xMode val="edge"/>
          <c:yMode val="edge"/>
          <c:x val="0.24413145539906275"/>
          <c:y val="0.17866004962779194"/>
          <c:w val="0.40532081377152213"/>
          <c:h val="0.6426799007444250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3175">
              <a:noFill/>
              <a:prstDash val="sysDot"/>
            </a:ln>
          </c:spPr>
          <c:dPt>
            <c:idx val="0"/>
            <c:spPr>
              <a:solidFill>
                <a:srgbClr val="005F83"/>
              </a:solidFill>
              <a:ln w="3175">
                <a:noFill/>
                <a:prstDash val="sysDot"/>
              </a:ln>
            </c:spPr>
          </c:dPt>
          <c:dPt>
            <c:idx val="1"/>
            <c:spPr>
              <a:solidFill>
                <a:srgbClr val="F0AB00"/>
              </a:solidFill>
              <a:ln w="3175">
                <a:noFill/>
                <a:prstDash val="sysDot"/>
              </a:ln>
            </c:spPr>
          </c:dPt>
          <c:dPt>
            <c:idx val="2"/>
            <c:spPr>
              <a:solidFill>
                <a:srgbClr val="0098C5"/>
              </a:solidFill>
              <a:ln w="3175">
                <a:noFill/>
                <a:prstDash val="sysDot"/>
              </a:ln>
            </c:spPr>
          </c:dPt>
          <c:dPt>
            <c:idx val="3"/>
            <c:spPr>
              <a:solidFill>
                <a:srgbClr val="5A5A5A"/>
              </a:solidFill>
              <a:ln w="3175">
                <a:noFill/>
                <a:prstDash val="sysDot"/>
              </a:ln>
            </c:spPr>
          </c:dPt>
          <c:dPt>
            <c:idx val="4"/>
            <c:spPr>
              <a:solidFill>
                <a:srgbClr val="789823"/>
              </a:solidFill>
              <a:ln w="3175">
                <a:noFill/>
                <a:prstDash val="sysDot"/>
              </a:ln>
            </c:spPr>
          </c:dPt>
          <c:dPt>
            <c:idx val="5"/>
            <c:spPr>
              <a:solidFill>
                <a:srgbClr val="6A1A41"/>
              </a:solidFill>
              <a:ln w="3175">
                <a:noFill/>
                <a:prstDash val="sysDot"/>
              </a:ln>
            </c:spPr>
          </c:dPt>
          <c:dPt>
            <c:idx val="6"/>
            <c:spPr>
              <a:solidFill>
                <a:schemeClr val="bg1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c:spPr>
          </c:dPt>
          <c:dPt>
            <c:idx val="7"/>
            <c:spPr>
              <a:solidFill>
                <a:srgbClr val="919292"/>
              </a:solidFill>
              <a:ln w="3175">
                <a:noFill/>
                <a:prstDash val="sysDot"/>
              </a:ln>
            </c:spPr>
          </c:dPt>
          <c:dPt>
            <c:idx val="8"/>
            <c:spPr>
              <a:solidFill>
                <a:srgbClr val="A90061"/>
              </a:solidFill>
              <a:ln w="3175">
                <a:noFill/>
                <a:prstDash val="sysDot"/>
              </a:ln>
            </c:spPr>
          </c:dPt>
          <c:dPt>
            <c:idx val="9"/>
            <c:spPr>
              <a:solidFill>
                <a:srgbClr val="C8C8C8"/>
              </a:solidFill>
              <a:ln w="3175">
                <a:noFill/>
                <a:prstDash val="sysDot"/>
              </a:ln>
            </c:spPr>
          </c:dPt>
          <c:dPt>
            <c:idx val="10"/>
            <c:spPr>
              <a:solidFill>
                <a:srgbClr val="D71F85"/>
              </a:solidFill>
              <a:ln w="3175">
                <a:noFill/>
                <a:prstDash val="sysDot"/>
              </a:ln>
            </c:spPr>
          </c:dPt>
          <c:dPt>
            <c:idx val="11"/>
            <c:spPr>
              <a:solidFill>
                <a:schemeClr val="tx1"/>
              </a:solidFill>
              <a:ln w="3175">
                <a:noFill/>
                <a:prstDash val="sysDot"/>
              </a:ln>
            </c:spPr>
          </c:dPt>
          <c:dPt>
            <c:idx val="12"/>
            <c:spPr>
              <a:solidFill>
                <a:srgbClr val="FED100"/>
              </a:solidFill>
              <a:ln w="3175">
                <a:noFill/>
                <a:prstDash val="sysDot"/>
              </a:ln>
            </c:spPr>
          </c:dPt>
          <c:dPt>
            <c:idx val="13"/>
            <c:spPr>
              <a:solidFill>
                <a:srgbClr val="C75B12"/>
              </a:solidFill>
              <a:ln w="3175">
                <a:noFill/>
                <a:prstDash val="sysDot"/>
              </a:ln>
            </c:spPr>
          </c:dPt>
          <c:dLbls>
            <c:dLbl>
              <c:idx val="0"/>
              <c:layout>
                <c:manualLayout>
                  <c:x val="-8.347837894554992E-4"/>
                  <c:y val="3.163354998324036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507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2"/>
              <c:layout>
                <c:manualLayout>
                  <c:x val="-8.1086669382414295E-3"/>
                  <c:y val="1.317956482529811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46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279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4"/>
              <c:layout>
                <c:manualLayout>
                  <c:x val="1.3997562881020277E-2"/>
                  <c:y val="6.589782412649101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33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5"/>
              <c:layout>
                <c:manualLayout>
                  <c:x val="8.3985377286121647E-3"/>
                  <c:y val="6.589782412649101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116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57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10"/>
              <c:layout>
                <c:manualLayout>
                  <c:x val="-2.7995125762040676E-3"/>
                  <c:y val="3.2948912063245528E-3"/>
                </c:manualLayout>
              </c:layout>
              <c:dLblPos val="bestFit"/>
              <c:showVal val="1"/>
            </c:dLbl>
            <c:dLbl>
              <c:idx val="11"/>
              <c:layout>
                <c:manualLayout>
                  <c:x val="-4.1992688643060824E-3"/>
                  <c:y val="0"/>
                </c:manualLayout>
              </c:layout>
              <c:dLblPos val="bestFit"/>
              <c:showVal val="1"/>
            </c:dLbl>
            <c:spPr>
              <a:noFill/>
              <a:ln w="23042">
                <a:noFill/>
              </a:ln>
            </c:spPr>
            <c:txPr>
              <a:bodyPr/>
              <a:lstStyle/>
              <a:p>
                <a:pPr>
                  <a:defRPr sz="18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Val val="1"/>
          </c:dLbls>
          <c:cat>
            <c:strRef>
              <c:f>Sheet1!$A$2:$A$15</c:f>
              <c:strCache>
                <c:ptCount val="14"/>
                <c:pt idx="0">
                  <c:v>Arbetsförmedling m.m.</c:v>
                </c:pt>
                <c:pt idx="1">
                  <c:v>Arbetslivet</c:v>
                </c:pt>
                <c:pt idx="2">
                  <c:v>Bostad</c:v>
                </c:pt>
                <c:pt idx="3">
                  <c:v>Ej lagskyddat område</c:v>
                </c:pt>
                <c:pt idx="4">
                  <c:v>Försäkring och bank</c:v>
                </c:pt>
                <c:pt idx="5">
                  <c:v>Hälso- och sjukvård</c:v>
                </c:pt>
                <c:pt idx="6">
                  <c:v>Medlemskap</c:v>
                </c:pt>
                <c:pt idx="7">
                  <c:v>Offentlig anställning</c:v>
                </c:pt>
                <c:pt idx="8">
                  <c:v>Restaurang och butik</c:v>
                </c:pt>
                <c:pt idx="9">
                  <c:v>Socialförsäkring m.m.</c:v>
                </c:pt>
                <c:pt idx="10">
                  <c:v>Socialtjänst</c:v>
                </c:pt>
                <c:pt idx="11">
                  <c:v>Uppstart näring/yrke</c:v>
                </c:pt>
                <c:pt idx="12">
                  <c:v>Utbildning</c:v>
                </c:pt>
                <c:pt idx="13">
                  <c:v>Övriga varor och tjänster</c:v>
                </c:pt>
              </c:strCache>
            </c:strRef>
          </c:cat>
          <c:val>
            <c:numRef>
              <c:f>Sheet1!$B$2:$B$15</c:f>
              <c:numCache>
                <c:formatCode>0</c:formatCode>
                <c:ptCount val="14"/>
                <c:pt idx="0">
                  <c:v>50</c:v>
                </c:pt>
                <c:pt idx="1">
                  <c:v>507</c:v>
                </c:pt>
                <c:pt idx="2">
                  <c:v>46</c:v>
                </c:pt>
                <c:pt idx="3">
                  <c:v>279</c:v>
                </c:pt>
                <c:pt idx="4">
                  <c:v>33</c:v>
                </c:pt>
                <c:pt idx="5">
                  <c:v>116</c:v>
                </c:pt>
                <c:pt idx="6">
                  <c:v>22</c:v>
                </c:pt>
                <c:pt idx="7">
                  <c:v>57</c:v>
                </c:pt>
                <c:pt idx="8">
                  <c:v>61</c:v>
                </c:pt>
                <c:pt idx="9">
                  <c:v>29</c:v>
                </c:pt>
                <c:pt idx="10">
                  <c:v>118</c:v>
                </c:pt>
                <c:pt idx="11">
                  <c:v>10</c:v>
                </c:pt>
                <c:pt idx="12">
                  <c:v>169</c:v>
                </c:pt>
                <c:pt idx="13">
                  <c:v>61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 w="23042">
          <a:noFill/>
        </a:ln>
      </c:spPr>
    </c:plotArea>
    <c:legend>
      <c:legendPos val="r"/>
      <c:layout>
        <c:manualLayout>
          <c:xMode val="edge"/>
          <c:yMode val="edge"/>
          <c:x val="0.66596667830559009"/>
          <c:y val="0.12834197961214719"/>
          <c:w val="0.33403332169441663"/>
          <c:h val="0.77940106661077324"/>
        </c:manualLayout>
      </c:layout>
      <c:spPr>
        <a:solidFill>
          <a:schemeClr val="bg1"/>
        </a:solidFill>
        <a:ln w="23042">
          <a:noFill/>
        </a:ln>
      </c:spPr>
      <c:txPr>
        <a:bodyPr/>
        <a:lstStyle/>
        <a:p>
          <a:pPr>
            <a:defRPr sz="1400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24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sv-SE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1C4C5A-371C-472E-A213-244B7C10686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 på bakgrundstexten</a:t>
            </a:r>
          </a:p>
          <a:p>
            <a:pPr lvl="1"/>
            <a:r>
              <a:rPr lang="en-US" smtClean="0"/>
              <a:t>Nivå två</a:t>
            </a:r>
          </a:p>
          <a:p>
            <a:pPr lvl="2"/>
            <a:r>
              <a:rPr lang="en-US" smtClean="0"/>
              <a:t>Nivå tre</a:t>
            </a:r>
          </a:p>
          <a:p>
            <a:pPr lvl="3"/>
            <a:r>
              <a:rPr lang="en-US" smtClean="0"/>
              <a:t>Nivå fyra</a:t>
            </a:r>
          </a:p>
          <a:p>
            <a:pPr lvl="4"/>
            <a:r>
              <a:rPr lang="en-US" smtClean="0"/>
              <a:t>Nivå fem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AC3CAC-6D73-457D-8D6E-7D68E6E0FB4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1513EF-3663-4EB1-8AAE-B28A2321FCE0}" type="slidenum">
              <a:rPr lang="en-US"/>
              <a:pPr/>
              <a:t>1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 anmälan kan beröra flera diskrimineringsgrunder, till exempel kön och ålder. Därför är det totala antalet anmälda ärenden lägre än om man lägger ihop alla diskrimineringsgrunder.</a:t>
            </a:r>
            <a:endParaRPr lang="sv-S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1513EF-3663-4EB1-8AAE-B28A2321FCE0}" type="slidenum">
              <a:rPr lang="en-US"/>
              <a:pPr/>
              <a:t>2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På området värnplikt/civiltjänst har inte någon anmälan inkommit under 2011.</a:t>
            </a:r>
            <a:endParaRPr lang="sv-S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3413" y="1316038"/>
            <a:ext cx="7772400" cy="1470025"/>
          </a:xfrm>
        </p:spPr>
        <p:txBody>
          <a:bodyPr anchor="b"/>
          <a:lstStyle>
            <a:lvl1pPr>
              <a:lnSpc>
                <a:spcPts val="5100"/>
              </a:lnSpc>
              <a:defRPr sz="470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8650" y="5889625"/>
            <a:ext cx="5815013" cy="838200"/>
          </a:xfrm>
        </p:spPr>
        <p:txBody>
          <a:bodyPr/>
          <a:lstStyle>
            <a:lvl1pPr marL="0" indent="0">
              <a:lnSpc>
                <a:spcPts val="2900"/>
              </a:lnSpc>
              <a:buFont typeface="Symbol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 på underrubrik i bakgrunden</a:t>
            </a:r>
            <a:endParaRPr lang="en-US"/>
          </a:p>
        </p:txBody>
      </p:sp>
      <p:pic>
        <p:nvPicPr>
          <p:cNvPr id="5128" name="Picture 8" descr="VitGub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2905125"/>
            <a:ext cx="2027238" cy="37211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6B77EEA4-3224-448A-9900-40129D053A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löpan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5638" y="928670"/>
            <a:ext cx="8002587" cy="1065213"/>
          </a:xfrm>
        </p:spPr>
        <p:txBody>
          <a:bodyPr anchor="ctr" anchorCtr="0">
            <a:normAutofit/>
          </a:bodyPr>
          <a:lstStyle/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Sida </a:t>
            </a:r>
            <a:fld id="{3E35FB71-5AAE-47D2-92E2-8B70A34FD0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1"/>
          </p:nvPr>
        </p:nvSpPr>
        <p:spPr>
          <a:xfrm>
            <a:off x="666750" y="2128838"/>
            <a:ext cx="8001000" cy="394017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/>
            </a:lvl1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57225" y="2114550"/>
            <a:ext cx="3924300" cy="39354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33925" y="2114550"/>
            <a:ext cx="3925888" cy="3935413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B124E7D2-C679-4525-9DDB-152F11E294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19313"/>
            <a:ext cx="4040188" cy="400685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19313"/>
            <a:ext cx="4041775" cy="400685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FE01DCB3-A636-469C-BA76-0D67869D3C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 löpan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19313"/>
            <a:ext cx="4040188" cy="400685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19313"/>
            <a:ext cx="4041775" cy="400685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FE01DCB3-A636-469C-BA76-0D67869D3C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B5304518-CF82-4C39-BDE9-AE4FFBDBFB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BC24EB3F-45D8-4E3E-BEF5-278CAD6B73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279A0357-3C30-43F8-AAB7-2296C38C74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Rubrik, innehåll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5638" y="1225550"/>
            <a:ext cx="8002587" cy="106521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57225" y="2114550"/>
            <a:ext cx="3924300" cy="3935413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733925" y="2114550"/>
            <a:ext cx="3925888" cy="3935413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>
          <a:xfrm>
            <a:off x="6700838" y="6469063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D2DE0BD1-3E66-40E7-9B49-7F20547972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5638" y="1225550"/>
            <a:ext cx="8002587" cy="106521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iagram 2"/>
          <p:cNvSpPr>
            <a:spLocks noGrp="1"/>
          </p:cNvSpPr>
          <p:nvPr>
            <p:ph type="chart" idx="1"/>
          </p:nvPr>
        </p:nvSpPr>
        <p:spPr>
          <a:xfrm>
            <a:off x="657225" y="2114550"/>
            <a:ext cx="8002588" cy="3935413"/>
          </a:xfrm>
        </p:spPr>
        <p:txBody>
          <a:bodyPr/>
          <a:lstStyle/>
          <a:p>
            <a:r>
              <a:rPr lang="sv-SE" smtClean="0"/>
              <a:t>Klicka på ikonen för att lägga till ett diagram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>
          <a:xfrm>
            <a:off x="6700838" y="6469063"/>
            <a:ext cx="2133600" cy="279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Sida </a:t>
            </a:r>
            <a:fld id="{D5411E28-3736-49EB-A1B8-BCBBA08568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5638" y="928670"/>
            <a:ext cx="8002587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 dirty="0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7225" y="2114550"/>
            <a:ext cx="8002588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0838" y="6469063"/>
            <a:ext cx="2133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919292"/>
                </a:solidFill>
              </a:defRPr>
            </a:lvl1pPr>
          </a:lstStyle>
          <a:p>
            <a:r>
              <a:rPr lang="en-US"/>
              <a:t>Sida </a:t>
            </a:r>
            <a:fld id="{3E35FB71-5AAE-47D2-92E2-8B70A34FD0B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Logg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750" y="341313"/>
            <a:ext cx="1233488" cy="455612"/>
          </a:xfrm>
          <a:prstGeom prst="rect">
            <a:avLst/>
          </a:prstGeom>
          <a:noFill/>
        </p:spPr>
      </p:pic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395288" y="917575"/>
            <a:ext cx="8353425" cy="0"/>
          </a:xfrm>
          <a:prstGeom prst="line">
            <a:avLst/>
          </a:prstGeom>
          <a:noFill/>
          <a:ln w="12700">
            <a:solidFill>
              <a:srgbClr val="919292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395288" y="6461125"/>
            <a:ext cx="8353425" cy="0"/>
          </a:xfrm>
          <a:prstGeom prst="line">
            <a:avLst/>
          </a:prstGeom>
          <a:noFill/>
          <a:ln w="12700" cap="rnd">
            <a:solidFill>
              <a:srgbClr val="91929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2" r:id="rId4"/>
    <p:sldLayoutId id="2147483653" r:id="rId5"/>
    <p:sldLayoutId id="2147483663" r:id="rId6"/>
    <p:sldLayoutId id="2147483654" r:id="rId7"/>
    <p:sldLayoutId id="2147483655" r:id="rId8"/>
    <p:sldLayoutId id="2147483656" r:id="rId9"/>
    <p:sldLayoutId id="2147483660" r:id="rId10"/>
    <p:sldLayoutId id="214748366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38125" indent="-238125" algn="l" rtl="0" eaLnBrk="1" fontAlgn="base" hangingPunct="1">
        <a:spcBef>
          <a:spcPts val="900"/>
        </a:spcBef>
        <a:spcAft>
          <a:spcPct val="0"/>
        </a:spcAft>
        <a:buClr>
          <a:schemeClr val="bg2"/>
        </a:buClr>
        <a:buSzPct val="125000"/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66725" indent="-227013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695325" indent="-227013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885825" indent="-18891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066800" indent="-179388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1524000" indent="-179388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1981200" indent="-179388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2438400" indent="-179388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2895600" indent="-179388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Inkomna anmälningar fördelat på diskrimineringsgrund/missgynnande (</a:t>
            </a:r>
            <a:r>
              <a:rPr lang="sv-SE" dirty="0" err="1" smtClean="0"/>
              <a:t>FörL</a:t>
            </a:r>
            <a:r>
              <a:rPr lang="sv-SE" dirty="0" smtClean="0"/>
              <a:t>)</a:t>
            </a:r>
            <a:endParaRPr lang="sv-SE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-468560" y="2348880"/>
          <a:ext cx="9073008" cy="3854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796136" y="5949950"/>
            <a:ext cx="2880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dirty="0" smtClean="0"/>
              <a:t>Totalt antal år 2012: 1559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Inkomna anmälningar </a:t>
            </a:r>
            <a:r>
              <a:rPr lang="sv-SE" smtClean="0"/>
              <a:t>fördelat på område</a:t>
            </a:r>
            <a:endParaRPr lang="sv-SE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-468560" y="2204864"/>
          <a:ext cx="9073008" cy="3854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012160" y="6021288"/>
            <a:ext cx="2808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400" dirty="0" smtClean="0"/>
              <a:t>På området värnplikt/civilplikt har endast 1 anmälan inkommit 2012</a:t>
            </a:r>
            <a:endParaRPr lang="sv-SE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789823"/>
      </a:lt2>
      <a:accent1>
        <a:srgbClr val="F8B52B"/>
      </a:accent1>
      <a:accent2>
        <a:srgbClr val="AF0B66"/>
      </a:accent2>
      <a:accent3>
        <a:srgbClr val="FFFFFF"/>
      </a:accent3>
      <a:accent4>
        <a:srgbClr val="000000"/>
      </a:accent4>
      <a:accent5>
        <a:srgbClr val="FBD7AC"/>
      </a:accent5>
      <a:accent6>
        <a:srgbClr val="9E095C"/>
      </a:accent6>
      <a:hlink>
        <a:srgbClr val="005F83"/>
      </a:hlink>
      <a:folHlink>
        <a:srgbClr val="0098C5"/>
      </a:folHlink>
    </a:clrScheme>
    <a:fontScheme name="Office-t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789823"/>
        </a:lt2>
        <a:accent1>
          <a:srgbClr val="F8B52B"/>
        </a:accent1>
        <a:accent2>
          <a:srgbClr val="AF0B66"/>
        </a:accent2>
        <a:accent3>
          <a:srgbClr val="FFFFFF"/>
        </a:accent3>
        <a:accent4>
          <a:srgbClr val="000000"/>
        </a:accent4>
        <a:accent5>
          <a:srgbClr val="FBD7AC"/>
        </a:accent5>
        <a:accent6>
          <a:srgbClr val="9E095C"/>
        </a:accent6>
        <a:hlink>
          <a:srgbClr val="005F83"/>
        </a:hlink>
        <a:folHlink>
          <a:srgbClr val="0098C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754</TotalTime>
  <Words>88</Words>
  <Application>Microsoft Office PowerPoint</Application>
  <PresentationFormat>Bildspel på skärmen (4:3)</PresentationFormat>
  <Paragraphs>26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3" baseType="lpstr">
      <vt:lpstr>blank</vt:lpstr>
      <vt:lpstr>Inkomna anmälningar fördelat på diskrimineringsgrund/missgynnande (FörL)</vt:lpstr>
      <vt:lpstr>Inkomna anmälningar fördelat på område</vt:lpstr>
    </vt:vector>
  </TitlesOfParts>
  <Company>DO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</dc:title>
  <dc:creator>JoLin</dc:creator>
  <cp:lastModifiedBy>ClLu01</cp:lastModifiedBy>
  <cp:revision>129</cp:revision>
  <dcterms:created xsi:type="dcterms:W3CDTF">2011-07-11T07:52:32Z</dcterms:created>
  <dcterms:modified xsi:type="dcterms:W3CDTF">2013-02-21T07:22:58Z</dcterms:modified>
</cp:coreProperties>
</file>