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2"/>
  </p:notesMasterIdLst>
  <p:sldIdLst>
    <p:sldId id="257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3">
          <p15:clr>
            <a:srgbClr val="A4A3A4"/>
          </p15:clr>
        </p15:guide>
        <p15:guide id="3" pos="5038">
          <p15:clr>
            <a:srgbClr val="A4A3A4"/>
          </p15:clr>
        </p15:guide>
        <p15:guide id="4" pos="1418">
          <p15:clr>
            <a:srgbClr val="A4A3A4"/>
          </p15:clr>
        </p15:guide>
        <p15:guide id="5" pos="54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3EA"/>
    <a:srgbClr val="66ACC1"/>
    <a:srgbClr val="007597"/>
    <a:srgbClr val="D7D2C8"/>
    <a:srgbClr val="005075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74" y="108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5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7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227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8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929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765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210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14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74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87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523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590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4345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113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176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65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11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81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04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17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804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755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038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83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15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27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953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090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79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697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118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78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2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10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967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841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816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10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71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79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2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3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9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1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0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7"/>
          <p:cNvSpPr>
            <a:spLocks noChangeArrowheads="1"/>
          </p:cNvSpPr>
          <p:nvPr/>
        </p:nvSpPr>
        <p:spPr bwMode="auto">
          <a:xfrm>
            <a:off x="1233146" y="906788"/>
            <a:ext cx="64801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sv-SE" sz="1800" b="1" dirty="0">
                <a:solidFill>
                  <a:srgbClr val="005075"/>
                </a:solidFill>
                <a:latin typeface="Arial Bold" pitchFamily="96" charset="0"/>
              </a:rPr>
              <a:t>I</a:t>
            </a: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nskrivna </a:t>
            </a:r>
            <a:r>
              <a:rPr lang="sv-SE" sz="1800" b="1" dirty="0">
                <a:solidFill>
                  <a:srgbClr val="005075"/>
                </a:solidFill>
                <a:latin typeface="Arial Bold" pitchFamily="96" charset="0"/>
              </a:rPr>
              <a:t>arbetslösa </a:t>
            </a: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i </a:t>
            </a:r>
            <a:r>
              <a:rPr lang="sv-SE" b="1" dirty="0" smtClean="0">
                <a:solidFill>
                  <a:srgbClr val="005075"/>
                </a:solidFill>
                <a:latin typeface="Arial Bold" pitchFamily="96" charset="0"/>
              </a:rPr>
              <a:t>maj</a:t>
            </a: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 </a:t>
            </a: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2018 </a:t>
            </a:r>
            <a:r>
              <a:rPr lang="sv-SE" sz="1800" b="1" dirty="0">
                <a:solidFill>
                  <a:srgbClr val="005075"/>
                </a:solidFill>
                <a:latin typeface="Arial Bold" pitchFamily="96" charset="0"/>
              </a:rPr>
              <a:t>som andel (%) </a:t>
            </a:r>
            <a:endParaRPr lang="sv-SE" sz="1800" b="1" dirty="0" smtClean="0">
              <a:solidFill>
                <a:srgbClr val="005075"/>
              </a:solidFill>
              <a:latin typeface="Arial Bold" pitchFamily="96" charset="0"/>
            </a:endParaRPr>
          </a:p>
          <a:p>
            <a:pPr algn="ctr">
              <a:spcBef>
                <a:spcPct val="0"/>
              </a:spcBef>
            </a:pP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av  </a:t>
            </a:r>
            <a:r>
              <a:rPr lang="sv-SE" sz="1800" b="1" dirty="0">
                <a:solidFill>
                  <a:srgbClr val="005075"/>
                </a:solidFill>
                <a:latin typeface="Arial Bold" pitchFamily="96" charset="0"/>
              </a:rPr>
              <a:t>den registerbaserade arbetskraften 16 – 64 </a:t>
            </a:r>
            <a:r>
              <a:rPr lang="sv-SE" sz="1800" b="1" dirty="0" smtClean="0">
                <a:solidFill>
                  <a:srgbClr val="005075"/>
                </a:solidFill>
                <a:latin typeface="Arial Bold" pitchFamily="96" charset="0"/>
              </a:rPr>
              <a:t>år</a:t>
            </a:r>
            <a:endParaRPr lang="sv-SE" sz="1800" b="1" dirty="0">
              <a:solidFill>
                <a:srgbClr val="005075"/>
              </a:solidFill>
              <a:latin typeface="Arial Bold" pitchFamily="96" charset="0"/>
            </a:endParaRPr>
          </a:p>
        </p:txBody>
      </p:sp>
      <p:sp>
        <p:nvSpPr>
          <p:cNvPr id="71" name="Text Box 290"/>
          <p:cNvSpPr txBox="1">
            <a:spLocks noChangeArrowheads="1"/>
          </p:cNvSpPr>
          <p:nvPr/>
        </p:nvSpPr>
        <p:spPr bwMode="auto">
          <a:xfrm>
            <a:off x="2805556" y="4921252"/>
            <a:ext cx="267228" cy="33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ts val="240"/>
              </a:spcBef>
              <a:spcAft>
                <a:spcPts val="0"/>
              </a:spcAft>
            </a:pPr>
            <a:endParaRPr lang="sv-SE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6" name="Text Box 297"/>
          <p:cNvSpPr txBox="1">
            <a:spLocks noChangeArrowheads="1"/>
          </p:cNvSpPr>
          <p:nvPr/>
        </p:nvSpPr>
        <p:spPr bwMode="auto">
          <a:xfrm>
            <a:off x="2938432" y="5254858"/>
            <a:ext cx="267228" cy="389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ts val="240"/>
              </a:spcBef>
              <a:spcAft>
                <a:spcPts val="0"/>
              </a:spcAft>
            </a:pPr>
            <a:endParaRPr lang="sv-SE" sz="1200" dirty="0">
              <a:effectLst/>
              <a:latin typeface="Times New Roman"/>
              <a:ea typeface="Times New Roman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992181" y="1872642"/>
            <a:ext cx="7126765" cy="4560203"/>
            <a:chOff x="992181" y="1872642"/>
            <a:chExt cx="7126765" cy="4560203"/>
          </a:xfrm>
        </p:grpSpPr>
        <p:grpSp>
          <p:nvGrpSpPr>
            <p:cNvPr id="9" name="Grupp 8"/>
            <p:cNvGrpSpPr/>
            <p:nvPr/>
          </p:nvGrpSpPr>
          <p:grpSpPr>
            <a:xfrm>
              <a:off x="992181" y="1872643"/>
              <a:ext cx="1483779" cy="1300472"/>
              <a:chOff x="153800" y="1185343"/>
              <a:chExt cx="1483779" cy="1300472"/>
            </a:xfrm>
          </p:grpSpPr>
          <p:sp>
            <p:nvSpPr>
              <p:cNvPr id="281" name="Text Box 309"/>
              <p:cNvSpPr txBox="1">
                <a:spLocks noChangeArrowheads="1"/>
              </p:cNvSpPr>
              <p:nvPr/>
            </p:nvSpPr>
            <p:spPr bwMode="auto">
              <a:xfrm>
                <a:off x="404787" y="1642944"/>
                <a:ext cx="843023" cy="2376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/>
              <a:p>
                <a:pPr algn="l" eaLnBrk="0" fontAlgn="base" hangingPunct="0">
                  <a:spcBef>
                    <a:spcPts val="190"/>
                  </a:spcBef>
                  <a:spcAft>
                    <a:spcPts val="0"/>
                  </a:spcAft>
                </a:pPr>
                <a:r>
                  <a:rPr lang="sv-SE" sz="800" b="1" kern="12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= 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7,9</a:t>
                </a:r>
                <a:r>
                  <a:rPr lang="sv-SE" sz="800" b="1" kern="12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 </a:t>
                </a:r>
                <a:r>
                  <a:rPr lang="sv-SE" sz="800" b="1" kern="12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% – </a:t>
                </a:r>
                <a:endParaRPr lang="sv-SE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82" name="Text Box 310"/>
              <p:cNvSpPr txBox="1">
                <a:spLocks noChangeArrowheads="1"/>
              </p:cNvSpPr>
              <p:nvPr/>
            </p:nvSpPr>
            <p:spPr bwMode="auto">
              <a:xfrm>
                <a:off x="153800" y="1845174"/>
                <a:ext cx="1445393" cy="6406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ts val="190"/>
                  </a:spcBef>
                  <a:spcAft>
                    <a:spcPts val="0"/>
                  </a:spcAft>
                </a:pPr>
                <a:r>
                  <a:rPr lang="sv-SE" sz="800" kern="1200" baseline="300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1</a:t>
                </a:r>
                <a:r>
                  <a:rPr lang="sv-SE" sz="800" kern="12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 Genomsnitt för Riket </a:t>
                </a:r>
                <a:endParaRPr lang="sv-SE" sz="1200" dirty="0">
                  <a:effectLst/>
                  <a:latin typeface="Times New Roman"/>
                  <a:ea typeface="Times New Roman"/>
                </a:endParaRPr>
              </a:p>
              <a:p>
                <a:pPr eaLnBrk="0" fontAlgn="base" hangingPunct="0">
                  <a:spcBef>
                    <a:spcPts val="190"/>
                  </a:spcBef>
                  <a:spcAft>
                    <a:spcPts val="0"/>
                  </a:spcAft>
                </a:pPr>
                <a:r>
                  <a:rPr lang="sv-SE" sz="800" kern="12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+/- 1 procentenhet</a:t>
                </a:r>
                <a:endParaRPr lang="sv-SE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83" name="Text Box 311"/>
              <p:cNvSpPr txBox="1">
                <a:spLocks noChangeArrowheads="1"/>
              </p:cNvSpPr>
              <p:nvPr/>
            </p:nvSpPr>
            <p:spPr bwMode="auto">
              <a:xfrm>
                <a:off x="404787" y="1405287"/>
                <a:ext cx="1018714" cy="2376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/>
              <a:p>
                <a:pPr algn="l" eaLnBrk="0" fontAlgn="base" hangingPunct="0">
                  <a:spcBef>
                    <a:spcPts val="190"/>
                  </a:spcBef>
                  <a:spcAft>
                    <a:spcPts val="0"/>
                  </a:spcAft>
                </a:pPr>
                <a:r>
                  <a:rPr lang="sv-SE" sz="800" b="1" kern="1200" dirty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= 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5,8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 </a:t>
                </a:r>
                <a:r>
                  <a:rPr lang="sv-SE" sz="800" b="1" kern="12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– 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7,8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 </a:t>
                </a:r>
                <a:r>
                  <a:rPr lang="sv-SE" sz="800" b="1" kern="12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%</a:t>
                </a:r>
                <a:r>
                  <a:rPr lang="sv-SE" sz="800" b="1" kern="1200" baseline="300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1</a:t>
                </a:r>
                <a:endParaRPr lang="sv-SE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84" name="Text Box 312"/>
              <p:cNvSpPr txBox="1">
                <a:spLocks noChangeArrowheads="1"/>
              </p:cNvSpPr>
              <p:nvPr/>
            </p:nvSpPr>
            <p:spPr bwMode="auto">
              <a:xfrm>
                <a:off x="404787" y="1185343"/>
                <a:ext cx="1232792" cy="236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/>
              <a:p>
                <a:pPr algn="l" eaLnBrk="0" fontAlgn="base" hangingPunct="0">
                  <a:spcBef>
                    <a:spcPts val="190"/>
                  </a:spcBef>
                  <a:spcAft>
                    <a:spcPts val="0"/>
                  </a:spcAft>
                </a:pPr>
                <a:r>
                  <a:rPr lang="sv-SE" sz="800" b="1" kern="12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= – 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5,7</a:t>
                </a:r>
                <a:r>
                  <a:rPr lang="sv-SE" sz="800" b="1" dirty="0" smtClean="0">
                    <a:solidFill>
                      <a:srgbClr val="000000"/>
                    </a:solidFill>
                    <a:latin typeface="Verdana"/>
                    <a:ea typeface="MS PGothic"/>
                    <a:cs typeface="Times New Roman"/>
                  </a:rPr>
                  <a:t> </a:t>
                </a:r>
                <a:r>
                  <a:rPr lang="sv-SE" sz="800" b="1" kern="1200" dirty="0" smtClean="0">
                    <a:solidFill>
                      <a:srgbClr val="000000"/>
                    </a:solidFill>
                    <a:effectLst/>
                    <a:latin typeface="Verdana"/>
                    <a:ea typeface="MS PGothic"/>
                    <a:cs typeface="Times New Roman"/>
                  </a:rPr>
                  <a:t>%</a:t>
                </a:r>
                <a:endParaRPr lang="sv-SE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85" name="Rectangle 313"/>
              <p:cNvSpPr>
                <a:spLocks noChangeArrowheads="1"/>
              </p:cNvSpPr>
              <p:nvPr/>
            </p:nvSpPr>
            <p:spPr bwMode="auto">
              <a:xfrm>
                <a:off x="266006" y="1645896"/>
                <a:ext cx="157974" cy="157946"/>
              </a:xfrm>
              <a:prstGeom prst="rect">
                <a:avLst/>
              </a:prstGeom>
              <a:solidFill>
                <a:srgbClr val="00759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ts val="1400"/>
                  </a:lnSpc>
                  <a:spcAft>
                    <a:spcPts val="0"/>
                  </a:spcAft>
                </a:pPr>
                <a:r>
                  <a:rPr lang="sv-SE" sz="1050">
                    <a:effectLst/>
                    <a:latin typeface="Georgia"/>
                    <a:ea typeface="Times New Roman"/>
                    <a:cs typeface="Times New Roman"/>
                  </a:rPr>
                  <a:t> </a:t>
                </a:r>
              </a:p>
            </p:txBody>
          </p:sp>
          <p:sp>
            <p:nvSpPr>
              <p:cNvPr id="286" name="Rectangle 314"/>
              <p:cNvSpPr>
                <a:spLocks noChangeArrowheads="1"/>
              </p:cNvSpPr>
              <p:nvPr/>
            </p:nvSpPr>
            <p:spPr bwMode="auto">
              <a:xfrm>
                <a:off x="266006" y="1415620"/>
                <a:ext cx="157974" cy="157946"/>
              </a:xfrm>
              <a:prstGeom prst="rect">
                <a:avLst/>
              </a:prstGeom>
              <a:solidFill>
                <a:srgbClr val="66ACC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ts val="1400"/>
                  </a:lnSpc>
                  <a:spcAft>
                    <a:spcPts val="0"/>
                  </a:spcAft>
                </a:pPr>
                <a:r>
                  <a:rPr lang="sv-SE" sz="1050" dirty="0">
                    <a:effectLst/>
                    <a:latin typeface="Georgia"/>
                    <a:ea typeface="Times New Roman"/>
                    <a:cs typeface="Times New Roman"/>
                  </a:rPr>
                  <a:t> </a:t>
                </a:r>
              </a:p>
            </p:txBody>
          </p:sp>
          <p:sp>
            <p:nvSpPr>
              <p:cNvPr id="287" name="Rectangle 315"/>
              <p:cNvSpPr>
                <a:spLocks noChangeArrowheads="1"/>
              </p:cNvSpPr>
              <p:nvPr/>
            </p:nvSpPr>
            <p:spPr bwMode="auto">
              <a:xfrm>
                <a:off x="264543" y="1185344"/>
                <a:ext cx="157975" cy="157946"/>
              </a:xfrm>
              <a:prstGeom prst="rect">
                <a:avLst/>
              </a:prstGeom>
              <a:solidFill>
                <a:srgbClr val="CCE3EA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ts val="1400"/>
                  </a:lnSpc>
                  <a:spcAft>
                    <a:spcPts val="0"/>
                  </a:spcAft>
                </a:pPr>
                <a:r>
                  <a:rPr lang="sv-SE" sz="1050" dirty="0">
                    <a:effectLst/>
                    <a:latin typeface="Georgia"/>
                    <a:ea typeface="Times New Roman"/>
                    <a:cs typeface="Times New Roman"/>
                  </a:rPr>
                  <a:t> </a:t>
                </a:r>
              </a:p>
            </p:txBody>
          </p:sp>
        </p:grpSp>
        <p:pic>
          <p:nvPicPr>
            <p:cNvPr id="5" name="Bildobjekt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73233" y="1872642"/>
              <a:ext cx="3645713" cy="4318600"/>
            </a:xfrm>
            <a:prstGeom prst="rect">
              <a:avLst/>
            </a:prstGeom>
          </p:spPr>
        </p:pic>
        <p:pic>
          <p:nvPicPr>
            <p:cNvPr id="6" name="Bildobjekt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30215" y="1872642"/>
              <a:ext cx="1950889" cy="4560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59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B16AD58-208C-4717-9B19-D273EFA921E4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2AAD102-884D-45EE-BEBA-26DF739A34BA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D3E391E-3477-45F1-A5F1-880BDA8AEFD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8FD18EFD-2A3E-4C1C-B60F-2B05926225FB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C46FE47D-E17F-41FA-BCE3-3F86FD66B84C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072D4D5-3B76-460E-8135-E3E0C67C514E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1784552-FF56-4AD9-AA15-D3E72EA052CC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320419AE-B44C-4442-9ADF-C45BD7E64023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C8EBC5C-00D9-492C-AEB0-B0D040FDA53A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03CFDF86-523B-45CF-AC6C-116AFBCBD0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</Template>
  <TotalTime>209</TotalTime>
  <Words>38</Words>
  <Application>Microsoft Office PowerPoint</Application>
  <PresentationFormat>Bildspel på skärmen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1</vt:i4>
      </vt:variant>
    </vt:vector>
  </HeadingPairs>
  <TitlesOfParts>
    <vt:vector size="19" baseType="lpstr">
      <vt:lpstr>MS PGothic</vt:lpstr>
      <vt:lpstr>Arial</vt:lpstr>
      <vt:lpstr>Arial Bold</vt:lpstr>
      <vt:lpstr>Calibri</vt:lpstr>
      <vt:lpstr>Georgia</vt:lpstr>
      <vt:lpstr>Symbol</vt:lpstr>
      <vt:lpstr>Times New Roman</vt:lpstr>
      <vt:lpstr>Verdana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PowerPoint-presentation</vt:lpstr>
    </vt:vector>
  </TitlesOfParts>
  <Company>Arbetsförmedlingen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Bitte, Birgitta Lyrén</dc:creator>
  <dc:description>Af 00012_1.0_(2016-10-28, AF9001)</dc:description>
  <cp:lastModifiedBy>Birgitta Lyrén</cp:lastModifiedBy>
  <cp:revision>26</cp:revision>
  <dcterms:created xsi:type="dcterms:W3CDTF">2017-02-06T07:48:31Z</dcterms:created>
  <dcterms:modified xsi:type="dcterms:W3CDTF">2018-06-04T13:51:05Z</dcterms:modified>
</cp:coreProperties>
</file>