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harts/chart1.xml" ContentType="application/vnd.openxmlformats-officedocument.drawingml.chart+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charts/chart2.xml" ContentType="application/vnd.openxmlformats-officedocument.drawingml.chart+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3.xml" ContentType="application/vnd.openxmlformats-officedocument.presentationml.notesSlide+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 id="2147483711" r:id="rId2"/>
    <p:sldMasterId id="2147483744" r:id="rId3"/>
  </p:sldMasterIdLst>
  <p:notesMasterIdLst>
    <p:notesMasterId r:id="rId13"/>
  </p:notesMasterIdLst>
  <p:sldIdLst>
    <p:sldId id="270" r:id="rId4"/>
    <p:sldId id="267" r:id="rId5"/>
    <p:sldId id="266" r:id="rId6"/>
    <p:sldId id="276" r:id="rId7"/>
    <p:sldId id="273" r:id="rId8"/>
    <p:sldId id="274" r:id="rId9"/>
    <p:sldId id="275" r:id="rId10"/>
    <p:sldId id="269" r:id="rId11"/>
    <p:sldId id="272" r:id="rId12"/>
  </p:sldIdLst>
  <p:sldSz cx="9144000" cy="6858000" type="screen4x3"/>
  <p:notesSz cx="6669088"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094" userDrawn="1">
          <p15:clr>
            <a:srgbClr val="A4A3A4"/>
          </p15:clr>
        </p15:guide>
        <p15:guide id="2" pos="2358" userDrawn="1">
          <p15:clr>
            <a:srgbClr val="A4A3A4"/>
          </p15:clr>
        </p15:guide>
      </p15:sldGuideLst>
    </p:ext>
    <p:ext uri="{2D200454-40CA-4A62-9FC3-DE9A4176ACB9}">
      <p15:notesGuideLst xmlns:p15="http://schemas.microsoft.com/office/powerpoint/2012/main" xmlns="">
        <p15:guide id="1" orient="horz" pos="3126" userDrawn="1">
          <p15:clr>
            <a:srgbClr val="A4A3A4"/>
          </p15:clr>
        </p15:guide>
        <p15:guide id="2" pos="210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E1E1"/>
    <a:srgbClr val="E60F28"/>
    <a:srgbClr val="96F000"/>
    <a:srgbClr val="F2F2F2"/>
    <a:srgbClr val="179000"/>
    <a:srgbClr val="5DC400"/>
    <a:srgbClr val="C10F70"/>
    <a:srgbClr val="EB599E"/>
    <a:srgbClr val="DEFF75"/>
    <a:srgbClr val="A52A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2D5ABB26-0587-4C30-8999-92F81FD0307C}" styleName="Ei tyyliä, ei ruudukko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73" autoAdjust="0"/>
    <p:restoredTop sz="94660"/>
  </p:normalViewPr>
  <p:slideViewPr>
    <p:cSldViewPr snapToGrid="0" showGuides="1">
      <p:cViewPr>
        <p:scale>
          <a:sx n="86" d="100"/>
          <a:sy n="86" d="100"/>
        </p:scale>
        <p:origin x="-774" y="-18"/>
      </p:cViewPr>
      <p:guideLst>
        <p:guide orient="horz" pos="1094"/>
        <p:guide pos="2358"/>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79" d="100"/>
          <a:sy n="79" d="100"/>
        </p:scale>
        <p:origin x="-3246" y="-108"/>
      </p:cViewPr>
      <p:guideLst>
        <p:guide orient="horz" pos="3126"/>
        <p:guide pos="210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825001183469308"/>
          <c:y val="0.1264984641769068"/>
          <c:w val="0.53536124216937808"/>
          <c:h val="0.80794874643558123"/>
        </c:manualLayout>
      </c:layout>
      <c:barChart>
        <c:barDir val="bar"/>
        <c:grouping val="stacked"/>
        <c:varyColors val="0"/>
        <c:ser>
          <c:idx val="0"/>
          <c:order val="0"/>
          <c:tx>
            <c:strRef>
              <c:f>Taul1!$A$2</c:f>
              <c:strCache>
                <c:ptCount val="1"/>
                <c:pt idx="0">
                  <c:v>4 Erittäin paljon</c:v>
                </c:pt>
              </c:strCache>
            </c:strRef>
          </c:tx>
          <c:spPr>
            <a:solidFill>
              <a:srgbClr val="5DC400"/>
            </a:solidFill>
            <a:ln>
              <a:noFill/>
            </a:ln>
          </c:spPr>
          <c:invertIfNegative val="0"/>
          <c:dLbls>
            <c:numFmt formatCode="#,##0" sourceLinked="0"/>
            <c:txPr>
              <a:bodyPr/>
              <a:lstStyle/>
              <a:p>
                <a:pPr>
                  <a:defRPr b="0">
                    <a:solidFill>
                      <a:srgbClr val="000000"/>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Taul1!$B$1:$K$1</c:f>
              <c:strCache>
                <c:ptCount val="10"/>
                <c:pt idx="0">
                  <c:v>Nuorten syrjäytyminen</c:v>
                </c:pt>
                <c:pt idx="1">
                  <c:v>Läheistesi terveys</c:v>
                </c:pt>
                <c:pt idx="2">
                  <c:v>Taloudellinen eriarvoistuminen Suomessa</c:v>
                </c:pt>
                <c:pt idx="3">
                  <c:v>Venäjän toiminta Ukrainassa</c:v>
                </c:pt>
                <c:pt idx="4">
                  <c:v>Oma terveys</c:v>
                </c:pt>
                <c:pt idx="5">
                  <c:v>Ikääntymisen aiheuttamat kustannukset Suomessa</c:v>
                </c:pt>
                <c:pt idx="6">
                  <c:v>Henkilökohtainen taloutesi</c:v>
                </c:pt>
                <c:pt idx="7">
                  <c:v>Ilmastonmuutos</c:v>
                </c:pt>
                <c:pt idx="8">
                  <c:v>Poliittisten ääriliikkeiden nousu Suomessa</c:v>
                </c:pt>
                <c:pt idx="9">
                  <c:v>Maahanmuutto</c:v>
                </c:pt>
              </c:strCache>
            </c:strRef>
          </c:cat>
          <c:val>
            <c:numRef>
              <c:f>Taul1!$B$2:$K$2</c:f>
              <c:numCache>
                <c:formatCode>0.00000</c:formatCode>
                <c:ptCount val="10"/>
                <c:pt idx="0">
                  <c:v>21.8856</c:v>
                </c:pt>
                <c:pt idx="1">
                  <c:v>20.165880000000001</c:v>
                </c:pt>
                <c:pt idx="2">
                  <c:v>18.2544</c:v>
                </c:pt>
                <c:pt idx="3">
                  <c:v>20.780360000000002</c:v>
                </c:pt>
                <c:pt idx="4">
                  <c:v>13.89127</c:v>
                </c:pt>
                <c:pt idx="5">
                  <c:v>8.5303500000000003</c:v>
                </c:pt>
                <c:pt idx="6">
                  <c:v>14.96679</c:v>
                </c:pt>
                <c:pt idx="7">
                  <c:v>8.7366700000000002</c:v>
                </c:pt>
                <c:pt idx="8">
                  <c:v>8.0271299999999997</c:v>
                </c:pt>
                <c:pt idx="9">
                  <c:v>7.3531500000000003</c:v>
                </c:pt>
              </c:numCache>
            </c:numRef>
          </c:val>
        </c:ser>
        <c:ser>
          <c:idx val="1"/>
          <c:order val="1"/>
          <c:tx>
            <c:strRef>
              <c:f>Taul1!$A$3</c:f>
              <c:strCache>
                <c:ptCount val="1"/>
                <c:pt idx="0">
                  <c:v>3 Melko paljon </c:v>
                </c:pt>
              </c:strCache>
            </c:strRef>
          </c:tx>
          <c:spPr>
            <a:solidFill>
              <a:srgbClr val="96F000"/>
            </a:solidFill>
            <a:ln>
              <a:noFill/>
            </a:ln>
          </c:spPr>
          <c:invertIfNegative val="0"/>
          <c:dLbls>
            <c:numFmt formatCode="#,##0" sourceLinked="0"/>
            <c:txPr>
              <a:bodyPr/>
              <a:lstStyle/>
              <a:p>
                <a:pPr>
                  <a:defRPr b="0">
                    <a:solidFill>
                      <a:schemeClr val="tx1"/>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Taul1!$B$1:$K$1</c:f>
              <c:strCache>
                <c:ptCount val="10"/>
                <c:pt idx="0">
                  <c:v>Nuorten syrjäytyminen</c:v>
                </c:pt>
                <c:pt idx="1">
                  <c:v>Läheistesi terveys</c:v>
                </c:pt>
                <c:pt idx="2">
                  <c:v>Taloudellinen eriarvoistuminen Suomessa</c:v>
                </c:pt>
                <c:pt idx="3">
                  <c:v>Venäjän toiminta Ukrainassa</c:v>
                </c:pt>
                <c:pt idx="4">
                  <c:v>Oma terveys</c:v>
                </c:pt>
                <c:pt idx="5">
                  <c:v>Ikääntymisen aiheuttamat kustannukset Suomessa</c:v>
                </c:pt>
                <c:pt idx="6">
                  <c:v>Henkilökohtainen taloutesi</c:v>
                </c:pt>
                <c:pt idx="7">
                  <c:v>Ilmastonmuutos</c:v>
                </c:pt>
                <c:pt idx="8">
                  <c:v>Poliittisten ääriliikkeiden nousu Suomessa</c:v>
                </c:pt>
                <c:pt idx="9">
                  <c:v>Maahanmuutto</c:v>
                </c:pt>
              </c:strCache>
            </c:strRef>
          </c:cat>
          <c:val>
            <c:numRef>
              <c:f>Taul1!$B$3:$K$3</c:f>
              <c:numCache>
                <c:formatCode>0.00000</c:formatCode>
                <c:ptCount val="10"/>
                <c:pt idx="0">
                  <c:v>47.841830000000002</c:v>
                </c:pt>
                <c:pt idx="1">
                  <c:v>48.651940000000003</c:v>
                </c:pt>
                <c:pt idx="2">
                  <c:v>49.663679999999999</c:v>
                </c:pt>
                <c:pt idx="3">
                  <c:v>43.999850000000002</c:v>
                </c:pt>
                <c:pt idx="4">
                  <c:v>40.48883</c:v>
                </c:pt>
                <c:pt idx="5">
                  <c:v>39.990189999999998</c:v>
                </c:pt>
                <c:pt idx="6">
                  <c:v>30.778120000000001</c:v>
                </c:pt>
                <c:pt idx="7">
                  <c:v>35.19285</c:v>
                </c:pt>
                <c:pt idx="8">
                  <c:v>25.895440000000001</c:v>
                </c:pt>
                <c:pt idx="9">
                  <c:v>20.661750000000001</c:v>
                </c:pt>
              </c:numCache>
            </c:numRef>
          </c:val>
        </c:ser>
        <c:ser>
          <c:idx val="2"/>
          <c:order val="2"/>
          <c:tx>
            <c:strRef>
              <c:f>Taul1!$A$4</c:f>
              <c:strCache>
                <c:ptCount val="1"/>
                <c:pt idx="0">
                  <c:v>2 Melko vähän </c:v>
                </c:pt>
              </c:strCache>
            </c:strRef>
          </c:tx>
          <c:spPr>
            <a:solidFill>
              <a:srgbClr val="F5A2FD"/>
            </a:solidFill>
            <a:ln>
              <a:noFill/>
            </a:ln>
          </c:spPr>
          <c:invertIfNegative val="0"/>
          <c:dPt>
            <c:idx val="5"/>
            <c:invertIfNegative val="0"/>
            <c:bubble3D val="0"/>
          </c:dPt>
          <c:dLbls>
            <c:numFmt formatCode="#,##0" sourceLinked="0"/>
            <c:txPr>
              <a:bodyPr/>
              <a:lstStyle/>
              <a:p>
                <a:pPr>
                  <a:defRPr b="0">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Taul1!$B$1:$K$1</c:f>
              <c:strCache>
                <c:ptCount val="10"/>
                <c:pt idx="0">
                  <c:v>Nuorten syrjäytyminen</c:v>
                </c:pt>
                <c:pt idx="1">
                  <c:v>Läheistesi terveys</c:v>
                </c:pt>
                <c:pt idx="2">
                  <c:v>Taloudellinen eriarvoistuminen Suomessa</c:v>
                </c:pt>
                <c:pt idx="3">
                  <c:v>Venäjän toiminta Ukrainassa</c:v>
                </c:pt>
                <c:pt idx="4">
                  <c:v>Oma terveys</c:v>
                </c:pt>
                <c:pt idx="5">
                  <c:v>Ikääntymisen aiheuttamat kustannukset Suomessa</c:v>
                </c:pt>
                <c:pt idx="6">
                  <c:v>Henkilökohtainen taloutesi</c:v>
                </c:pt>
                <c:pt idx="7">
                  <c:v>Ilmastonmuutos</c:v>
                </c:pt>
                <c:pt idx="8">
                  <c:v>Poliittisten ääriliikkeiden nousu Suomessa</c:v>
                </c:pt>
                <c:pt idx="9">
                  <c:v>Maahanmuutto</c:v>
                </c:pt>
              </c:strCache>
            </c:strRef>
          </c:cat>
          <c:val>
            <c:numRef>
              <c:f>Taul1!$B$4:$K$4</c:f>
              <c:numCache>
                <c:formatCode>0.00000</c:formatCode>
                <c:ptCount val="10"/>
                <c:pt idx="0">
                  <c:v>24.59601</c:v>
                </c:pt>
                <c:pt idx="1">
                  <c:v>28.229890000000001</c:v>
                </c:pt>
                <c:pt idx="2">
                  <c:v>25.779730000000001</c:v>
                </c:pt>
                <c:pt idx="3">
                  <c:v>29.638719999999999</c:v>
                </c:pt>
                <c:pt idx="4">
                  <c:v>40.170360000000002</c:v>
                </c:pt>
                <c:pt idx="5">
                  <c:v>42.951599999999999</c:v>
                </c:pt>
                <c:pt idx="6">
                  <c:v>43.990380000000002</c:v>
                </c:pt>
                <c:pt idx="7">
                  <c:v>43.239840000000001</c:v>
                </c:pt>
                <c:pt idx="8">
                  <c:v>44.782870000000003</c:v>
                </c:pt>
                <c:pt idx="9">
                  <c:v>44.912419999999997</c:v>
                </c:pt>
              </c:numCache>
            </c:numRef>
          </c:val>
        </c:ser>
        <c:ser>
          <c:idx val="3"/>
          <c:order val="3"/>
          <c:tx>
            <c:strRef>
              <c:f>Taul1!$A$5</c:f>
              <c:strCache>
                <c:ptCount val="1"/>
                <c:pt idx="0">
                  <c:v>1 Ei lainkaan </c:v>
                </c:pt>
              </c:strCache>
            </c:strRef>
          </c:tx>
          <c:spPr>
            <a:solidFill>
              <a:srgbClr val="D070E1"/>
            </a:solidFill>
            <a:ln>
              <a:noFill/>
            </a:ln>
          </c:spPr>
          <c:invertIfNegative val="0"/>
          <c:dLbls>
            <c:numFmt formatCode="#,##0" sourceLinked="0"/>
            <c:txPr>
              <a:bodyPr/>
              <a:lstStyle/>
              <a:p>
                <a:pPr>
                  <a:defRPr b="0">
                    <a:solidFill>
                      <a:schemeClr val="tx1"/>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Taul1!$B$1:$K$1</c:f>
              <c:strCache>
                <c:ptCount val="10"/>
                <c:pt idx="0">
                  <c:v>Nuorten syrjäytyminen</c:v>
                </c:pt>
                <c:pt idx="1">
                  <c:v>Läheistesi terveys</c:v>
                </c:pt>
                <c:pt idx="2">
                  <c:v>Taloudellinen eriarvoistuminen Suomessa</c:v>
                </c:pt>
                <c:pt idx="3">
                  <c:v>Venäjän toiminta Ukrainassa</c:v>
                </c:pt>
                <c:pt idx="4">
                  <c:v>Oma terveys</c:v>
                </c:pt>
                <c:pt idx="5">
                  <c:v>Ikääntymisen aiheuttamat kustannukset Suomessa</c:v>
                </c:pt>
                <c:pt idx="6">
                  <c:v>Henkilökohtainen taloutesi</c:v>
                </c:pt>
                <c:pt idx="7">
                  <c:v>Ilmastonmuutos</c:v>
                </c:pt>
                <c:pt idx="8">
                  <c:v>Poliittisten ääriliikkeiden nousu Suomessa</c:v>
                </c:pt>
                <c:pt idx="9">
                  <c:v>Maahanmuutto</c:v>
                </c:pt>
              </c:strCache>
            </c:strRef>
          </c:cat>
          <c:val>
            <c:numRef>
              <c:f>Taul1!$B$5:$K$5</c:f>
              <c:numCache>
                <c:formatCode>0.00000</c:formatCode>
                <c:ptCount val="10"/>
                <c:pt idx="0">
                  <c:v>4.55396</c:v>
                </c:pt>
                <c:pt idx="1">
                  <c:v>2.13184</c:v>
                </c:pt>
                <c:pt idx="2">
                  <c:v>4.5701700000000001</c:v>
                </c:pt>
                <c:pt idx="3">
                  <c:v>4.1042199999999998</c:v>
                </c:pt>
                <c:pt idx="4">
                  <c:v>4.2043699999999999</c:v>
                </c:pt>
                <c:pt idx="5">
                  <c:v>6.1361299999999996</c:v>
                </c:pt>
                <c:pt idx="6">
                  <c:v>9.3100400000000008</c:v>
                </c:pt>
                <c:pt idx="7">
                  <c:v>11.717219999999999</c:v>
                </c:pt>
                <c:pt idx="8">
                  <c:v>18.549399999999999</c:v>
                </c:pt>
                <c:pt idx="9">
                  <c:v>26.078869999999998</c:v>
                </c:pt>
              </c:numCache>
            </c:numRef>
          </c:val>
        </c:ser>
        <c:ser>
          <c:idx val="4"/>
          <c:order val="4"/>
          <c:tx>
            <c:strRef>
              <c:f>Taul1!$A$6</c:f>
              <c:strCache>
                <c:ptCount val="1"/>
                <c:pt idx="0">
                  <c:v>Ei osaa sanoa</c:v>
                </c:pt>
              </c:strCache>
            </c:strRef>
          </c:tx>
          <c:spPr>
            <a:solidFill>
              <a:srgbClr val="E1E1E1"/>
            </a:solidFill>
          </c:spPr>
          <c:invertIfNegative val="0"/>
          <c:dLbls>
            <c:numFmt formatCode="#,##0" sourceLinked="0"/>
            <c:txPr>
              <a:bodyPr/>
              <a:lstStyle/>
              <a:p>
                <a:pPr>
                  <a:defRPr b="0">
                    <a:solidFill>
                      <a:srgbClr val="000000"/>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Taul1!$B$1:$K$1</c:f>
              <c:strCache>
                <c:ptCount val="10"/>
                <c:pt idx="0">
                  <c:v>Nuorten syrjäytyminen</c:v>
                </c:pt>
                <c:pt idx="1">
                  <c:v>Läheistesi terveys</c:v>
                </c:pt>
                <c:pt idx="2">
                  <c:v>Taloudellinen eriarvoistuminen Suomessa</c:v>
                </c:pt>
                <c:pt idx="3">
                  <c:v>Venäjän toiminta Ukrainassa</c:v>
                </c:pt>
                <c:pt idx="4">
                  <c:v>Oma terveys</c:v>
                </c:pt>
                <c:pt idx="5">
                  <c:v>Ikääntymisen aiheuttamat kustannukset Suomessa</c:v>
                </c:pt>
                <c:pt idx="6">
                  <c:v>Henkilökohtainen taloutesi</c:v>
                </c:pt>
                <c:pt idx="7">
                  <c:v>Ilmastonmuutos</c:v>
                </c:pt>
                <c:pt idx="8">
                  <c:v>Poliittisten ääriliikkeiden nousu Suomessa</c:v>
                </c:pt>
                <c:pt idx="9">
                  <c:v>Maahanmuutto</c:v>
                </c:pt>
              </c:strCache>
            </c:strRef>
          </c:cat>
          <c:val>
            <c:numRef>
              <c:f>Taul1!$B$6:$K$6</c:f>
              <c:numCache>
                <c:formatCode>0.00000</c:formatCode>
                <c:ptCount val="10"/>
                <c:pt idx="0">
                  <c:v>1.1226</c:v>
                </c:pt>
                <c:pt idx="1">
                  <c:v>0.82043999999999995</c:v>
                </c:pt>
                <c:pt idx="2">
                  <c:v>1.7320199999999999</c:v>
                </c:pt>
                <c:pt idx="3">
                  <c:v>1.47685</c:v>
                </c:pt>
                <c:pt idx="4">
                  <c:v>1.2451700000000001</c:v>
                </c:pt>
                <c:pt idx="5">
                  <c:v>2.39174</c:v>
                </c:pt>
                <c:pt idx="6">
                  <c:v>0.95465999999999995</c:v>
                </c:pt>
                <c:pt idx="7">
                  <c:v>1.11341</c:v>
                </c:pt>
                <c:pt idx="8">
                  <c:v>2.7451699999999999</c:v>
                </c:pt>
                <c:pt idx="9">
                  <c:v>0.99380999999999997</c:v>
                </c:pt>
              </c:numCache>
            </c:numRef>
          </c:val>
        </c:ser>
        <c:dLbls>
          <c:showLegendKey val="0"/>
          <c:showVal val="0"/>
          <c:showCatName val="0"/>
          <c:showSerName val="0"/>
          <c:showPercent val="0"/>
          <c:showBubbleSize val="0"/>
        </c:dLbls>
        <c:gapWidth val="55"/>
        <c:overlap val="100"/>
        <c:axId val="95327744"/>
        <c:axId val="95329280"/>
      </c:barChart>
      <c:catAx>
        <c:axId val="95327744"/>
        <c:scaling>
          <c:orientation val="maxMin"/>
        </c:scaling>
        <c:delete val="0"/>
        <c:axPos val="l"/>
        <c:majorTickMark val="none"/>
        <c:minorTickMark val="none"/>
        <c:tickLblPos val="low"/>
        <c:spPr>
          <a:ln>
            <a:noFill/>
          </a:ln>
        </c:spPr>
        <c:txPr>
          <a:bodyPr/>
          <a:lstStyle/>
          <a:p>
            <a:pPr>
              <a:defRPr>
                <a:latin typeface="Calibri" panose="020F0502020204030204" pitchFamily="34" charset="0"/>
                <a:cs typeface="Arial" panose="020B0604020202020204" pitchFamily="34" charset="0"/>
              </a:defRPr>
            </a:pPr>
            <a:endParaRPr lang="fi-FI"/>
          </a:p>
        </c:txPr>
        <c:crossAx val="95329280"/>
        <c:crosses val="autoZero"/>
        <c:auto val="1"/>
        <c:lblAlgn val="ctr"/>
        <c:lblOffset val="100"/>
        <c:tickLblSkip val="1"/>
        <c:noMultiLvlLbl val="0"/>
      </c:catAx>
      <c:valAx>
        <c:axId val="95329280"/>
        <c:scaling>
          <c:orientation val="minMax"/>
          <c:max val="100.01"/>
          <c:min val="0"/>
        </c:scaling>
        <c:delete val="0"/>
        <c:axPos val="t"/>
        <c:majorGridlines>
          <c:spPr>
            <a:ln w="6350">
              <a:solidFill>
                <a:srgbClr val="BCBEC0"/>
              </a:solidFill>
            </a:ln>
          </c:spPr>
        </c:majorGridlines>
        <c:title>
          <c:tx>
            <c:rich>
              <a:bodyPr/>
              <a:lstStyle/>
              <a:p>
                <a:pPr>
                  <a:defRPr sz="1200" b="0">
                    <a:solidFill>
                      <a:srgbClr val="808285"/>
                    </a:solidFill>
                    <a:latin typeface="Calibri" panose="020F0502020204030204" pitchFamily="34" charset="0"/>
                    <a:cs typeface="Arial" panose="020B0604020202020204" pitchFamily="34" charset="0"/>
                  </a:defRPr>
                </a:pPr>
                <a:r>
                  <a:rPr lang="fi-FI" sz="1200" b="0" dirty="0" smtClean="0">
                    <a:solidFill>
                      <a:srgbClr val="808285"/>
                    </a:solidFill>
                    <a:latin typeface="Calibri" panose="020F0502020204030204" pitchFamily="34" charset="0"/>
                    <a:cs typeface="Arial" panose="020B0604020202020204" pitchFamily="34" charset="0"/>
                  </a:rPr>
                  <a:t>%</a:t>
                </a:r>
                <a:endParaRPr lang="fi-FI" sz="1200" b="0" dirty="0">
                  <a:solidFill>
                    <a:srgbClr val="808285"/>
                  </a:solidFill>
                  <a:latin typeface="Calibri" panose="020F0502020204030204" pitchFamily="34" charset="0"/>
                  <a:cs typeface="Arial" panose="020B0604020202020204" pitchFamily="34" charset="0"/>
                </a:endParaRPr>
              </a:p>
            </c:rich>
          </c:tx>
          <c:layout>
            <c:manualLayout>
              <c:xMode val="edge"/>
              <c:yMode val="edge"/>
              <c:x val="0.9758663153077809"/>
              <c:y val="0.94796139385557143"/>
            </c:manualLayout>
          </c:layout>
          <c:overlay val="0"/>
        </c:title>
        <c:numFmt formatCode="General" sourceLinked="0"/>
        <c:majorTickMark val="none"/>
        <c:minorTickMark val="none"/>
        <c:tickLblPos val="high"/>
        <c:spPr>
          <a:ln>
            <a:noFill/>
          </a:ln>
        </c:spPr>
        <c:txPr>
          <a:bodyPr/>
          <a:lstStyle/>
          <a:p>
            <a:pPr>
              <a:defRPr>
                <a:solidFill>
                  <a:srgbClr val="808285"/>
                </a:solidFill>
                <a:latin typeface="Calibri" panose="020F0502020204030204" pitchFamily="34" charset="0"/>
                <a:cs typeface="Arial" panose="020B0604020202020204" pitchFamily="34" charset="0"/>
              </a:defRPr>
            </a:pPr>
            <a:endParaRPr lang="fi-FI"/>
          </a:p>
        </c:txPr>
        <c:crossAx val="95327744"/>
        <c:crosses val="autoZero"/>
        <c:crossBetween val="between"/>
        <c:majorUnit val="10"/>
        <c:minorUnit val="1"/>
      </c:valAx>
      <c:spPr>
        <a:ln>
          <a:noFill/>
        </a:ln>
      </c:spPr>
    </c:plotArea>
    <c:legend>
      <c:legendPos val="t"/>
      <c:layout>
        <c:manualLayout>
          <c:xMode val="edge"/>
          <c:yMode val="edge"/>
          <c:x val="0.05"/>
          <c:y val="1.4904447236692011E-2"/>
          <c:w val="0.94166666666666665"/>
          <c:h val="9.8129746147141705E-2"/>
        </c:manualLayout>
      </c:layout>
      <c:overlay val="0"/>
      <c:txPr>
        <a:bodyPr/>
        <a:lstStyle/>
        <a:p>
          <a:pPr>
            <a:defRPr>
              <a:latin typeface="Calibri" panose="020F0502020204030204" pitchFamily="34" charset="0"/>
              <a:cs typeface="Arial" panose="020B0604020202020204" pitchFamily="34" charset="0"/>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861067366579178"/>
          <c:y val="0.1264984641769068"/>
          <c:w val="0.75500052072649237"/>
          <c:h val="0.80794874643558123"/>
        </c:manualLayout>
      </c:layout>
      <c:barChart>
        <c:barDir val="bar"/>
        <c:grouping val="stacked"/>
        <c:varyColors val="0"/>
        <c:ser>
          <c:idx val="0"/>
          <c:order val="0"/>
          <c:tx>
            <c:strRef>
              <c:f>Taul1!$A$2</c:f>
              <c:strCache>
                <c:ptCount val="1"/>
                <c:pt idx="0">
                  <c:v>Kyllä</c:v>
                </c:pt>
              </c:strCache>
            </c:strRef>
          </c:tx>
          <c:spPr>
            <a:solidFill>
              <a:srgbClr val="96F000"/>
            </a:solidFill>
            <a:ln>
              <a:noFill/>
            </a:ln>
          </c:spPr>
          <c:invertIfNegative val="0"/>
          <c:dLbls>
            <c:numFmt formatCode="#,##0" sourceLinked="0"/>
            <c:txPr>
              <a:bodyPr/>
              <a:lstStyle/>
              <a:p>
                <a:pPr>
                  <a:defRPr b="0">
                    <a:solidFill>
                      <a:srgbClr val="000000"/>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Taul1!$B$1:$I$1</c:f>
              <c:strCache>
                <c:ptCount val="8"/>
                <c:pt idx="0">
                  <c:v>Kaikki</c:v>
                </c:pt>
                <c:pt idx="1">
                  <c:v>Mies</c:v>
                </c:pt>
                <c:pt idx="2">
                  <c:v>Nainen</c:v>
                </c:pt>
                <c:pt idx="3">
                  <c:v>15 - 24</c:v>
                </c:pt>
                <c:pt idx="4">
                  <c:v>25 - 34</c:v>
                </c:pt>
                <c:pt idx="5">
                  <c:v>35 - 49</c:v>
                </c:pt>
                <c:pt idx="6">
                  <c:v>50 - 64</c:v>
                </c:pt>
                <c:pt idx="7">
                  <c:v>65 - 79</c:v>
                </c:pt>
              </c:strCache>
            </c:strRef>
          </c:cat>
          <c:val>
            <c:numRef>
              <c:f>Taul1!$B$2:$I$2</c:f>
              <c:numCache>
                <c:formatCode>0.00000</c:formatCode>
                <c:ptCount val="8"/>
                <c:pt idx="0">
                  <c:v>62.745489999999997</c:v>
                </c:pt>
                <c:pt idx="1">
                  <c:v>59.271880000000003</c:v>
                </c:pt>
                <c:pt idx="2">
                  <c:v>66.183279999999996</c:v>
                </c:pt>
                <c:pt idx="3">
                  <c:v>76.647409999999994</c:v>
                </c:pt>
                <c:pt idx="4">
                  <c:v>63.317279999999997</c:v>
                </c:pt>
                <c:pt idx="5">
                  <c:v>65.302369999999996</c:v>
                </c:pt>
                <c:pt idx="6">
                  <c:v>54.995699999999999</c:v>
                </c:pt>
                <c:pt idx="7">
                  <c:v>58.213509999999999</c:v>
                </c:pt>
              </c:numCache>
            </c:numRef>
          </c:val>
        </c:ser>
        <c:ser>
          <c:idx val="1"/>
          <c:order val="1"/>
          <c:tx>
            <c:strRef>
              <c:f>Taul1!$A$3</c:f>
              <c:strCache>
                <c:ptCount val="1"/>
                <c:pt idx="0">
                  <c:v>En</c:v>
                </c:pt>
              </c:strCache>
            </c:strRef>
          </c:tx>
          <c:spPr>
            <a:solidFill>
              <a:srgbClr val="D070E1"/>
            </a:solidFill>
            <a:ln>
              <a:noFill/>
            </a:ln>
          </c:spPr>
          <c:invertIfNegative val="0"/>
          <c:dLbls>
            <c:numFmt formatCode="#,##0" sourceLinked="0"/>
            <c:txPr>
              <a:bodyPr/>
              <a:lstStyle/>
              <a:p>
                <a:pPr>
                  <a:defRPr b="0">
                    <a:solidFill>
                      <a:schemeClr val="tx1"/>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Taul1!$B$1:$I$1</c:f>
              <c:strCache>
                <c:ptCount val="8"/>
                <c:pt idx="0">
                  <c:v>Kaikki</c:v>
                </c:pt>
                <c:pt idx="1">
                  <c:v>Mies</c:v>
                </c:pt>
                <c:pt idx="2">
                  <c:v>Nainen</c:v>
                </c:pt>
                <c:pt idx="3">
                  <c:v>15 - 24</c:v>
                </c:pt>
                <c:pt idx="4">
                  <c:v>25 - 34</c:v>
                </c:pt>
                <c:pt idx="5">
                  <c:v>35 - 49</c:v>
                </c:pt>
                <c:pt idx="6">
                  <c:v>50 - 64</c:v>
                </c:pt>
                <c:pt idx="7">
                  <c:v>65 - 79</c:v>
                </c:pt>
              </c:strCache>
            </c:strRef>
          </c:cat>
          <c:val>
            <c:numRef>
              <c:f>Taul1!$B$3:$I$3</c:f>
              <c:numCache>
                <c:formatCode>0.00000</c:formatCode>
                <c:ptCount val="8"/>
                <c:pt idx="0">
                  <c:v>14.06518</c:v>
                </c:pt>
                <c:pt idx="1">
                  <c:v>17.27046</c:v>
                </c:pt>
                <c:pt idx="2">
                  <c:v>10.892939999999999</c:v>
                </c:pt>
                <c:pt idx="3">
                  <c:v>7.5669399999999998</c:v>
                </c:pt>
                <c:pt idx="4">
                  <c:v>18.073930000000001</c:v>
                </c:pt>
                <c:pt idx="5">
                  <c:v>14.801920000000001</c:v>
                </c:pt>
                <c:pt idx="6">
                  <c:v>16.26595</c:v>
                </c:pt>
                <c:pt idx="7">
                  <c:v>11.77093</c:v>
                </c:pt>
              </c:numCache>
            </c:numRef>
          </c:val>
        </c:ser>
        <c:ser>
          <c:idx val="2"/>
          <c:order val="2"/>
          <c:tx>
            <c:strRef>
              <c:f>Taul1!$A$4</c:f>
              <c:strCache>
                <c:ptCount val="1"/>
                <c:pt idx="0">
                  <c:v>En osaa sanoa</c:v>
                </c:pt>
              </c:strCache>
            </c:strRef>
          </c:tx>
          <c:spPr>
            <a:solidFill>
              <a:srgbClr val="E1E1E1"/>
            </a:solidFill>
            <a:ln>
              <a:noFill/>
            </a:ln>
          </c:spPr>
          <c:invertIfNegative val="0"/>
          <c:dPt>
            <c:idx val="5"/>
            <c:invertIfNegative val="0"/>
            <c:bubble3D val="0"/>
          </c:dPt>
          <c:dLbls>
            <c:numFmt formatCode="#,##0" sourceLinked="0"/>
            <c:txPr>
              <a:bodyPr/>
              <a:lstStyle/>
              <a:p>
                <a:pPr>
                  <a:defRPr b="0">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Taul1!$B$1:$I$1</c:f>
              <c:strCache>
                <c:ptCount val="8"/>
                <c:pt idx="0">
                  <c:v>Kaikki</c:v>
                </c:pt>
                <c:pt idx="1">
                  <c:v>Mies</c:v>
                </c:pt>
                <c:pt idx="2">
                  <c:v>Nainen</c:v>
                </c:pt>
                <c:pt idx="3">
                  <c:v>15 - 24</c:v>
                </c:pt>
                <c:pt idx="4">
                  <c:v>25 - 34</c:v>
                </c:pt>
                <c:pt idx="5">
                  <c:v>35 - 49</c:v>
                </c:pt>
                <c:pt idx="6">
                  <c:v>50 - 64</c:v>
                </c:pt>
                <c:pt idx="7">
                  <c:v>65 - 79</c:v>
                </c:pt>
              </c:strCache>
            </c:strRef>
          </c:cat>
          <c:val>
            <c:numRef>
              <c:f>Taul1!$B$4:$I$4</c:f>
              <c:numCache>
                <c:formatCode>0.00000</c:formatCode>
                <c:ptCount val="8"/>
                <c:pt idx="0">
                  <c:v>23.189340000000001</c:v>
                </c:pt>
                <c:pt idx="1">
                  <c:v>23.457650000000001</c:v>
                </c:pt>
                <c:pt idx="2">
                  <c:v>22.92379</c:v>
                </c:pt>
                <c:pt idx="3">
                  <c:v>15.78565</c:v>
                </c:pt>
                <c:pt idx="4">
                  <c:v>18.608789999999999</c:v>
                </c:pt>
                <c:pt idx="5">
                  <c:v>19.895710000000001</c:v>
                </c:pt>
                <c:pt idx="6">
                  <c:v>28.738350000000001</c:v>
                </c:pt>
                <c:pt idx="7">
                  <c:v>30.015560000000001</c:v>
                </c:pt>
              </c:numCache>
            </c:numRef>
          </c:val>
        </c:ser>
        <c:dLbls>
          <c:showLegendKey val="0"/>
          <c:showVal val="0"/>
          <c:showCatName val="0"/>
          <c:showSerName val="0"/>
          <c:showPercent val="0"/>
          <c:showBubbleSize val="0"/>
        </c:dLbls>
        <c:gapWidth val="55"/>
        <c:overlap val="100"/>
        <c:axId val="94017408"/>
        <c:axId val="94018944"/>
      </c:barChart>
      <c:catAx>
        <c:axId val="94017408"/>
        <c:scaling>
          <c:orientation val="maxMin"/>
        </c:scaling>
        <c:delete val="0"/>
        <c:axPos val="l"/>
        <c:majorTickMark val="none"/>
        <c:minorTickMark val="none"/>
        <c:tickLblPos val="low"/>
        <c:spPr>
          <a:ln>
            <a:noFill/>
          </a:ln>
        </c:spPr>
        <c:txPr>
          <a:bodyPr/>
          <a:lstStyle/>
          <a:p>
            <a:pPr>
              <a:defRPr>
                <a:latin typeface="Calibri" panose="020F0502020204030204" pitchFamily="34" charset="0"/>
                <a:cs typeface="Arial" panose="020B0604020202020204" pitchFamily="34" charset="0"/>
              </a:defRPr>
            </a:pPr>
            <a:endParaRPr lang="fi-FI"/>
          </a:p>
        </c:txPr>
        <c:crossAx val="94018944"/>
        <c:crosses val="autoZero"/>
        <c:auto val="1"/>
        <c:lblAlgn val="ctr"/>
        <c:lblOffset val="100"/>
        <c:tickLblSkip val="1"/>
        <c:noMultiLvlLbl val="0"/>
      </c:catAx>
      <c:valAx>
        <c:axId val="94018944"/>
        <c:scaling>
          <c:orientation val="minMax"/>
          <c:max val="100.01"/>
          <c:min val="0"/>
        </c:scaling>
        <c:delete val="0"/>
        <c:axPos val="t"/>
        <c:majorGridlines>
          <c:spPr>
            <a:ln w="6350">
              <a:solidFill>
                <a:srgbClr val="BCBEC0"/>
              </a:solidFill>
            </a:ln>
          </c:spPr>
        </c:majorGridlines>
        <c:title>
          <c:tx>
            <c:rich>
              <a:bodyPr/>
              <a:lstStyle/>
              <a:p>
                <a:pPr>
                  <a:defRPr sz="1200" b="0">
                    <a:solidFill>
                      <a:srgbClr val="808285"/>
                    </a:solidFill>
                    <a:latin typeface="Calibri" panose="020F0502020204030204" pitchFamily="34" charset="0"/>
                    <a:cs typeface="Arial" panose="020B0604020202020204" pitchFamily="34" charset="0"/>
                  </a:defRPr>
                </a:pPr>
                <a:r>
                  <a:rPr lang="fi-FI" sz="1200" b="0" dirty="0" smtClean="0">
                    <a:solidFill>
                      <a:srgbClr val="808285"/>
                    </a:solidFill>
                    <a:latin typeface="Calibri" panose="020F0502020204030204" pitchFamily="34" charset="0"/>
                    <a:cs typeface="Arial" panose="020B0604020202020204" pitchFamily="34" charset="0"/>
                  </a:rPr>
                  <a:t>%</a:t>
                </a:r>
                <a:endParaRPr lang="fi-FI" sz="1200" b="0" dirty="0">
                  <a:solidFill>
                    <a:srgbClr val="808285"/>
                  </a:solidFill>
                  <a:latin typeface="Calibri" panose="020F0502020204030204" pitchFamily="34" charset="0"/>
                  <a:cs typeface="Arial" panose="020B0604020202020204" pitchFamily="34" charset="0"/>
                </a:endParaRPr>
              </a:p>
            </c:rich>
          </c:tx>
          <c:layout>
            <c:manualLayout>
              <c:xMode val="edge"/>
              <c:yMode val="edge"/>
              <c:x val="0.9758663153077809"/>
              <c:y val="0.9454249322195537"/>
            </c:manualLayout>
          </c:layout>
          <c:overlay val="0"/>
        </c:title>
        <c:numFmt formatCode="General" sourceLinked="0"/>
        <c:majorTickMark val="none"/>
        <c:minorTickMark val="none"/>
        <c:tickLblPos val="high"/>
        <c:spPr>
          <a:ln>
            <a:noFill/>
          </a:ln>
        </c:spPr>
        <c:txPr>
          <a:bodyPr/>
          <a:lstStyle/>
          <a:p>
            <a:pPr>
              <a:defRPr>
                <a:solidFill>
                  <a:srgbClr val="808285"/>
                </a:solidFill>
                <a:latin typeface="Calibri" panose="020F0502020204030204" pitchFamily="34" charset="0"/>
                <a:cs typeface="Arial" panose="020B0604020202020204" pitchFamily="34" charset="0"/>
              </a:defRPr>
            </a:pPr>
            <a:endParaRPr lang="fi-FI"/>
          </a:p>
        </c:txPr>
        <c:crossAx val="94017408"/>
        <c:crosses val="autoZero"/>
        <c:crossBetween val="between"/>
        <c:majorUnit val="10"/>
        <c:minorUnit val="1"/>
      </c:valAx>
      <c:spPr>
        <a:ln>
          <a:noFill/>
        </a:ln>
      </c:spPr>
    </c:plotArea>
    <c:legend>
      <c:legendPos val="t"/>
      <c:layout>
        <c:manualLayout>
          <c:xMode val="edge"/>
          <c:yMode val="edge"/>
          <c:x val="0.20711419689773247"/>
          <c:y val="1.4904447236692011E-2"/>
          <c:w val="0.75409149006674769"/>
          <c:h val="9.8129746147141705E-2"/>
        </c:manualLayout>
      </c:layout>
      <c:overlay val="0"/>
      <c:txPr>
        <a:bodyPr/>
        <a:lstStyle/>
        <a:p>
          <a:pPr>
            <a:defRPr>
              <a:latin typeface="Calibri" panose="020F0502020204030204" pitchFamily="34" charset="0"/>
              <a:cs typeface="Arial" panose="020B0604020202020204" pitchFamily="34" charset="0"/>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861067366579178"/>
          <c:y val="0.1264984641769068"/>
          <c:w val="0.75500052072649237"/>
          <c:h val="0.80794874643558123"/>
        </c:manualLayout>
      </c:layout>
      <c:barChart>
        <c:barDir val="bar"/>
        <c:grouping val="stacked"/>
        <c:varyColors val="0"/>
        <c:ser>
          <c:idx val="0"/>
          <c:order val="0"/>
          <c:tx>
            <c:strRef>
              <c:f>Taul1!$A$2</c:f>
              <c:strCache>
                <c:ptCount val="1"/>
                <c:pt idx="0">
                  <c:v>4 Täysin samaa mieltä </c:v>
                </c:pt>
              </c:strCache>
            </c:strRef>
          </c:tx>
          <c:spPr>
            <a:solidFill>
              <a:srgbClr val="5DC400"/>
            </a:solidFill>
            <a:ln>
              <a:noFill/>
            </a:ln>
          </c:spPr>
          <c:invertIfNegative val="0"/>
          <c:dLbls>
            <c:numFmt formatCode="#,##0" sourceLinked="0"/>
            <c:txPr>
              <a:bodyPr/>
              <a:lstStyle/>
              <a:p>
                <a:pPr>
                  <a:defRPr b="0">
                    <a:solidFill>
                      <a:srgbClr val="000000"/>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Taul1!$B$1:$I$1</c:f>
              <c:strCache>
                <c:ptCount val="8"/>
                <c:pt idx="0">
                  <c:v>Kaikki</c:v>
                </c:pt>
                <c:pt idx="1">
                  <c:v>Mies</c:v>
                </c:pt>
                <c:pt idx="2">
                  <c:v>Nainen</c:v>
                </c:pt>
                <c:pt idx="3">
                  <c:v>15 - 24</c:v>
                </c:pt>
                <c:pt idx="4">
                  <c:v>25 - 34</c:v>
                </c:pt>
                <c:pt idx="5">
                  <c:v>35 - 49</c:v>
                </c:pt>
                <c:pt idx="6">
                  <c:v>50 - 64</c:v>
                </c:pt>
                <c:pt idx="7">
                  <c:v>65 - 79</c:v>
                </c:pt>
              </c:strCache>
            </c:strRef>
          </c:cat>
          <c:val>
            <c:numRef>
              <c:f>Taul1!$B$2:$I$2</c:f>
              <c:numCache>
                <c:formatCode>0.00000</c:formatCode>
                <c:ptCount val="8"/>
                <c:pt idx="0">
                  <c:v>41.290260000000004</c:v>
                </c:pt>
                <c:pt idx="1">
                  <c:v>32.268790000000003</c:v>
                </c:pt>
                <c:pt idx="2">
                  <c:v>50.218719999999998</c:v>
                </c:pt>
                <c:pt idx="3">
                  <c:v>33.764490000000002</c:v>
                </c:pt>
                <c:pt idx="4">
                  <c:v>40.115470000000002</c:v>
                </c:pt>
                <c:pt idx="5">
                  <c:v>41.388030000000001</c:v>
                </c:pt>
                <c:pt idx="6">
                  <c:v>42.709389999999999</c:v>
                </c:pt>
                <c:pt idx="7">
                  <c:v>46.714030000000001</c:v>
                </c:pt>
              </c:numCache>
            </c:numRef>
          </c:val>
        </c:ser>
        <c:ser>
          <c:idx val="1"/>
          <c:order val="1"/>
          <c:tx>
            <c:strRef>
              <c:f>Taul1!$A$3</c:f>
              <c:strCache>
                <c:ptCount val="1"/>
                <c:pt idx="0">
                  <c:v>3 Jokseenkin samaa mieltä </c:v>
                </c:pt>
              </c:strCache>
            </c:strRef>
          </c:tx>
          <c:spPr>
            <a:solidFill>
              <a:srgbClr val="96F000"/>
            </a:solidFill>
            <a:ln>
              <a:noFill/>
            </a:ln>
          </c:spPr>
          <c:invertIfNegative val="0"/>
          <c:dLbls>
            <c:numFmt formatCode="#,##0" sourceLinked="0"/>
            <c:txPr>
              <a:bodyPr/>
              <a:lstStyle/>
              <a:p>
                <a:pPr>
                  <a:defRPr b="0">
                    <a:solidFill>
                      <a:schemeClr val="tx1"/>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Taul1!$B$1:$I$1</c:f>
              <c:strCache>
                <c:ptCount val="8"/>
                <c:pt idx="0">
                  <c:v>Kaikki</c:v>
                </c:pt>
                <c:pt idx="1">
                  <c:v>Mies</c:v>
                </c:pt>
                <c:pt idx="2">
                  <c:v>Nainen</c:v>
                </c:pt>
                <c:pt idx="3">
                  <c:v>15 - 24</c:v>
                </c:pt>
                <c:pt idx="4">
                  <c:v>25 - 34</c:v>
                </c:pt>
                <c:pt idx="5">
                  <c:v>35 - 49</c:v>
                </c:pt>
                <c:pt idx="6">
                  <c:v>50 - 64</c:v>
                </c:pt>
                <c:pt idx="7">
                  <c:v>65 - 79</c:v>
                </c:pt>
              </c:strCache>
            </c:strRef>
          </c:cat>
          <c:val>
            <c:numRef>
              <c:f>Taul1!$B$3:$I$3</c:f>
              <c:numCache>
                <c:formatCode>0.00000</c:formatCode>
                <c:ptCount val="8"/>
                <c:pt idx="0">
                  <c:v>49.052900000000001</c:v>
                </c:pt>
                <c:pt idx="1">
                  <c:v>54.213760000000001</c:v>
                </c:pt>
                <c:pt idx="2">
                  <c:v>43.945239999999998</c:v>
                </c:pt>
                <c:pt idx="3">
                  <c:v>53.643300000000004</c:v>
                </c:pt>
                <c:pt idx="4">
                  <c:v>48.457210000000003</c:v>
                </c:pt>
                <c:pt idx="5">
                  <c:v>49.133490000000002</c:v>
                </c:pt>
                <c:pt idx="6">
                  <c:v>47.852409999999999</c:v>
                </c:pt>
                <c:pt idx="7">
                  <c:v>47.261789999999998</c:v>
                </c:pt>
              </c:numCache>
            </c:numRef>
          </c:val>
        </c:ser>
        <c:ser>
          <c:idx val="2"/>
          <c:order val="2"/>
          <c:tx>
            <c:strRef>
              <c:f>Taul1!$A$4</c:f>
              <c:strCache>
                <c:ptCount val="1"/>
                <c:pt idx="0">
                  <c:v>2 Jokseenkin eri mieltä </c:v>
                </c:pt>
              </c:strCache>
            </c:strRef>
          </c:tx>
          <c:spPr>
            <a:solidFill>
              <a:srgbClr val="F5A2FD"/>
            </a:solidFill>
            <a:ln>
              <a:noFill/>
            </a:ln>
          </c:spPr>
          <c:invertIfNegative val="0"/>
          <c:dPt>
            <c:idx val="5"/>
            <c:invertIfNegative val="0"/>
            <c:bubble3D val="0"/>
          </c:dPt>
          <c:dLbls>
            <c:numFmt formatCode="#,##0" sourceLinked="0"/>
            <c:txPr>
              <a:bodyPr/>
              <a:lstStyle/>
              <a:p>
                <a:pPr>
                  <a:defRPr b="0">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Taul1!$B$1:$I$1</c:f>
              <c:strCache>
                <c:ptCount val="8"/>
                <c:pt idx="0">
                  <c:v>Kaikki</c:v>
                </c:pt>
                <c:pt idx="1">
                  <c:v>Mies</c:v>
                </c:pt>
                <c:pt idx="2">
                  <c:v>Nainen</c:v>
                </c:pt>
                <c:pt idx="3">
                  <c:v>15 - 24</c:v>
                </c:pt>
                <c:pt idx="4">
                  <c:v>25 - 34</c:v>
                </c:pt>
                <c:pt idx="5">
                  <c:v>35 - 49</c:v>
                </c:pt>
                <c:pt idx="6">
                  <c:v>50 - 64</c:v>
                </c:pt>
                <c:pt idx="7">
                  <c:v>65 - 79</c:v>
                </c:pt>
              </c:strCache>
            </c:strRef>
          </c:cat>
          <c:val>
            <c:numRef>
              <c:f>Taul1!$B$4:$I$4</c:f>
              <c:numCache>
                <c:formatCode>0.00000</c:formatCode>
                <c:ptCount val="8"/>
                <c:pt idx="0">
                  <c:v>3.3897900000000001</c:v>
                </c:pt>
                <c:pt idx="1">
                  <c:v>5.4762300000000002</c:v>
                </c:pt>
                <c:pt idx="2">
                  <c:v>1.3248599999999999</c:v>
                </c:pt>
                <c:pt idx="3">
                  <c:v>7.6385300000000003</c:v>
                </c:pt>
                <c:pt idx="4">
                  <c:v>2.8989799999999999</c:v>
                </c:pt>
                <c:pt idx="5">
                  <c:v>2.8306499999999999</c:v>
                </c:pt>
                <c:pt idx="6">
                  <c:v>2.2085599999999999</c:v>
                </c:pt>
                <c:pt idx="7">
                  <c:v>2.65462</c:v>
                </c:pt>
              </c:numCache>
            </c:numRef>
          </c:val>
        </c:ser>
        <c:ser>
          <c:idx val="3"/>
          <c:order val="3"/>
          <c:tx>
            <c:strRef>
              <c:f>Taul1!$A$5</c:f>
              <c:strCache>
                <c:ptCount val="1"/>
                <c:pt idx="0">
                  <c:v>1 Täysin eri mieltä</c:v>
                </c:pt>
              </c:strCache>
            </c:strRef>
          </c:tx>
          <c:spPr>
            <a:solidFill>
              <a:srgbClr val="D070E1"/>
            </a:solidFill>
            <a:ln>
              <a:noFill/>
            </a:ln>
          </c:spPr>
          <c:invertIfNegative val="0"/>
          <c:dLbls>
            <c:numFmt formatCode="#,##0" sourceLinked="0"/>
            <c:txPr>
              <a:bodyPr/>
              <a:lstStyle/>
              <a:p>
                <a:pPr>
                  <a:defRPr b="0">
                    <a:solidFill>
                      <a:schemeClr val="tx1"/>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Taul1!$B$1:$I$1</c:f>
              <c:strCache>
                <c:ptCount val="8"/>
                <c:pt idx="0">
                  <c:v>Kaikki</c:v>
                </c:pt>
                <c:pt idx="1">
                  <c:v>Mies</c:v>
                </c:pt>
                <c:pt idx="2">
                  <c:v>Nainen</c:v>
                </c:pt>
                <c:pt idx="3">
                  <c:v>15 - 24</c:v>
                </c:pt>
                <c:pt idx="4">
                  <c:v>25 - 34</c:v>
                </c:pt>
                <c:pt idx="5">
                  <c:v>35 - 49</c:v>
                </c:pt>
                <c:pt idx="6">
                  <c:v>50 - 64</c:v>
                </c:pt>
                <c:pt idx="7">
                  <c:v>65 - 79</c:v>
                </c:pt>
              </c:strCache>
            </c:strRef>
          </c:cat>
          <c:val>
            <c:numRef>
              <c:f>Taul1!$B$5:$I$5</c:f>
              <c:numCache>
                <c:formatCode>0.00000</c:formatCode>
                <c:ptCount val="8"/>
                <c:pt idx="0">
                  <c:v>0.46800000000000003</c:v>
                </c:pt>
                <c:pt idx="1">
                  <c:v>0.94088000000000005</c:v>
                </c:pt>
                <c:pt idx="4">
                  <c:v>0.99109999999999998</c:v>
                </c:pt>
                <c:pt idx="6">
                  <c:v>0.85148000000000001</c:v>
                </c:pt>
                <c:pt idx="7">
                  <c:v>0.46311999999999998</c:v>
                </c:pt>
              </c:numCache>
            </c:numRef>
          </c:val>
        </c:ser>
        <c:ser>
          <c:idx val="4"/>
          <c:order val="4"/>
          <c:tx>
            <c:strRef>
              <c:f>Taul1!$A$6</c:f>
              <c:strCache>
                <c:ptCount val="1"/>
                <c:pt idx="0">
                  <c:v>En osaa sanoa</c:v>
                </c:pt>
              </c:strCache>
            </c:strRef>
          </c:tx>
          <c:spPr>
            <a:solidFill>
              <a:srgbClr val="E1E1E1"/>
            </a:solidFill>
          </c:spPr>
          <c:invertIfNegative val="0"/>
          <c:dLbls>
            <c:numFmt formatCode="#,##0" sourceLinked="0"/>
            <c:txPr>
              <a:bodyPr/>
              <a:lstStyle/>
              <a:p>
                <a:pPr>
                  <a:defRPr b="0">
                    <a:solidFill>
                      <a:srgbClr val="000000"/>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Taul1!$B$1:$I$1</c:f>
              <c:strCache>
                <c:ptCount val="8"/>
                <c:pt idx="0">
                  <c:v>Kaikki</c:v>
                </c:pt>
                <c:pt idx="1">
                  <c:v>Mies</c:v>
                </c:pt>
                <c:pt idx="2">
                  <c:v>Nainen</c:v>
                </c:pt>
                <c:pt idx="3">
                  <c:v>15 - 24</c:v>
                </c:pt>
                <c:pt idx="4">
                  <c:v>25 - 34</c:v>
                </c:pt>
                <c:pt idx="5">
                  <c:v>35 - 49</c:v>
                </c:pt>
                <c:pt idx="6">
                  <c:v>50 - 64</c:v>
                </c:pt>
                <c:pt idx="7">
                  <c:v>65 - 79</c:v>
                </c:pt>
              </c:strCache>
            </c:strRef>
          </c:cat>
          <c:val>
            <c:numRef>
              <c:f>Taul1!$B$6:$I$6</c:f>
              <c:numCache>
                <c:formatCode>0.00000</c:formatCode>
                <c:ptCount val="8"/>
                <c:pt idx="0">
                  <c:v>5.7990500000000003</c:v>
                </c:pt>
                <c:pt idx="1">
                  <c:v>7.1003400000000001</c:v>
                </c:pt>
                <c:pt idx="2">
                  <c:v>4.5111800000000004</c:v>
                </c:pt>
                <c:pt idx="3">
                  <c:v>4.9536800000000003</c:v>
                </c:pt>
                <c:pt idx="4">
                  <c:v>7.5372500000000002</c:v>
                </c:pt>
                <c:pt idx="5">
                  <c:v>6.6478299999999999</c:v>
                </c:pt>
                <c:pt idx="6">
                  <c:v>6.3781600000000003</c:v>
                </c:pt>
                <c:pt idx="7">
                  <c:v>2.9064299999999998</c:v>
                </c:pt>
              </c:numCache>
            </c:numRef>
          </c:val>
        </c:ser>
        <c:dLbls>
          <c:showLegendKey val="0"/>
          <c:showVal val="0"/>
          <c:showCatName val="0"/>
          <c:showSerName val="0"/>
          <c:showPercent val="0"/>
          <c:showBubbleSize val="0"/>
        </c:dLbls>
        <c:gapWidth val="55"/>
        <c:overlap val="100"/>
        <c:axId val="95384320"/>
        <c:axId val="95385856"/>
      </c:barChart>
      <c:catAx>
        <c:axId val="95384320"/>
        <c:scaling>
          <c:orientation val="maxMin"/>
        </c:scaling>
        <c:delete val="0"/>
        <c:axPos val="l"/>
        <c:majorTickMark val="none"/>
        <c:minorTickMark val="none"/>
        <c:tickLblPos val="low"/>
        <c:spPr>
          <a:ln>
            <a:noFill/>
          </a:ln>
        </c:spPr>
        <c:txPr>
          <a:bodyPr/>
          <a:lstStyle/>
          <a:p>
            <a:pPr>
              <a:defRPr>
                <a:latin typeface="Calibri" panose="020F0502020204030204" pitchFamily="34" charset="0"/>
                <a:cs typeface="Arial" panose="020B0604020202020204" pitchFamily="34" charset="0"/>
              </a:defRPr>
            </a:pPr>
            <a:endParaRPr lang="fi-FI"/>
          </a:p>
        </c:txPr>
        <c:crossAx val="95385856"/>
        <c:crosses val="autoZero"/>
        <c:auto val="1"/>
        <c:lblAlgn val="ctr"/>
        <c:lblOffset val="100"/>
        <c:tickLblSkip val="1"/>
        <c:noMultiLvlLbl val="0"/>
      </c:catAx>
      <c:valAx>
        <c:axId val="95385856"/>
        <c:scaling>
          <c:orientation val="minMax"/>
          <c:max val="100.01"/>
          <c:min val="0"/>
        </c:scaling>
        <c:delete val="0"/>
        <c:axPos val="t"/>
        <c:majorGridlines>
          <c:spPr>
            <a:ln w="6350">
              <a:solidFill>
                <a:srgbClr val="BCBEC0"/>
              </a:solidFill>
            </a:ln>
          </c:spPr>
        </c:majorGridlines>
        <c:title>
          <c:tx>
            <c:rich>
              <a:bodyPr/>
              <a:lstStyle/>
              <a:p>
                <a:pPr>
                  <a:defRPr sz="1200" b="0">
                    <a:solidFill>
                      <a:srgbClr val="808285"/>
                    </a:solidFill>
                    <a:latin typeface="Calibri" panose="020F0502020204030204" pitchFamily="34" charset="0"/>
                    <a:cs typeface="Arial" panose="020B0604020202020204" pitchFamily="34" charset="0"/>
                  </a:defRPr>
                </a:pPr>
                <a:r>
                  <a:rPr lang="fi-FI" sz="1200" b="0" dirty="0" smtClean="0">
                    <a:solidFill>
                      <a:srgbClr val="808285"/>
                    </a:solidFill>
                    <a:latin typeface="Calibri" panose="020F0502020204030204" pitchFamily="34" charset="0"/>
                    <a:cs typeface="Arial" panose="020B0604020202020204" pitchFamily="34" charset="0"/>
                  </a:rPr>
                  <a:t>%</a:t>
                </a:r>
                <a:endParaRPr lang="fi-FI" sz="1200" b="0" dirty="0">
                  <a:solidFill>
                    <a:srgbClr val="808285"/>
                  </a:solidFill>
                  <a:latin typeface="Calibri" panose="020F0502020204030204" pitchFamily="34" charset="0"/>
                  <a:cs typeface="Arial" panose="020B0604020202020204" pitchFamily="34" charset="0"/>
                </a:endParaRPr>
              </a:p>
            </c:rich>
          </c:tx>
          <c:layout>
            <c:manualLayout>
              <c:xMode val="edge"/>
              <c:yMode val="edge"/>
              <c:x val="0.9758663153077809"/>
              <c:y val="0.94796139385557143"/>
            </c:manualLayout>
          </c:layout>
          <c:overlay val="0"/>
        </c:title>
        <c:numFmt formatCode="General" sourceLinked="0"/>
        <c:majorTickMark val="none"/>
        <c:minorTickMark val="none"/>
        <c:tickLblPos val="high"/>
        <c:spPr>
          <a:ln>
            <a:noFill/>
          </a:ln>
        </c:spPr>
        <c:txPr>
          <a:bodyPr/>
          <a:lstStyle/>
          <a:p>
            <a:pPr>
              <a:defRPr>
                <a:solidFill>
                  <a:srgbClr val="808285"/>
                </a:solidFill>
                <a:latin typeface="Calibri" panose="020F0502020204030204" pitchFamily="34" charset="0"/>
                <a:cs typeface="Arial" panose="020B0604020202020204" pitchFamily="34" charset="0"/>
              </a:defRPr>
            </a:pPr>
            <a:endParaRPr lang="fi-FI"/>
          </a:p>
        </c:txPr>
        <c:crossAx val="95384320"/>
        <c:crosses val="autoZero"/>
        <c:crossBetween val="between"/>
        <c:majorUnit val="10"/>
        <c:minorUnit val="1"/>
      </c:valAx>
      <c:spPr>
        <a:ln>
          <a:noFill/>
        </a:ln>
      </c:spPr>
    </c:plotArea>
    <c:legend>
      <c:legendPos val="t"/>
      <c:layout>
        <c:manualLayout>
          <c:xMode val="edge"/>
          <c:yMode val="edge"/>
          <c:x val="0.05"/>
          <c:y val="1.4904447236692011E-2"/>
          <c:w val="0.94166666666666665"/>
          <c:h val="9.8129746147141705E-2"/>
        </c:manualLayout>
      </c:layout>
      <c:overlay val="0"/>
      <c:txPr>
        <a:bodyPr/>
        <a:lstStyle/>
        <a:p>
          <a:pPr>
            <a:defRPr>
              <a:latin typeface="Calibri" panose="020F0502020204030204" pitchFamily="34" charset="0"/>
              <a:cs typeface="Arial" panose="020B0604020202020204" pitchFamily="34" charset="0"/>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1" y="0"/>
            <a:ext cx="2889938" cy="498055"/>
          </a:xfrm>
          <a:prstGeom prst="rect">
            <a:avLst/>
          </a:prstGeom>
        </p:spPr>
        <p:txBody>
          <a:bodyPr vert="horz" lIns="90562" tIns="45282" rIns="90562" bIns="45282" rtlCol="0"/>
          <a:lstStyle>
            <a:lvl1pPr algn="l">
              <a:defRPr sz="1200"/>
            </a:lvl1pPr>
          </a:lstStyle>
          <a:p>
            <a:endParaRPr lang="fi-FI" dirty="0"/>
          </a:p>
        </p:txBody>
      </p:sp>
      <p:sp>
        <p:nvSpPr>
          <p:cNvPr id="3" name="Päivämäärän paikkamerkki 2"/>
          <p:cNvSpPr>
            <a:spLocks noGrp="1"/>
          </p:cNvSpPr>
          <p:nvPr>
            <p:ph type="dt" idx="1"/>
          </p:nvPr>
        </p:nvSpPr>
        <p:spPr>
          <a:xfrm>
            <a:off x="3777607" y="0"/>
            <a:ext cx="2889938" cy="498055"/>
          </a:xfrm>
          <a:prstGeom prst="rect">
            <a:avLst/>
          </a:prstGeom>
        </p:spPr>
        <p:txBody>
          <a:bodyPr vert="horz" lIns="90562" tIns="45282" rIns="90562" bIns="45282" rtlCol="0"/>
          <a:lstStyle>
            <a:lvl1pPr algn="r">
              <a:defRPr sz="1200"/>
            </a:lvl1pPr>
          </a:lstStyle>
          <a:p>
            <a:fld id="{D5C7C8B9-764F-414F-8022-D11C1AEDE67A}" type="datetimeFigureOut">
              <a:rPr lang="fi-FI" smtClean="0"/>
              <a:t>11.7.2014</a:t>
            </a:fld>
            <a:endParaRPr lang="fi-FI" dirty="0"/>
          </a:p>
        </p:txBody>
      </p:sp>
      <p:sp>
        <p:nvSpPr>
          <p:cNvPr id="4" name="Dian kuvan paikkamerkki 3"/>
          <p:cNvSpPr>
            <a:spLocks noGrp="1" noRot="1" noChangeAspect="1"/>
          </p:cNvSpPr>
          <p:nvPr>
            <p:ph type="sldImg" idx="2"/>
          </p:nvPr>
        </p:nvSpPr>
        <p:spPr>
          <a:xfrm>
            <a:off x="1101725" y="1241425"/>
            <a:ext cx="4465638" cy="3349625"/>
          </a:xfrm>
          <a:prstGeom prst="rect">
            <a:avLst/>
          </a:prstGeom>
          <a:noFill/>
          <a:ln w="12700">
            <a:solidFill>
              <a:prstClr val="black"/>
            </a:solidFill>
          </a:ln>
        </p:spPr>
        <p:txBody>
          <a:bodyPr vert="horz" lIns="90562" tIns="45282" rIns="90562" bIns="45282" rtlCol="0" anchor="ctr"/>
          <a:lstStyle/>
          <a:p>
            <a:endParaRPr lang="fi-FI" dirty="0"/>
          </a:p>
        </p:txBody>
      </p:sp>
      <p:sp>
        <p:nvSpPr>
          <p:cNvPr id="5" name="Huomautusten paikkamerkki 4"/>
          <p:cNvSpPr>
            <a:spLocks noGrp="1"/>
          </p:cNvSpPr>
          <p:nvPr>
            <p:ph type="body" sz="quarter" idx="3"/>
          </p:nvPr>
        </p:nvSpPr>
        <p:spPr>
          <a:xfrm>
            <a:off x="666909" y="4777195"/>
            <a:ext cx="5335270" cy="3908613"/>
          </a:xfrm>
          <a:prstGeom prst="rect">
            <a:avLst/>
          </a:prstGeom>
        </p:spPr>
        <p:txBody>
          <a:bodyPr vert="horz" lIns="90562" tIns="45282" rIns="90562" bIns="45282"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1" y="9428584"/>
            <a:ext cx="2889938" cy="498054"/>
          </a:xfrm>
          <a:prstGeom prst="rect">
            <a:avLst/>
          </a:prstGeom>
        </p:spPr>
        <p:txBody>
          <a:bodyPr vert="horz" lIns="90562" tIns="45282" rIns="90562" bIns="45282" rtlCol="0" anchor="b"/>
          <a:lstStyle>
            <a:lvl1pPr algn="l">
              <a:defRPr sz="1200"/>
            </a:lvl1pPr>
          </a:lstStyle>
          <a:p>
            <a:endParaRPr lang="fi-FI" dirty="0"/>
          </a:p>
        </p:txBody>
      </p:sp>
      <p:sp>
        <p:nvSpPr>
          <p:cNvPr id="7" name="Dian numeron paikkamerkki 6"/>
          <p:cNvSpPr>
            <a:spLocks noGrp="1"/>
          </p:cNvSpPr>
          <p:nvPr>
            <p:ph type="sldNum" sz="quarter" idx="5"/>
          </p:nvPr>
        </p:nvSpPr>
        <p:spPr>
          <a:xfrm>
            <a:off x="3777607" y="9428584"/>
            <a:ext cx="2889938" cy="498054"/>
          </a:xfrm>
          <a:prstGeom prst="rect">
            <a:avLst/>
          </a:prstGeom>
        </p:spPr>
        <p:txBody>
          <a:bodyPr vert="horz" lIns="90562" tIns="45282" rIns="90562" bIns="45282" rtlCol="0" anchor="b"/>
          <a:lstStyle>
            <a:lvl1pPr algn="r">
              <a:defRPr sz="1200"/>
            </a:lvl1pPr>
          </a:lstStyle>
          <a:p>
            <a:fld id="{26FC31A4-15DA-46DF-8895-DABE1E64C369}" type="slidenum">
              <a:rPr lang="fi-FI" smtClean="0"/>
              <a:t>‹#›</a:t>
            </a:fld>
            <a:endParaRPr lang="fi-FI" dirty="0"/>
          </a:p>
        </p:txBody>
      </p:sp>
    </p:spTree>
    <p:extLst>
      <p:ext uri="{BB962C8B-B14F-4D97-AF65-F5344CB8AC3E}">
        <p14:creationId xmlns:p14="http://schemas.microsoft.com/office/powerpoint/2010/main" val="2193961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5</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6</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7</a:t>
            </a:fld>
            <a:endParaRPr lang="fi-FI" dirty="0"/>
          </a:p>
        </p:txBody>
      </p:sp>
    </p:spTree>
    <p:extLst>
      <p:ext uri="{BB962C8B-B14F-4D97-AF65-F5344CB8AC3E}">
        <p14:creationId xmlns:p14="http://schemas.microsoft.com/office/powerpoint/2010/main" val="3529088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Kansi">
    <p:bg bwMode="auto">
      <p:bgPr>
        <a:solidFill>
          <a:srgbClr val="E60F28"/>
        </a:solidFill>
        <a:effectLst/>
      </p:bgPr>
    </p:bg>
    <p:spTree>
      <p:nvGrpSpPr>
        <p:cNvPr id="1" name=""/>
        <p:cNvGrpSpPr/>
        <p:nvPr/>
      </p:nvGrpSpPr>
      <p:grpSpPr>
        <a:xfrm>
          <a:off x="0" y="0"/>
          <a:ext cx="0" cy="0"/>
          <a:chOff x="0" y="0"/>
          <a:chExt cx="0" cy="0"/>
        </a:xfrm>
      </p:grpSpPr>
      <p:pic>
        <p:nvPicPr>
          <p:cNvPr id="5" name="Kuva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 name="Otsikko 9"/>
          <p:cNvSpPr>
            <a:spLocks noGrp="1"/>
          </p:cNvSpPr>
          <p:nvPr>
            <p:ph type="title" hasCustomPrompt="1"/>
          </p:nvPr>
        </p:nvSpPr>
        <p:spPr bwMode="white">
          <a:xfrm>
            <a:off x="611188" y="2479153"/>
            <a:ext cx="7921625" cy="1082489"/>
          </a:xfrm>
          <a:prstGeom prst="rect">
            <a:avLst/>
          </a:prstGeom>
        </p:spPr>
        <p:txBody>
          <a:bodyPr anchor="b">
            <a:normAutofit/>
          </a:bodyPr>
          <a:lstStyle>
            <a:lvl1pPr algn="ctr">
              <a:defRPr lang="fi-FI" sz="2400" b="0" cap="all" baseline="0" smtClean="0">
                <a:solidFill>
                  <a:srgbClr val="E1E1E1"/>
                </a:solidFill>
                <a:latin typeface="Calibri Light" panose="020F0302020204030204" pitchFamily="34" charset="0"/>
              </a:defRPr>
            </a:lvl1pPr>
          </a:lstStyle>
          <a:p>
            <a:r>
              <a:rPr lang="fi-FI" dirty="0" smtClean="0">
                <a:latin typeface="+mn-lt"/>
              </a:rPr>
              <a:t>PPT POHJA 2014</a:t>
            </a:r>
            <a:br>
              <a:rPr lang="fi-FI" dirty="0" smtClean="0">
                <a:latin typeface="+mn-lt"/>
              </a:rPr>
            </a:br>
            <a:r>
              <a:rPr lang="fi-FI" dirty="0" smtClean="0">
                <a:latin typeface="+mn-lt"/>
              </a:rPr>
              <a:t>CALIBRI LIGHT 24 pt (KAIKKI ISOILLA KIRJAIMILLA) </a:t>
            </a:r>
            <a:endParaRPr lang="fi-FI" dirty="0"/>
          </a:p>
        </p:txBody>
      </p:sp>
      <p:sp>
        <p:nvSpPr>
          <p:cNvPr id="3" name="Tekstin paikkamerkki 2"/>
          <p:cNvSpPr>
            <a:spLocks noGrp="1"/>
          </p:cNvSpPr>
          <p:nvPr>
            <p:ph type="body" sz="quarter" idx="10" hasCustomPrompt="1"/>
          </p:nvPr>
        </p:nvSpPr>
        <p:spPr bwMode="white">
          <a:xfrm>
            <a:off x="1150144" y="3581813"/>
            <a:ext cx="6843712" cy="381155"/>
          </a:xfrm>
          <a:prstGeom prst="rect">
            <a:avLst/>
          </a:prstGeom>
        </p:spPr>
        <p:txBody>
          <a:bodyPr/>
          <a:lstStyle>
            <a:lvl1pPr marL="0" indent="0" algn="ctr">
              <a:buNone/>
              <a:defRPr sz="1400" baseline="0">
                <a:solidFill>
                  <a:srgbClr val="E1E1E1"/>
                </a:solidFill>
                <a:latin typeface="Calibri Light" panose="020F0302020204030204" pitchFamily="34" charset="0"/>
              </a:defRPr>
            </a:lvl1pPr>
            <a:lvl2pPr>
              <a:defRPr sz="1400">
                <a:solidFill>
                  <a:schemeClr val="tx1">
                    <a:lumMod val="85000"/>
                  </a:schemeClr>
                </a:solidFill>
                <a:latin typeface="Calibri Light" panose="020F0302020204030204" pitchFamily="34" charset="0"/>
              </a:defRPr>
            </a:lvl2pPr>
            <a:lvl3pPr>
              <a:defRPr sz="1400">
                <a:solidFill>
                  <a:schemeClr val="tx1">
                    <a:lumMod val="85000"/>
                  </a:schemeClr>
                </a:solidFill>
                <a:latin typeface="Calibri Light" panose="020F0302020204030204" pitchFamily="34" charset="0"/>
              </a:defRPr>
            </a:lvl3pPr>
            <a:lvl4pPr>
              <a:defRPr sz="1400">
                <a:solidFill>
                  <a:schemeClr val="tx1">
                    <a:lumMod val="85000"/>
                  </a:schemeClr>
                </a:solidFill>
                <a:latin typeface="Calibri Light" panose="020F0302020204030204" pitchFamily="34" charset="0"/>
              </a:defRPr>
            </a:lvl4pPr>
            <a:lvl5pPr>
              <a:defRPr sz="1400">
                <a:solidFill>
                  <a:schemeClr val="tx1">
                    <a:lumMod val="85000"/>
                  </a:schemeClr>
                </a:solidFill>
                <a:latin typeface="Calibri Light" panose="020F0302020204030204" pitchFamily="34" charset="0"/>
              </a:defRPr>
            </a:lvl5pPr>
          </a:lstStyle>
          <a:p>
            <a:pPr lvl="0"/>
            <a:r>
              <a:rPr lang="fi-FI" dirty="0" smtClean="0"/>
              <a:t>Alaotsikko: </a:t>
            </a:r>
            <a:r>
              <a:rPr lang="fi-FI" dirty="0" err="1" smtClean="0"/>
              <a:t>Calibri</a:t>
            </a:r>
            <a:r>
              <a:rPr lang="fi-FI" dirty="0" smtClean="0"/>
              <a:t> </a:t>
            </a:r>
            <a:r>
              <a:rPr lang="fi-FI" dirty="0" err="1" smtClean="0"/>
              <a:t>light</a:t>
            </a:r>
            <a:r>
              <a:rPr lang="fi-FI" dirty="0" smtClean="0"/>
              <a:t> 12 pt. Kummatkin tekstit </a:t>
            </a:r>
            <a:r>
              <a:rPr lang="fi-FI" dirty="0" err="1" smtClean="0"/>
              <a:t>vaal</a:t>
            </a:r>
            <a:r>
              <a:rPr lang="fi-FI" dirty="0" smtClean="0"/>
              <a:t> harmaa RGB 225, 225, 225</a:t>
            </a:r>
          </a:p>
        </p:txBody>
      </p:sp>
    </p:spTree>
    <p:extLst>
      <p:ext uri="{BB962C8B-B14F-4D97-AF65-F5344CB8AC3E}">
        <p14:creationId xmlns:p14="http://schemas.microsoft.com/office/powerpoint/2010/main" val="9653769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guide id="2" orient="horz" pos="3317">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i ja bulletit ei palkkeja">
    <p:bg>
      <p:bgRef idx="1001">
        <a:schemeClr val="bg1"/>
      </p:bgRef>
    </p:bg>
    <p:spTree>
      <p:nvGrpSpPr>
        <p:cNvPr id="1" name=""/>
        <p:cNvGrpSpPr/>
        <p:nvPr/>
      </p:nvGrpSpPr>
      <p:grpSpPr>
        <a:xfrm>
          <a:off x="0" y="0"/>
          <a:ext cx="0" cy="0"/>
          <a:chOff x="0" y="0"/>
          <a:chExt cx="0" cy="0"/>
        </a:xfrm>
      </p:grpSpPr>
      <p:sp>
        <p:nvSpPr>
          <p:cNvPr id="2" name="Otsikko 1"/>
          <p:cNvSpPr>
            <a:spLocks noGrp="1"/>
          </p:cNvSpPr>
          <p:nvPr>
            <p:ph type="title" hasCustomPrompt="1"/>
          </p:nvPr>
        </p:nvSpPr>
        <p:spPr bwMode="auto">
          <a:xfrm>
            <a:off x="611188" y="657226"/>
            <a:ext cx="7921625" cy="719137"/>
          </a:xfrm>
          <a:prstGeom prst="rect">
            <a:avLst/>
          </a:prstGeom>
        </p:spPr>
        <p:txBody>
          <a:bodyPr anchor="t"/>
          <a:lstStyle>
            <a:lvl1pPr>
              <a:lnSpc>
                <a:spcPct val="100000"/>
              </a:lnSpc>
              <a:spcBef>
                <a:spcPts val="0"/>
              </a:spcBef>
              <a:defRPr sz="2000" b="1" baseline="0">
                <a:latin typeface="Calibri" panose="020F0502020204030204" pitchFamily="34" charset="0"/>
              </a:defRPr>
            </a:lvl1pPr>
          </a:lstStyle>
          <a:p>
            <a:r>
              <a:rPr lang="fi-FI" dirty="0" smtClean="0"/>
              <a:t>Teksti ja </a:t>
            </a:r>
            <a:r>
              <a:rPr lang="fi-FI" dirty="0" err="1" smtClean="0"/>
              <a:t>bulletit</a:t>
            </a:r>
            <a:r>
              <a:rPr lang="fi-FI" dirty="0" smtClean="0"/>
              <a:t> ilman palkkeja</a:t>
            </a:r>
            <a:endParaRPr lang="fi-FI" dirty="0"/>
          </a:p>
        </p:txBody>
      </p:sp>
      <p:sp>
        <p:nvSpPr>
          <p:cNvPr id="3" name="Päivämäärän paikkamerkki 2"/>
          <p:cNvSpPr>
            <a:spLocks noGrp="1"/>
          </p:cNvSpPr>
          <p:nvPr>
            <p:ph type="dt" sz="half" idx="10"/>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10" name="Tekstin paikkamerkki 14"/>
          <p:cNvSpPr>
            <a:spLocks noGrp="1"/>
          </p:cNvSpPr>
          <p:nvPr>
            <p:ph type="body" sz="quarter" idx="13" hasCustomPrompt="1"/>
          </p:nvPr>
        </p:nvSpPr>
        <p:spPr>
          <a:xfrm>
            <a:off x="611188" y="1376364"/>
            <a:ext cx="7921625" cy="5005386"/>
          </a:xfrm>
          <a:prstGeom prst="rect">
            <a:avLst/>
          </a:prstGeom>
        </p:spPr>
        <p:txBody>
          <a:bodyPr lIns="0" tIns="46800" rIns="0" bIns="0"/>
          <a:lstStyle>
            <a:lvl1pPr marL="252000" marR="0" indent="-180000" algn="l" defTabSz="914400" rtl="0" eaLnBrk="1" fontAlgn="auto" latinLnBrk="0" hangingPunct="1">
              <a:lnSpc>
                <a:spcPct val="100000"/>
              </a:lnSpc>
              <a:spcBef>
                <a:spcPts val="600"/>
              </a:spcBef>
              <a:spcAft>
                <a:spcPts val="0"/>
              </a:spcAft>
              <a:buClr>
                <a:srgbClr val="E60F28"/>
              </a:buClr>
              <a:buSzPct val="130000"/>
              <a:buFont typeface="Wingdings" panose="05000000000000000000" pitchFamily="2" charset="2"/>
              <a:buChar char="§"/>
              <a:tabLst/>
              <a:defRPr lang="fi-FI" sz="1400" b="0" kern="1200">
                <a:solidFill>
                  <a:schemeClr val="tx1"/>
                </a:solidFill>
                <a:latin typeface="Calibri Light" panose="020F0302020204030204" pitchFamily="34" charset="0"/>
                <a:ea typeface="Arial Unicode MS" panose="020B0604020202020204" pitchFamily="34" charset="-128"/>
                <a:cs typeface="Arial" panose="020B0604020202020204" pitchFamily="34" charset="0"/>
              </a:defRPr>
            </a:lvl1pPr>
            <a:lvl2pPr marL="612000" indent="-180000">
              <a:lnSpc>
                <a:spcPct val="100000"/>
              </a:lnSpc>
              <a:spcBef>
                <a:spcPts val="200"/>
              </a:spcBef>
              <a:buFont typeface="Wingdings" panose="05000000000000000000" pitchFamily="2" charset="2"/>
              <a:buChar char="§"/>
              <a:defRPr sz="1400" b="0">
                <a:latin typeface="Calibri Light" panose="020F0302020204030204" pitchFamily="34" charset="0"/>
              </a:defRPr>
            </a:lvl2pPr>
            <a:lvl3pPr marL="972000" indent="-180000">
              <a:lnSpc>
                <a:spcPct val="100000"/>
              </a:lnSpc>
              <a:spcBef>
                <a:spcPts val="200"/>
              </a:spcBef>
              <a:buFont typeface="Wingdings" panose="05000000000000000000" pitchFamily="2" charset="2"/>
              <a:buChar char="§"/>
              <a:defRPr sz="1400" b="0">
                <a:latin typeface="Calibri Light" panose="020F0302020204030204" pitchFamily="34" charset="0"/>
              </a:defRPr>
            </a:lvl3pPr>
            <a:lvl4pPr marL="1332000" indent="-180000">
              <a:lnSpc>
                <a:spcPct val="100000"/>
              </a:lnSpc>
              <a:spcBef>
                <a:spcPts val="200"/>
              </a:spcBef>
              <a:buFont typeface="Wingdings" panose="05000000000000000000" pitchFamily="2" charset="2"/>
              <a:buChar char="§"/>
              <a:defRPr sz="1400" b="0">
                <a:latin typeface="Calibri Light" panose="020F0302020204030204" pitchFamily="34" charset="0"/>
              </a:defRPr>
            </a:lvl4pPr>
            <a:lvl5pPr>
              <a:defRPr sz="1600">
                <a:latin typeface="+mn-lt"/>
              </a:defRPr>
            </a:lvl5pPr>
          </a:lstStyle>
          <a:p>
            <a:pPr marL="105750" marR="0" lvl="0" indent="0" algn="l" defTabSz="914400" rtl="0" eaLnBrk="1" fontAlgn="auto" latinLnBrk="0" hangingPunct="1">
              <a:lnSpc>
                <a:spcPct val="100000"/>
              </a:lnSpc>
              <a:spcBef>
                <a:spcPts val="0"/>
              </a:spcBef>
              <a:spcAft>
                <a:spcPts val="0"/>
              </a:spcAft>
              <a:buClr>
                <a:srgbClr val="E60F28"/>
              </a:buClr>
              <a:buSzPct val="130000"/>
              <a:buFont typeface="Wingdings" panose="05000000000000000000" pitchFamily="2" charset="2"/>
              <a:buNone/>
              <a:tabLst/>
              <a:defRPr/>
            </a:pPr>
            <a:r>
              <a:rPr lang="fi-FI" dirty="0" smtClean="0"/>
              <a:t>Pari sanaa, Tekstit harmaa 80 % R 63 , G 63, B 63</a:t>
            </a:r>
          </a:p>
          <a:p>
            <a:pPr lvl="0"/>
            <a:r>
              <a:rPr lang="fi-FI" dirty="0" smtClean="0"/>
              <a:t>Pari sanaa</a:t>
            </a:r>
          </a:p>
          <a:p>
            <a:pPr lvl="1"/>
            <a:r>
              <a:rPr lang="fi-FI" dirty="0" smtClean="0"/>
              <a:t>toinen taso</a:t>
            </a:r>
          </a:p>
          <a:p>
            <a:pPr lvl="2"/>
            <a:r>
              <a:rPr lang="fi-FI" dirty="0" smtClean="0"/>
              <a:t>kolmas taso</a:t>
            </a:r>
          </a:p>
          <a:p>
            <a:pPr lvl="3"/>
            <a:r>
              <a:rPr lang="fi-FI" dirty="0" smtClean="0"/>
              <a:t>Neljäs</a:t>
            </a:r>
          </a:p>
        </p:txBody>
      </p:sp>
    </p:spTree>
    <p:extLst>
      <p:ext uri="{BB962C8B-B14F-4D97-AF65-F5344CB8AC3E}">
        <p14:creationId xmlns:p14="http://schemas.microsoft.com/office/powerpoint/2010/main" val="77459722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i sisennetty">
    <p:bg>
      <p:bgRef idx="1001">
        <a:schemeClr val="bg1"/>
      </p:bgRef>
    </p:bg>
    <p:spTree>
      <p:nvGrpSpPr>
        <p:cNvPr id="1" name=""/>
        <p:cNvGrpSpPr/>
        <p:nvPr/>
      </p:nvGrpSpPr>
      <p:grpSpPr>
        <a:xfrm>
          <a:off x="0" y="0"/>
          <a:ext cx="0" cy="0"/>
          <a:chOff x="0" y="0"/>
          <a:chExt cx="0" cy="0"/>
        </a:xfrm>
      </p:grpSpPr>
      <p:sp>
        <p:nvSpPr>
          <p:cNvPr id="2" name="Otsikko 1"/>
          <p:cNvSpPr>
            <a:spLocks noGrp="1"/>
          </p:cNvSpPr>
          <p:nvPr>
            <p:ph type="title" hasCustomPrompt="1"/>
          </p:nvPr>
        </p:nvSpPr>
        <p:spPr bwMode="auto">
          <a:xfrm>
            <a:off x="611188" y="657226"/>
            <a:ext cx="7921625" cy="719138"/>
          </a:xfrm>
          <a:prstGeom prst="rect">
            <a:avLst/>
          </a:prstGeom>
        </p:spPr>
        <p:txBody>
          <a:bodyPr anchor="t"/>
          <a:lstStyle>
            <a:lvl1pPr>
              <a:lnSpc>
                <a:spcPct val="100000"/>
              </a:lnSpc>
              <a:spcBef>
                <a:spcPts val="0"/>
              </a:spcBef>
              <a:defRPr sz="2000" b="1" baseline="0">
                <a:latin typeface="Calibri" panose="020F0502020204030204" pitchFamily="34" charset="0"/>
              </a:defRPr>
            </a:lvl1pPr>
          </a:lstStyle>
          <a:p>
            <a:r>
              <a:rPr lang="fi-FI" dirty="0" smtClean="0"/>
              <a:t>Vähän tekstiä (sisennetty) </a:t>
            </a:r>
            <a:r>
              <a:rPr lang="fi-FI" dirty="0" err="1" smtClean="0"/>
              <a:t>Calibri</a:t>
            </a:r>
            <a:r>
              <a:rPr lang="fi-FI" dirty="0" smtClean="0"/>
              <a:t> 20 pt </a:t>
            </a:r>
            <a:r>
              <a:rPr lang="fi-FI" dirty="0" err="1" smtClean="0"/>
              <a:t>bold</a:t>
            </a:r>
            <a:endParaRPr lang="fi-FI" dirty="0"/>
          </a:p>
        </p:txBody>
      </p:sp>
      <p:sp>
        <p:nvSpPr>
          <p:cNvPr id="3" name="Päivämäärän paikkamerkki 2"/>
          <p:cNvSpPr>
            <a:spLocks noGrp="1"/>
          </p:cNvSpPr>
          <p:nvPr>
            <p:ph type="dt" sz="half" idx="10"/>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10" name="Tekstin paikkamerkki 14"/>
          <p:cNvSpPr>
            <a:spLocks noGrp="1"/>
          </p:cNvSpPr>
          <p:nvPr>
            <p:ph type="body" sz="quarter" idx="13" hasCustomPrompt="1"/>
          </p:nvPr>
        </p:nvSpPr>
        <p:spPr>
          <a:xfrm>
            <a:off x="1763713" y="1376363"/>
            <a:ext cx="5619220" cy="5005387"/>
          </a:xfrm>
          <a:prstGeom prst="rect">
            <a:avLst/>
          </a:prstGeom>
        </p:spPr>
        <p:txBody>
          <a:bodyPr lIns="0" rIns="0"/>
          <a:lstStyle>
            <a:lvl1pPr marL="252000" marR="0" indent="-180000" algn="l" defTabSz="914400" rtl="0" eaLnBrk="1" fontAlgn="auto" latinLnBrk="0" hangingPunct="1">
              <a:lnSpc>
                <a:spcPct val="100000"/>
              </a:lnSpc>
              <a:spcBef>
                <a:spcPts val="600"/>
              </a:spcBef>
              <a:spcAft>
                <a:spcPts val="0"/>
              </a:spcAft>
              <a:buClr>
                <a:srgbClr val="E60F28"/>
              </a:buClr>
              <a:buSzPct val="130000"/>
              <a:buFont typeface="Wingdings" panose="05000000000000000000" pitchFamily="2" charset="2"/>
              <a:buChar char="§"/>
              <a:tabLst/>
              <a:defRPr sz="1400" b="0" i="0">
                <a:latin typeface="Calibri Light" panose="020F0302020204030204" pitchFamily="34" charset="0"/>
              </a:defRPr>
            </a:lvl1pPr>
            <a:lvl2pPr marL="612000" indent="-180000">
              <a:lnSpc>
                <a:spcPct val="100000"/>
              </a:lnSpc>
              <a:spcBef>
                <a:spcPts val="200"/>
              </a:spcBef>
              <a:buFont typeface="Wingdings" panose="05000000000000000000" pitchFamily="2" charset="2"/>
              <a:buChar char="§"/>
              <a:defRPr sz="1400" b="0">
                <a:latin typeface="Calibri Light" panose="020F0302020204030204" pitchFamily="34" charset="0"/>
              </a:defRPr>
            </a:lvl2pPr>
            <a:lvl3pPr marL="972000" indent="-180000">
              <a:lnSpc>
                <a:spcPct val="100000"/>
              </a:lnSpc>
              <a:spcBef>
                <a:spcPts val="200"/>
              </a:spcBef>
              <a:buFont typeface="Wingdings" panose="05000000000000000000" pitchFamily="2" charset="2"/>
              <a:buChar char="§"/>
              <a:defRPr sz="1400" b="0">
                <a:latin typeface="Calibri Light" panose="020F0302020204030204" pitchFamily="34" charset="0"/>
              </a:defRPr>
            </a:lvl3pPr>
            <a:lvl4pPr marL="1332000" indent="-180000">
              <a:lnSpc>
                <a:spcPct val="100000"/>
              </a:lnSpc>
              <a:spcBef>
                <a:spcPts val="200"/>
              </a:spcBef>
              <a:buFont typeface="Wingdings" panose="05000000000000000000" pitchFamily="2" charset="2"/>
              <a:buChar char="§"/>
              <a:defRPr sz="1400" b="0">
                <a:latin typeface="Calibri Light" panose="020F0302020204030204" pitchFamily="34" charset="0"/>
              </a:defRPr>
            </a:lvl4pPr>
            <a:lvl5pPr>
              <a:defRPr sz="1600">
                <a:latin typeface="+mn-lt"/>
              </a:defRPr>
            </a:lvl5pPr>
          </a:lstStyle>
          <a:p>
            <a:pPr marL="105750" marR="0" lvl="0" indent="0" algn="l" defTabSz="914400" rtl="0" eaLnBrk="1" fontAlgn="auto" latinLnBrk="0" hangingPunct="1">
              <a:lnSpc>
                <a:spcPct val="100000"/>
              </a:lnSpc>
              <a:spcBef>
                <a:spcPts val="0"/>
              </a:spcBef>
              <a:spcAft>
                <a:spcPts val="0"/>
              </a:spcAft>
              <a:buClr>
                <a:srgbClr val="E60F28"/>
              </a:buClr>
              <a:buSzPct val="130000"/>
              <a:buFont typeface="Wingdings" panose="05000000000000000000" pitchFamily="2" charset="2"/>
              <a:buNone/>
              <a:tabLst/>
              <a:defRPr/>
            </a:pPr>
            <a:r>
              <a:rPr lang="fi-FI" dirty="0" smtClean="0"/>
              <a:t>Pari sanaa, Tekstit harmaa 80 % R 63 , G 63, B 63</a:t>
            </a:r>
          </a:p>
          <a:p>
            <a:pPr lvl="0"/>
            <a:r>
              <a:rPr lang="fi-FI" dirty="0" smtClean="0"/>
              <a:t>Pari sanaa</a:t>
            </a:r>
          </a:p>
          <a:p>
            <a:pPr lvl="1"/>
            <a:r>
              <a:rPr lang="fi-FI" dirty="0" smtClean="0"/>
              <a:t>toinen taso</a:t>
            </a:r>
          </a:p>
          <a:p>
            <a:pPr lvl="2"/>
            <a:r>
              <a:rPr lang="fi-FI" dirty="0" smtClean="0"/>
              <a:t>kolmas taso</a:t>
            </a:r>
          </a:p>
          <a:p>
            <a:pPr lvl="3"/>
            <a:r>
              <a:rPr lang="fi-FI" dirty="0" smtClean="0"/>
              <a:t>Neljäs</a:t>
            </a:r>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r="3926" b="5955"/>
          <a:stretch/>
        </p:blipFill>
        <p:spPr>
          <a:xfrm>
            <a:off x="5994148" y="4991394"/>
            <a:ext cx="3149852" cy="1866606"/>
          </a:xfrm>
          <a:prstGeom prst="rect">
            <a:avLst/>
          </a:prstGeom>
        </p:spPr>
      </p:pic>
    </p:spTree>
    <p:extLst>
      <p:ext uri="{BB962C8B-B14F-4D97-AF65-F5344CB8AC3E}">
        <p14:creationId xmlns:p14="http://schemas.microsoft.com/office/powerpoint/2010/main" val="357050554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AKSI SARAKETTA">
    <p:bg>
      <p:bgRef idx="1001">
        <a:schemeClr val="bg1"/>
      </p:bgRef>
    </p:bg>
    <p:spTree>
      <p:nvGrpSpPr>
        <p:cNvPr id="1" name=""/>
        <p:cNvGrpSpPr/>
        <p:nvPr/>
      </p:nvGrpSpPr>
      <p:grpSpPr>
        <a:xfrm>
          <a:off x="0" y="0"/>
          <a:ext cx="0" cy="0"/>
          <a:chOff x="0" y="0"/>
          <a:chExt cx="0" cy="0"/>
        </a:xfrm>
      </p:grpSpPr>
      <p:sp>
        <p:nvSpPr>
          <p:cNvPr id="2" name="Otsikko 1"/>
          <p:cNvSpPr>
            <a:spLocks noGrp="1"/>
          </p:cNvSpPr>
          <p:nvPr>
            <p:ph type="title" hasCustomPrompt="1"/>
          </p:nvPr>
        </p:nvSpPr>
        <p:spPr bwMode="auto">
          <a:xfrm>
            <a:off x="611188" y="657225"/>
            <a:ext cx="7921625" cy="709295"/>
          </a:xfrm>
          <a:prstGeom prst="rect">
            <a:avLst/>
          </a:prstGeom>
        </p:spPr>
        <p:txBody>
          <a:bodyPr anchor="t"/>
          <a:lstStyle>
            <a:lvl1pPr>
              <a:lnSpc>
                <a:spcPct val="100000"/>
              </a:lnSpc>
              <a:spcBef>
                <a:spcPts val="0"/>
              </a:spcBef>
              <a:defRPr sz="2000" b="1">
                <a:latin typeface="Calibri" panose="020F0502020204030204" pitchFamily="34"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Päivämäärän paikkamerkki 2"/>
          <p:cNvSpPr>
            <a:spLocks noGrp="1"/>
          </p:cNvSpPr>
          <p:nvPr>
            <p:ph type="dt" sz="half" idx="10"/>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10" name="Tekstin paikkamerkki 14"/>
          <p:cNvSpPr>
            <a:spLocks noGrp="1"/>
          </p:cNvSpPr>
          <p:nvPr>
            <p:ph type="body" sz="quarter" idx="13" hasCustomPrompt="1"/>
          </p:nvPr>
        </p:nvSpPr>
        <p:spPr>
          <a:xfrm>
            <a:off x="611186" y="1376363"/>
            <a:ext cx="7921627" cy="5005387"/>
          </a:xfrm>
          <a:prstGeom prst="rect">
            <a:avLst/>
          </a:prstGeom>
        </p:spPr>
        <p:txBody>
          <a:bodyPr lIns="0" rIns="0" numCol="2" spcCol="252000"/>
          <a:lstStyle>
            <a:lvl1pPr marL="252000" marR="0" indent="-180000" algn="l" defTabSz="914400" rtl="0" eaLnBrk="1" fontAlgn="auto" latinLnBrk="0" hangingPunct="1">
              <a:lnSpc>
                <a:spcPct val="100000"/>
              </a:lnSpc>
              <a:spcBef>
                <a:spcPts val="600"/>
              </a:spcBef>
              <a:spcAft>
                <a:spcPts val="0"/>
              </a:spcAft>
              <a:buClr>
                <a:srgbClr val="E60F28"/>
              </a:buClr>
              <a:buSzPct val="130000"/>
              <a:buFont typeface="Wingdings" panose="05000000000000000000" pitchFamily="2" charset="2"/>
              <a:buChar char="§"/>
              <a:tabLst/>
              <a:defRPr sz="1400" b="0">
                <a:latin typeface="Calibri Light" panose="020F0302020204030204" pitchFamily="34" charset="0"/>
              </a:defRPr>
            </a:lvl1pPr>
            <a:lvl2pPr marL="612000" indent="-180000">
              <a:lnSpc>
                <a:spcPct val="100000"/>
              </a:lnSpc>
              <a:spcBef>
                <a:spcPts val="200"/>
              </a:spcBef>
              <a:buFont typeface="Wingdings" panose="05000000000000000000" pitchFamily="2" charset="2"/>
              <a:buChar char="§"/>
              <a:defRPr sz="1400" b="0">
                <a:latin typeface="Calibri Light" panose="020F0302020204030204" pitchFamily="34" charset="0"/>
              </a:defRPr>
            </a:lvl2pPr>
            <a:lvl3pPr marL="972000" indent="-180000">
              <a:lnSpc>
                <a:spcPct val="100000"/>
              </a:lnSpc>
              <a:spcBef>
                <a:spcPts val="200"/>
              </a:spcBef>
              <a:buFont typeface="Wingdings" panose="05000000000000000000" pitchFamily="2" charset="2"/>
              <a:buChar char="§"/>
              <a:defRPr sz="1400" b="0">
                <a:latin typeface="Calibri Light" panose="020F0302020204030204" pitchFamily="34" charset="0"/>
              </a:defRPr>
            </a:lvl3pPr>
            <a:lvl4pPr marL="1332000" indent="-180000">
              <a:lnSpc>
                <a:spcPct val="100000"/>
              </a:lnSpc>
              <a:spcBef>
                <a:spcPts val="200"/>
              </a:spcBef>
              <a:buFont typeface="Wingdings" panose="05000000000000000000" pitchFamily="2" charset="2"/>
              <a:buChar char="§"/>
              <a:defRPr sz="1400" b="0">
                <a:latin typeface="Calibri Light" panose="020F0302020204030204" pitchFamily="34" charset="0"/>
              </a:defRPr>
            </a:lvl4pPr>
            <a:lvl5pPr>
              <a:defRPr sz="1600">
                <a:latin typeface="+mn-lt"/>
              </a:defRPr>
            </a:lvl5pPr>
          </a:lstStyle>
          <a:p>
            <a:pPr marL="105750" marR="0" lvl="0" indent="0" algn="l" defTabSz="914400" rtl="0" eaLnBrk="1" fontAlgn="auto" latinLnBrk="0" hangingPunct="1">
              <a:lnSpc>
                <a:spcPct val="100000"/>
              </a:lnSpc>
              <a:spcBef>
                <a:spcPts val="0"/>
              </a:spcBef>
              <a:spcAft>
                <a:spcPts val="0"/>
              </a:spcAft>
              <a:buClr>
                <a:srgbClr val="E60F28"/>
              </a:buClr>
              <a:buSzPct val="130000"/>
              <a:buFont typeface="Wingdings" panose="05000000000000000000" pitchFamily="2" charset="2"/>
              <a:buNone/>
              <a:tabLst/>
              <a:defRPr/>
            </a:pPr>
            <a:r>
              <a:rPr lang="fi-FI" dirty="0" smtClean="0"/>
              <a:t>Pari sanaa </a:t>
            </a:r>
          </a:p>
          <a:p>
            <a:pPr lvl="0"/>
            <a:r>
              <a:rPr lang="fi-FI" dirty="0" smtClean="0"/>
              <a:t>Tekstit harmaa 80 % R 63 , G 63, B 63</a:t>
            </a:r>
          </a:p>
          <a:p>
            <a:pPr lvl="1"/>
            <a:r>
              <a:rPr lang="fi-FI" dirty="0" smtClean="0"/>
              <a:t>toinen taso</a:t>
            </a:r>
          </a:p>
          <a:p>
            <a:pPr lvl="2"/>
            <a:r>
              <a:rPr lang="fi-FI" dirty="0" smtClean="0"/>
              <a:t>kolmas taso</a:t>
            </a:r>
          </a:p>
          <a:p>
            <a:pPr lvl="3"/>
            <a:r>
              <a:rPr lang="fi-FI" dirty="0" smtClean="0"/>
              <a:t>Neljäs      </a:t>
            </a:r>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r="3926" b="5955"/>
          <a:stretch/>
        </p:blipFill>
        <p:spPr>
          <a:xfrm>
            <a:off x="5994148" y="4991394"/>
            <a:ext cx="3149852" cy="1866606"/>
          </a:xfrm>
          <a:prstGeom prst="rect">
            <a:avLst/>
          </a:prstGeom>
        </p:spPr>
      </p:pic>
    </p:spTree>
    <p:extLst>
      <p:ext uri="{BB962C8B-B14F-4D97-AF65-F5344CB8AC3E}">
        <p14:creationId xmlns:p14="http://schemas.microsoft.com/office/powerpoint/2010/main" val="417860350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tsikko, teksti ja kuva">
    <p:bg>
      <p:bgRef idx="1001">
        <a:schemeClr val="bg1"/>
      </p:bgRef>
    </p:bg>
    <p:spTree>
      <p:nvGrpSpPr>
        <p:cNvPr id="1" name=""/>
        <p:cNvGrpSpPr/>
        <p:nvPr/>
      </p:nvGrpSpPr>
      <p:grpSpPr>
        <a:xfrm>
          <a:off x="0" y="0"/>
          <a:ext cx="0" cy="0"/>
          <a:chOff x="0" y="0"/>
          <a:chExt cx="0" cy="0"/>
        </a:xfrm>
      </p:grpSpPr>
      <p:sp>
        <p:nvSpPr>
          <p:cNvPr id="2" name="Otsikko 1"/>
          <p:cNvSpPr>
            <a:spLocks noGrp="1"/>
          </p:cNvSpPr>
          <p:nvPr>
            <p:ph type="title" hasCustomPrompt="1"/>
          </p:nvPr>
        </p:nvSpPr>
        <p:spPr bwMode="auto">
          <a:xfrm>
            <a:off x="611187" y="657226"/>
            <a:ext cx="7921625" cy="719137"/>
          </a:xfrm>
          <a:prstGeom prst="rect">
            <a:avLst/>
          </a:prstGeom>
        </p:spPr>
        <p:txBody>
          <a:bodyPr anchor="t"/>
          <a:lstStyle>
            <a:lvl1pPr>
              <a:lnSpc>
                <a:spcPct val="100000"/>
              </a:lnSpc>
              <a:defRPr sz="2000" b="1" baseline="0">
                <a:latin typeface="+mj-lt"/>
              </a:defRPr>
            </a:lvl1pPr>
          </a:lstStyle>
          <a:p>
            <a:r>
              <a:rPr lang="fi-FI" dirty="0" smtClean="0"/>
              <a:t>Otsikko, teksti ja kuva </a:t>
            </a:r>
            <a:endParaRPr lang="fi-FI" dirty="0"/>
          </a:p>
        </p:txBody>
      </p:sp>
      <p:sp>
        <p:nvSpPr>
          <p:cNvPr id="3" name="Päivämäärän paikkamerkki 2"/>
          <p:cNvSpPr>
            <a:spLocks noGrp="1"/>
          </p:cNvSpPr>
          <p:nvPr>
            <p:ph type="dt" sz="half" idx="10"/>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10" name="Tekstin paikkamerkki 9"/>
          <p:cNvSpPr>
            <a:spLocks noGrp="1"/>
          </p:cNvSpPr>
          <p:nvPr>
            <p:ph type="body" sz="quarter" idx="13"/>
          </p:nvPr>
        </p:nvSpPr>
        <p:spPr>
          <a:xfrm>
            <a:off x="611188" y="1376363"/>
            <a:ext cx="3861752" cy="4932362"/>
          </a:xfrm>
          <a:prstGeom prst="rect">
            <a:avLst/>
          </a:prstGeom>
        </p:spPr>
        <p:txBody>
          <a:bodyPr lIns="0" tIns="46800" rIns="0" bIns="46800"/>
          <a:lstStyle>
            <a:lvl1pPr marL="252000" indent="-180000">
              <a:lnSpc>
                <a:spcPct val="100000"/>
              </a:lnSpc>
              <a:spcBef>
                <a:spcPts val="600"/>
              </a:spcBef>
              <a:spcAft>
                <a:spcPts val="0"/>
              </a:spcAft>
              <a:buClr>
                <a:srgbClr val="E60F28"/>
              </a:buClr>
              <a:buSzPct val="150000"/>
              <a:buFont typeface="Wingdings" panose="05000000000000000000" pitchFamily="2" charset="2"/>
              <a:buChar char="§"/>
              <a:defRPr sz="1400">
                <a:latin typeface="Calibri Light" panose="020F0302020204030204" pitchFamily="34" charset="0"/>
              </a:defRPr>
            </a:lvl1pPr>
            <a:lvl2pPr marL="612000" indent="-180000">
              <a:lnSpc>
                <a:spcPct val="100000"/>
              </a:lnSpc>
              <a:spcBef>
                <a:spcPts val="600"/>
              </a:spcBef>
              <a:spcAft>
                <a:spcPts val="0"/>
              </a:spcAft>
              <a:buFont typeface="Wingdings" panose="05000000000000000000" pitchFamily="2" charset="2"/>
              <a:buChar char="§"/>
              <a:defRPr sz="1400">
                <a:latin typeface="+mn-lt"/>
              </a:defRPr>
            </a:lvl2pPr>
            <a:lvl3pPr marL="972000" indent="-180000">
              <a:lnSpc>
                <a:spcPct val="100000"/>
              </a:lnSpc>
              <a:spcBef>
                <a:spcPts val="200"/>
              </a:spcBef>
              <a:buFont typeface="Wingdings" panose="05000000000000000000" pitchFamily="2" charset="2"/>
              <a:buChar char="§"/>
              <a:defRPr sz="1400">
                <a:latin typeface="+mn-lt"/>
              </a:defRPr>
            </a:lvl3pPr>
            <a:lvl4pPr marL="1332000" indent="-180000">
              <a:lnSpc>
                <a:spcPct val="100000"/>
              </a:lnSpc>
              <a:spcBef>
                <a:spcPts val="200"/>
              </a:spcBef>
              <a:buFont typeface="Wingdings" panose="05000000000000000000" pitchFamily="2" charset="2"/>
              <a:buChar char="§"/>
              <a:defRPr sz="1400">
                <a:latin typeface="+mn-lt"/>
              </a:defRPr>
            </a:lvl4pPr>
            <a:lvl5pPr marL="1828800" indent="0">
              <a:buNone/>
              <a:defRPr sz="1600">
                <a:latin typeface="+mn-lt"/>
              </a:defRPr>
            </a:lvl5pPr>
          </a:lstStyle>
          <a:p>
            <a:pPr lvl="0"/>
            <a:r>
              <a:rPr lang="fi-FI" dirty="0" smtClean="0"/>
              <a:t>Muokkaa tekstin perustyylejä napsauttamalla</a:t>
            </a:r>
          </a:p>
          <a:p>
            <a:pPr lvl="1"/>
            <a:r>
              <a:rPr lang="fi-FI" dirty="0" err="1" smtClean="0"/>
              <a:t>Toka</a:t>
            </a:r>
            <a:endParaRPr lang="fi-FI" dirty="0" smtClean="0"/>
          </a:p>
          <a:p>
            <a:pPr lvl="2"/>
            <a:r>
              <a:rPr lang="fi-FI" dirty="0" smtClean="0"/>
              <a:t>Kolmas</a:t>
            </a:r>
          </a:p>
          <a:p>
            <a:pPr lvl="3"/>
            <a:r>
              <a:rPr lang="fi-FI" dirty="0" smtClean="0"/>
              <a:t>neljäs</a:t>
            </a:r>
          </a:p>
          <a:p>
            <a:pPr lvl="1"/>
            <a:endParaRPr lang="fi-FI" dirty="0" smtClean="0"/>
          </a:p>
          <a:p>
            <a:pPr lvl="0"/>
            <a:endParaRPr lang="fi-FI" dirty="0" smtClean="0"/>
          </a:p>
        </p:txBody>
      </p:sp>
      <p:sp>
        <p:nvSpPr>
          <p:cNvPr id="7" name="Kuvan paikkamerkki 6"/>
          <p:cNvSpPr>
            <a:spLocks noGrp="1"/>
          </p:cNvSpPr>
          <p:nvPr>
            <p:ph type="pic" sz="quarter" idx="14"/>
          </p:nvPr>
        </p:nvSpPr>
        <p:spPr>
          <a:xfrm>
            <a:off x="4553238" y="1376364"/>
            <a:ext cx="4590762" cy="5481636"/>
          </a:xfrm>
          <a:prstGeom prst="rect">
            <a:avLst/>
          </a:prstGeom>
        </p:spPr>
        <p:txBody>
          <a:bodyPr/>
          <a:lstStyle>
            <a:lvl1pPr>
              <a:defRPr sz="1600">
                <a:latin typeface="Calibri Light" panose="020F0302020204030204" pitchFamily="34" charset="0"/>
              </a:defRPr>
            </a:lvl1pPr>
          </a:lstStyle>
          <a:p>
            <a:endParaRPr lang="fi-FI" dirty="0"/>
          </a:p>
        </p:txBody>
      </p:sp>
    </p:spTree>
    <p:extLst>
      <p:ext uri="{BB962C8B-B14F-4D97-AF65-F5344CB8AC3E}">
        <p14:creationId xmlns:p14="http://schemas.microsoft.com/office/powerpoint/2010/main" val="58763839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pos="3696">
          <p15:clr>
            <a:srgbClr val="FBAE40"/>
          </p15:clr>
        </p15:guide>
        <p15:guide id="2" orient="horz" pos="3974">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tsikko ja täysleveä kuva">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9" name="Otsikko 1"/>
          <p:cNvSpPr>
            <a:spLocks noGrp="1"/>
          </p:cNvSpPr>
          <p:nvPr>
            <p:ph type="title" hasCustomPrompt="1"/>
          </p:nvPr>
        </p:nvSpPr>
        <p:spPr>
          <a:xfrm>
            <a:off x="611187" y="657226"/>
            <a:ext cx="7921625" cy="719137"/>
          </a:xfrm>
          <a:prstGeom prst="rect">
            <a:avLst/>
          </a:prstGeom>
        </p:spPr>
        <p:txBody>
          <a:bodyPr/>
          <a:lstStyle>
            <a:lvl1pPr indent="-180000">
              <a:lnSpc>
                <a:spcPct val="100000"/>
              </a:lnSpc>
              <a:spcBef>
                <a:spcPts val="0"/>
              </a:spcBef>
              <a:defRPr sz="2000" baseline="0">
                <a:latin typeface="+mj-lt"/>
              </a:defRPr>
            </a:lvl1pPr>
          </a:lstStyle>
          <a:p>
            <a:r>
              <a:rPr lang="fi-FI" dirty="0" smtClean="0"/>
              <a:t>Otsikko ja kuva</a:t>
            </a:r>
            <a:endParaRPr lang="fi-FI" dirty="0"/>
          </a:p>
        </p:txBody>
      </p:sp>
      <p:sp>
        <p:nvSpPr>
          <p:cNvPr id="16" name="Kuvan paikkamerkki 15"/>
          <p:cNvSpPr>
            <a:spLocks noGrp="1"/>
          </p:cNvSpPr>
          <p:nvPr userDrawn="1">
            <p:ph type="pic" sz="quarter" idx="13"/>
          </p:nvPr>
        </p:nvSpPr>
        <p:spPr>
          <a:xfrm>
            <a:off x="0" y="1376364"/>
            <a:ext cx="9144000" cy="5481636"/>
          </a:xfrm>
          <a:prstGeom prst="rect">
            <a:avLst/>
          </a:prstGeom>
        </p:spPr>
        <p:txBody>
          <a:bodyPr/>
          <a:lstStyle>
            <a:lvl1pPr>
              <a:defRPr sz="1600">
                <a:latin typeface="Calibri Light" panose="020F0302020204030204" pitchFamily="34" charset="0"/>
              </a:defRPr>
            </a:lvl1pPr>
          </a:lstStyle>
          <a:p>
            <a:endParaRPr lang="fi-FI" dirty="0"/>
          </a:p>
        </p:txBody>
      </p:sp>
    </p:spTree>
    <p:extLst>
      <p:ext uri="{BB962C8B-B14F-4D97-AF65-F5344CB8AC3E}">
        <p14:creationId xmlns:p14="http://schemas.microsoft.com/office/powerpoint/2010/main" val="4111705017"/>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3696">
          <p15:clr>
            <a:srgbClr val="FBAE40"/>
          </p15:clr>
        </p15:guide>
        <p15:guide id="2" orient="horz" pos="397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TSIKKO, TYHJÄ">
    <p:bg>
      <p:bgRef idx="1001">
        <a:schemeClr val="bg1"/>
      </p:bgRef>
    </p:bg>
    <p:spTree>
      <p:nvGrpSpPr>
        <p:cNvPr id="1" name=""/>
        <p:cNvGrpSpPr/>
        <p:nvPr/>
      </p:nvGrpSpPr>
      <p:grpSpPr>
        <a:xfrm>
          <a:off x="0" y="0"/>
          <a:ext cx="0" cy="0"/>
          <a:chOff x="0" y="0"/>
          <a:chExt cx="0" cy="0"/>
        </a:xfrm>
      </p:grpSpPr>
      <p:sp>
        <p:nvSpPr>
          <p:cNvPr id="2" name="Otsikko 1"/>
          <p:cNvSpPr>
            <a:spLocks noGrp="1"/>
          </p:cNvSpPr>
          <p:nvPr>
            <p:ph type="title" hasCustomPrompt="1"/>
          </p:nvPr>
        </p:nvSpPr>
        <p:spPr bwMode="auto">
          <a:xfrm>
            <a:off x="611188" y="657226"/>
            <a:ext cx="7921625" cy="719137"/>
          </a:xfrm>
          <a:prstGeom prst="rect">
            <a:avLst/>
          </a:prstGeom>
        </p:spPr>
        <p:txBody>
          <a:bodyPr anchor="t"/>
          <a:lstStyle>
            <a:lvl1pPr>
              <a:lnSpc>
                <a:spcPct val="100000"/>
              </a:lnSpc>
              <a:spcBef>
                <a:spcPts val="0"/>
              </a:spcBef>
              <a:defRPr sz="2000" b="1">
                <a:latin typeface="Calibri" panose="020F0502020204030204" pitchFamily="34" charset="0"/>
              </a:defRPr>
            </a:lvl1pPr>
          </a:lstStyle>
          <a:p>
            <a:r>
              <a:rPr lang="fi-FI" dirty="0" smtClean="0"/>
              <a:t>Grafiikkaa</a:t>
            </a:r>
            <a:endParaRPr lang="fi-FI" dirty="0"/>
          </a:p>
        </p:txBody>
      </p:sp>
      <p:sp>
        <p:nvSpPr>
          <p:cNvPr id="3" name="Päivämäärän paikkamerkki 2"/>
          <p:cNvSpPr>
            <a:spLocks noGrp="1"/>
          </p:cNvSpPr>
          <p:nvPr>
            <p:ph type="dt" sz="half" idx="10"/>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Tree>
    <p:extLst>
      <p:ext uri="{BB962C8B-B14F-4D97-AF65-F5344CB8AC3E}">
        <p14:creationId xmlns:p14="http://schemas.microsoft.com/office/powerpoint/2010/main" val="375913809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YHJÄ, vain logo">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395229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logo_alatunnist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atin typeface="Calibri Light" panose="020F0302020204030204" pitchFamily="34" charset="0"/>
              </a:defRPr>
            </a:lvl1pPr>
          </a:lstStyle>
          <a:p>
            <a:r>
              <a:rPr lang="fi-FI" dirty="0" smtClean="0"/>
              <a:t>19.6.2014</a:t>
            </a:r>
            <a:endParaRPr lang="fi-FI" dirty="0"/>
          </a:p>
        </p:txBody>
      </p:sp>
      <p:sp>
        <p:nvSpPr>
          <p:cNvPr id="5" name="Footer Placeholder 4"/>
          <p:cNvSpPr>
            <a:spLocks noGrp="1"/>
          </p:cNvSpPr>
          <p:nvPr>
            <p:ph type="ftr" sz="quarter" idx="11"/>
          </p:nvPr>
        </p:nvSpPr>
        <p:spPr>
          <a:xfrm>
            <a:off x="1065805" y="6629400"/>
            <a:ext cx="4239011" cy="228600"/>
          </a:xfrm>
        </p:spPr>
        <p:txBody>
          <a:bodyPr/>
          <a:lstStyle>
            <a:lvl1pPr>
              <a:defRPr>
                <a:latin typeface="Calibri Light" panose="020F0302020204030204" pitchFamily="34" charset="0"/>
              </a:defRPr>
            </a:lvl1pPr>
          </a:lstStyle>
          <a:p>
            <a:r>
              <a:rPr lang="fi-FI" dirty="0" smtClean="0"/>
              <a:t>12825/ TTu</a:t>
            </a:r>
            <a:endParaRPr lang="fi-FI" dirty="0"/>
          </a:p>
        </p:txBody>
      </p:sp>
      <p:sp>
        <p:nvSpPr>
          <p:cNvPr id="6" name="Slide Number Placeholder 5"/>
          <p:cNvSpPr>
            <a:spLocks noGrp="1"/>
          </p:cNvSpPr>
          <p:nvPr>
            <p:ph type="sldNum" sz="quarter" idx="12"/>
          </p:nvPr>
        </p:nvSpPr>
        <p:spPr/>
        <p:txBody>
          <a:bodyPr/>
          <a:lstStyle>
            <a:lvl1pPr>
              <a:defRPr>
                <a:latin typeface="Calibri Light" panose="020F0302020204030204" pitchFamily="34" charset="0"/>
              </a:defRPr>
            </a:lvl1pPr>
          </a:lstStyle>
          <a:p>
            <a:fld id="{663306D1-17F0-470D-A957-AE6A2DE53CA7}" type="slidenum">
              <a:rPr lang="fi-FI" smtClean="0"/>
              <a:pPr/>
              <a:t>‹#›</a:t>
            </a:fld>
            <a:endParaRPr lang="fi-FI" dirty="0"/>
          </a:p>
        </p:txBody>
      </p:sp>
    </p:spTree>
    <p:extLst>
      <p:ext uri="{BB962C8B-B14F-4D97-AF65-F5344CB8AC3E}">
        <p14:creationId xmlns:p14="http://schemas.microsoft.com/office/powerpoint/2010/main" val="2078561161"/>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1094" userDrawn="1">
          <p15:clr>
            <a:srgbClr val="FBAE40"/>
          </p15:clr>
        </p15:guide>
        <p15:guide id="2" orient="horz" pos="414"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opetus Taloustutkimus">
    <p:bg bwMode="auto">
      <p:bgPr>
        <a:solidFill>
          <a:srgbClr val="E60F28"/>
        </a:solidFill>
        <a:effectLst/>
      </p:bgPr>
    </p:bg>
    <p:spTree>
      <p:nvGrpSpPr>
        <p:cNvPr id="1" name=""/>
        <p:cNvGrpSpPr/>
        <p:nvPr/>
      </p:nvGrpSpPr>
      <p:grpSpPr>
        <a:xfrm>
          <a:off x="0" y="0"/>
          <a:ext cx="0" cy="0"/>
          <a:chOff x="0" y="0"/>
          <a:chExt cx="0" cy="0"/>
        </a:xfrm>
      </p:grpSpPr>
      <p:pic>
        <p:nvPicPr>
          <p:cNvPr id="3" name="Kuva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Kuva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31817" y="3080973"/>
            <a:ext cx="4280366" cy="447981"/>
          </a:xfrm>
          <a:prstGeom prst="rect">
            <a:avLst/>
          </a:prstGeom>
        </p:spPr>
      </p:pic>
    </p:spTree>
    <p:extLst>
      <p:ext uri="{BB962C8B-B14F-4D97-AF65-F5344CB8AC3E}">
        <p14:creationId xmlns:p14="http://schemas.microsoft.com/office/powerpoint/2010/main" val="273073097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guide id="2" orient="horz" pos="216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PETUS1">
    <p:bg bwMode="auto">
      <p:bgPr>
        <a:solidFill>
          <a:srgbClr val="E60F28"/>
        </a:solidFill>
        <a:effectLst/>
      </p:bgPr>
    </p:bg>
    <p:spTree>
      <p:nvGrpSpPr>
        <p:cNvPr id="1" name=""/>
        <p:cNvGrpSpPr/>
        <p:nvPr/>
      </p:nvGrpSpPr>
      <p:grpSpPr>
        <a:xfrm>
          <a:off x="0" y="0"/>
          <a:ext cx="0" cy="0"/>
          <a:chOff x="0" y="0"/>
          <a:chExt cx="0" cy="0"/>
        </a:xfrm>
      </p:grpSpPr>
      <p:pic>
        <p:nvPicPr>
          <p:cNvPr id="6" name="Kuva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Päivämäärän paikkamerkki 1"/>
          <p:cNvSpPr>
            <a:spLocks noGrp="1"/>
          </p:cNvSpPr>
          <p:nvPr>
            <p:ph type="dt" sz="half" idx="10"/>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pic>
        <p:nvPicPr>
          <p:cNvPr id="10" name="Kuva 9"/>
          <p:cNvPicPr>
            <a:picLocks noChangeAspect="1"/>
          </p:cNvPicPr>
          <p:nvPr userDrawn="1"/>
        </p:nvPicPr>
        <p:blipFill>
          <a:blip r:embed="rId3"/>
          <a:stretch>
            <a:fillRect/>
          </a:stretch>
        </p:blipFill>
        <p:spPr>
          <a:xfrm>
            <a:off x="460563" y="1263337"/>
            <a:ext cx="10443353" cy="5279594"/>
          </a:xfrm>
          <a:prstGeom prst="rect">
            <a:avLst/>
          </a:prstGeom>
        </p:spPr>
      </p:pic>
    </p:spTree>
    <p:extLst>
      <p:ext uri="{BB962C8B-B14F-4D97-AF65-F5344CB8AC3E}">
        <p14:creationId xmlns:p14="http://schemas.microsoft.com/office/powerpoint/2010/main" val="394834839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guide id="2" orient="horz" pos="216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PETUS 2">
    <p:bg bwMode="auto">
      <p:bgPr>
        <a:solidFill>
          <a:srgbClr val="E60F28"/>
        </a:solidFill>
        <a:effectLst/>
      </p:bgPr>
    </p:bg>
    <p:spTree>
      <p:nvGrpSpPr>
        <p:cNvPr id="1" name=""/>
        <p:cNvGrpSpPr/>
        <p:nvPr/>
      </p:nvGrpSpPr>
      <p:grpSpPr>
        <a:xfrm>
          <a:off x="0" y="0"/>
          <a:ext cx="0" cy="0"/>
          <a:chOff x="0" y="0"/>
          <a:chExt cx="0" cy="0"/>
        </a:xfrm>
      </p:grpSpPr>
      <p:pic>
        <p:nvPicPr>
          <p:cNvPr id="6" name="Kuva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Päivämäärän paikkamerkki 1"/>
          <p:cNvSpPr>
            <a:spLocks noGrp="1"/>
          </p:cNvSpPr>
          <p:nvPr>
            <p:ph type="dt" sz="half" idx="10"/>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pic>
        <p:nvPicPr>
          <p:cNvPr id="8" name="Kuva 7"/>
          <p:cNvPicPr>
            <a:picLocks noChangeAspect="1"/>
          </p:cNvPicPr>
          <p:nvPr userDrawn="1"/>
        </p:nvPicPr>
        <p:blipFill>
          <a:blip r:embed="rId3"/>
          <a:stretch>
            <a:fillRect/>
          </a:stretch>
        </p:blipFill>
        <p:spPr>
          <a:xfrm>
            <a:off x="94203" y="2672606"/>
            <a:ext cx="7852329" cy="1597290"/>
          </a:xfrm>
          <a:prstGeom prst="rect">
            <a:avLst/>
          </a:prstGeom>
        </p:spPr>
      </p:pic>
    </p:spTree>
    <p:extLst>
      <p:ext uri="{BB962C8B-B14F-4D97-AF65-F5344CB8AC3E}">
        <p14:creationId xmlns:p14="http://schemas.microsoft.com/office/powerpoint/2010/main" val="4081954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guide id="2" orient="horz" pos="216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Kiitos ja yhteystiedot">
    <p:bg bwMode="auto">
      <p:bgPr>
        <a:solidFill>
          <a:srgbClr val="E60F28"/>
        </a:solidFill>
        <a:effectLst/>
      </p:bgPr>
    </p:bg>
    <p:spTree>
      <p:nvGrpSpPr>
        <p:cNvPr id="1" name=""/>
        <p:cNvGrpSpPr/>
        <p:nvPr/>
      </p:nvGrpSpPr>
      <p:grpSpPr>
        <a:xfrm>
          <a:off x="0" y="0"/>
          <a:ext cx="0" cy="0"/>
          <a:chOff x="0" y="0"/>
          <a:chExt cx="0" cy="0"/>
        </a:xfrm>
      </p:grpSpPr>
      <p:pic>
        <p:nvPicPr>
          <p:cNvPr id="2" name="Kuva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kstin paikkamerkki 2"/>
          <p:cNvSpPr>
            <a:spLocks noGrp="1"/>
          </p:cNvSpPr>
          <p:nvPr>
            <p:ph type="body" sz="quarter" idx="10" hasCustomPrompt="1"/>
          </p:nvPr>
        </p:nvSpPr>
        <p:spPr bwMode="white">
          <a:xfrm>
            <a:off x="1916416" y="4054296"/>
            <a:ext cx="5311168" cy="1290917"/>
          </a:xfrm>
          <a:prstGeom prst="rect">
            <a:avLst/>
          </a:prstGeom>
        </p:spPr>
        <p:txBody>
          <a:bodyPr/>
          <a:lstStyle>
            <a:lvl1pPr marL="0" indent="0" algn="ctr">
              <a:buFontTx/>
              <a:buNone/>
              <a:defRPr sz="1200">
                <a:solidFill>
                  <a:srgbClr val="E1E1E1"/>
                </a:solidFill>
                <a:latin typeface="Calibri Light" panose="020F0302020204030204" pitchFamily="34" charset="0"/>
              </a:defRPr>
            </a:lvl1pPr>
            <a:lvl2pPr>
              <a:defRPr sz="1400">
                <a:solidFill>
                  <a:schemeClr val="tx1">
                    <a:lumMod val="85000"/>
                  </a:schemeClr>
                </a:solidFill>
                <a:latin typeface="Calibri Light" panose="020F0302020204030204" pitchFamily="34" charset="0"/>
              </a:defRPr>
            </a:lvl2pPr>
            <a:lvl3pPr>
              <a:defRPr sz="1400">
                <a:solidFill>
                  <a:schemeClr val="tx1">
                    <a:lumMod val="85000"/>
                  </a:schemeClr>
                </a:solidFill>
                <a:latin typeface="Calibri Light" panose="020F0302020204030204" pitchFamily="34" charset="0"/>
              </a:defRPr>
            </a:lvl3pPr>
            <a:lvl4pPr>
              <a:defRPr sz="1400">
                <a:solidFill>
                  <a:schemeClr val="tx1">
                    <a:lumMod val="85000"/>
                  </a:schemeClr>
                </a:solidFill>
                <a:latin typeface="Calibri Light" panose="020F0302020204030204" pitchFamily="34" charset="0"/>
              </a:defRPr>
            </a:lvl4pPr>
            <a:lvl5pPr>
              <a:defRPr sz="1400">
                <a:solidFill>
                  <a:schemeClr val="tx1">
                    <a:lumMod val="85000"/>
                  </a:schemeClr>
                </a:solidFill>
                <a:latin typeface="Calibri Light" panose="020F0302020204030204" pitchFamily="34" charset="0"/>
              </a:defRPr>
            </a:lvl5pPr>
          </a:lstStyle>
          <a:p>
            <a:pPr lvl="0"/>
            <a:r>
              <a:rPr lang="fi-FI" dirty="0" smtClean="0"/>
              <a:t>Tutkija x</a:t>
            </a:r>
          </a:p>
          <a:p>
            <a:pPr lvl="0"/>
            <a:r>
              <a:rPr lang="fi-FI" dirty="0" smtClean="0"/>
              <a:t>etunimi.sukunimi@taloustutkimus.fi</a:t>
            </a:r>
          </a:p>
          <a:p>
            <a:pPr lvl="0"/>
            <a:r>
              <a:rPr lang="fi-FI" dirty="0" smtClean="0"/>
              <a:t>puh. 010 758 511</a:t>
            </a:r>
          </a:p>
        </p:txBody>
      </p:sp>
      <p:sp>
        <p:nvSpPr>
          <p:cNvPr id="4" name="Päivämäärän paikkamerkki 3"/>
          <p:cNvSpPr>
            <a:spLocks noGrp="1"/>
          </p:cNvSpPr>
          <p:nvPr>
            <p:ph type="dt" sz="half" idx="11"/>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5" name="Alatunnisteen paikkamerkki 4"/>
          <p:cNvSpPr>
            <a:spLocks noGrp="1"/>
          </p:cNvSpPr>
          <p:nvPr>
            <p:ph type="ftr" sz="quarter" idx="12"/>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6" name="Dian numeron paikkamerkki 5"/>
          <p:cNvSpPr>
            <a:spLocks noGrp="1"/>
          </p:cNvSpPr>
          <p:nvPr>
            <p:ph type="sldNum" sz="quarter" idx="13"/>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9" name="Tekstin paikkamerkki 8"/>
          <p:cNvSpPr>
            <a:spLocks noGrp="1"/>
          </p:cNvSpPr>
          <p:nvPr>
            <p:ph type="body" sz="quarter" idx="14" hasCustomPrompt="1"/>
          </p:nvPr>
        </p:nvSpPr>
        <p:spPr bwMode="white">
          <a:xfrm>
            <a:off x="1760856" y="2682980"/>
            <a:ext cx="5614988" cy="1398587"/>
          </a:xfrm>
          <a:prstGeom prst="rect">
            <a:avLst/>
          </a:prstGeom>
        </p:spPr>
        <p:txBody>
          <a:bodyPr/>
          <a:lstStyle>
            <a:lvl1pPr marL="0" indent="0" algn="ctr">
              <a:buNone/>
              <a:defRPr sz="2400" baseline="0">
                <a:solidFill>
                  <a:srgbClr val="E1E1E1"/>
                </a:solidFill>
                <a:latin typeface="Calibri Light" panose="020F0302020204030204" pitchFamily="34" charset="0"/>
              </a:defRPr>
            </a:lvl1pPr>
            <a:lvl2pPr algn="ctr">
              <a:defRPr sz="2400">
                <a:latin typeface="Calibri Light" panose="020F0302020204030204" pitchFamily="34" charset="0"/>
              </a:defRPr>
            </a:lvl2pPr>
            <a:lvl3pPr algn="ctr">
              <a:defRPr sz="2400">
                <a:latin typeface="Calibri Light" panose="020F0302020204030204" pitchFamily="34" charset="0"/>
              </a:defRPr>
            </a:lvl3pPr>
            <a:lvl4pPr algn="ctr">
              <a:defRPr sz="2400">
                <a:latin typeface="Calibri Light" panose="020F0302020204030204" pitchFamily="34" charset="0"/>
              </a:defRPr>
            </a:lvl4pPr>
            <a:lvl5pPr algn="ctr">
              <a:defRPr sz="2400">
                <a:latin typeface="Calibri Light" panose="020F0302020204030204" pitchFamily="34" charset="0"/>
              </a:defRPr>
            </a:lvl5pPr>
          </a:lstStyle>
          <a:p>
            <a:pPr lvl="0"/>
            <a:r>
              <a:rPr lang="fi-FI" dirty="0" smtClean="0"/>
              <a:t>KIITOS.</a:t>
            </a:r>
          </a:p>
          <a:p>
            <a:pPr lvl="0"/>
            <a:r>
              <a:rPr lang="fi-FI" dirty="0" smtClean="0"/>
              <a:t>KERROMME MIELELLÄMME LISÄÄ.</a:t>
            </a:r>
          </a:p>
        </p:txBody>
      </p:sp>
    </p:spTree>
    <p:extLst>
      <p:ext uri="{BB962C8B-B14F-4D97-AF65-F5344CB8AC3E}">
        <p14:creationId xmlns:p14="http://schemas.microsoft.com/office/powerpoint/2010/main" val="319443569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42">
          <p15:clr>
            <a:srgbClr val="FBAE40"/>
          </p15:clr>
        </p15:guide>
        <p15:guide id="2" orient="horz" pos="1706">
          <p15:clr>
            <a:srgbClr val="FBAE40"/>
          </p15:clr>
        </p15:guide>
        <p15:guide id="3" pos="4649">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ISÄLLYSLUETTELO">
    <p:bg>
      <p:bgRef idx="1001">
        <a:schemeClr val="bg1"/>
      </p:bgRef>
    </p:bg>
    <p:spTree>
      <p:nvGrpSpPr>
        <p:cNvPr id="1" name=""/>
        <p:cNvGrpSpPr/>
        <p:nvPr/>
      </p:nvGrpSpPr>
      <p:grpSpPr>
        <a:xfrm>
          <a:off x="0" y="0"/>
          <a:ext cx="0" cy="0"/>
          <a:chOff x="0" y="0"/>
          <a:chExt cx="0" cy="0"/>
        </a:xfrm>
      </p:grpSpPr>
      <p:pic>
        <p:nvPicPr>
          <p:cNvPr id="12" name="Kuva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Otsikko 1"/>
          <p:cNvSpPr>
            <a:spLocks noGrp="1"/>
          </p:cNvSpPr>
          <p:nvPr>
            <p:ph type="title" hasCustomPrompt="1"/>
          </p:nvPr>
        </p:nvSpPr>
        <p:spPr bwMode="auto">
          <a:xfrm>
            <a:off x="1763713" y="1376470"/>
            <a:ext cx="5646314" cy="709295"/>
          </a:xfrm>
          <a:prstGeom prst="rect">
            <a:avLst/>
          </a:prstGeom>
        </p:spPr>
        <p:txBody>
          <a:bodyPr/>
          <a:lstStyle>
            <a:lvl1pPr>
              <a:lnSpc>
                <a:spcPct val="100000"/>
              </a:lnSpc>
              <a:spcBef>
                <a:spcPts val="600"/>
              </a:spcBef>
              <a:defRPr sz="2000" b="0" cap="all" baseline="0">
                <a:latin typeface="Calibri Light" panose="020F0302020204030204" pitchFamily="34" charset="0"/>
              </a:defRPr>
            </a:lvl1pPr>
          </a:lstStyle>
          <a:p>
            <a:r>
              <a:rPr lang="fi-FI" dirty="0" smtClean="0"/>
              <a:t>SISÄLLYS CALIBRI 20 PT ISOILLA</a:t>
            </a:r>
            <a:endParaRPr lang="fi-FI" dirty="0"/>
          </a:p>
        </p:txBody>
      </p:sp>
      <p:sp>
        <p:nvSpPr>
          <p:cNvPr id="3" name="Päivämäärän paikkamerkki 2"/>
          <p:cNvSpPr>
            <a:spLocks noGrp="1"/>
          </p:cNvSpPr>
          <p:nvPr>
            <p:ph type="dt" sz="half" idx="10"/>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10" name="Tekstin paikkamerkki 14"/>
          <p:cNvSpPr>
            <a:spLocks noGrp="1"/>
          </p:cNvSpPr>
          <p:nvPr>
            <p:ph type="body" sz="quarter" idx="13" hasCustomPrompt="1"/>
          </p:nvPr>
        </p:nvSpPr>
        <p:spPr>
          <a:xfrm>
            <a:off x="1763713" y="2085765"/>
            <a:ext cx="5646314" cy="3012671"/>
          </a:xfrm>
          <a:prstGeom prst="rect">
            <a:avLst/>
          </a:prstGeom>
        </p:spPr>
        <p:txBody>
          <a:bodyPr lIns="0" rIns="0"/>
          <a:lstStyle>
            <a:lvl1pPr marL="285750" marR="0" indent="-180000" algn="l" defTabSz="914400" rtl="0" eaLnBrk="1" fontAlgn="auto" latinLnBrk="0" hangingPunct="1">
              <a:lnSpc>
                <a:spcPct val="100000"/>
              </a:lnSpc>
              <a:spcBef>
                <a:spcPts val="200"/>
              </a:spcBef>
              <a:spcAft>
                <a:spcPts val="0"/>
              </a:spcAft>
              <a:buClr>
                <a:srgbClr val="E60F28"/>
              </a:buClr>
              <a:buSzPct val="130000"/>
              <a:buFont typeface="Wingdings" panose="05000000000000000000" pitchFamily="2" charset="2"/>
              <a:buChar char="§"/>
              <a:tabLst/>
              <a:defRPr sz="1400" b="0" baseline="0">
                <a:solidFill>
                  <a:srgbClr val="3F3F3F"/>
                </a:solidFill>
                <a:latin typeface="Calibri Light" panose="020F0302020204030204" pitchFamily="34" charset="0"/>
              </a:defRPr>
            </a:lvl1pPr>
            <a:lvl2pPr marL="685800" indent="-180000">
              <a:lnSpc>
                <a:spcPct val="100000"/>
              </a:lnSpc>
              <a:spcBef>
                <a:spcPts val="0"/>
              </a:spcBef>
              <a:buFont typeface="Wingdings" panose="05000000000000000000" pitchFamily="2" charset="2"/>
              <a:buChar char="§"/>
              <a:defRPr sz="1400" b="0">
                <a:latin typeface="Calibri Light" panose="020F0302020204030204" pitchFamily="34" charset="0"/>
              </a:defRPr>
            </a:lvl2pPr>
            <a:lvl3pPr marL="1143000" indent="-180000">
              <a:lnSpc>
                <a:spcPct val="100000"/>
              </a:lnSpc>
              <a:spcBef>
                <a:spcPts val="0"/>
              </a:spcBef>
              <a:buFont typeface="Wingdings" panose="05000000000000000000" pitchFamily="2" charset="2"/>
              <a:buChar char="§"/>
              <a:defRPr sz="1400" b="0">
                <a:latin typeface="Calibri Light" panose="020F0302020204030204" pitchFamily="34" charset="0"/>
              </a:defRPr>
            </a:lvl3pPr>
            <a:lvl4pPr marL="1600200" indent="-180000">
              <a:lnSpc>
                <a:spcPct val="100000"/>
              </a:lnSpc>
              <a:spcBef>
                <a:spcPts val="0"/>
              </a:spcBef>
              <a:buFont typeface="Wingdings" panose="05000000000000000000" pitchFamily="2" charset="2"/>
              <a:buChar char="§"/>
              <a:defRPr sz="1400" b="0">
                <a:latin typeface="Calibri Light" panose="020F0302020204030204" pitchFamily="34" charset="0"/>
              </a:defRPr>
            </a:lvl4pPr>
            <a:lvl5pPr marL="1828800" indent="0">
              <a:buNone/>
              <a:defRPr sz="1600">
                <a:latin typeface="+mn-lt"/>
              </a:defRPr>
            </a:lvl5pPr>
          </a:lstStyle>
          <a:p>
            <a:pPr lvl="0"/>
            <a:r>
              <a:rPr lang="fi-FI" dirty="0" smtClean="0"/>
              <a:t>Tekstit harmaa 80 % 		3</a:t>
            </a:r>
          </a:p>
          <a:p>
            <a:pPr lvl="0"/>
            <a:endParaRPr lang="fi-FI" dirty="0" smtClean="0"/>
          </a:p>
          <a:p>
            <a:pPr lvl="0"/>
            <a:endParaRPr lang="fi-FI" dirty="0" smtClean="0"/>
          </a:p>
        </p:txBody>
      </p:sp>
    </p:spTree>
    <p:extLst>
      <p:ext uri="{BB962C8B-B14F-4D97-AF65-F5344CB8AC3E}">
        <p14:creationId xmlns:p14="http://schemas.microsoft.com/office/powerpoint/2010/main" val="227883994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YLEINEN välilehti">
    <p:bg bwMode="invGray">
      <p:bgRef idx="1001">
        <a:schemeClr val="bg1"/>
      </p:bgRef>
    </p:bg>
    <p:spTree>
      <p:nvGrpSpPr>
        <p:cNvPr id="1" name=""/>
        <p:cNvGrpSpPr/>
        <p:nvPr/>
      </p:nvGrpSpPr>
      <p:grpSpPr>
        <a:xfrm>
          <a:off x="0" y="0"/>
          <a:ext cx="0" cy="0"/>
          <a:chOff x="0" y="0"/>
          <a:chExt cx="0" cy="0"/>
        </a:xfrm>
      </p:grpSpPr>
      <p:pic>
        <p:nvPicPr>
          <p:cNvPr id="2" name="Kuva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17" y="0"/>
            <a:ext cx="9144000" cy="6858000"/>
          </a:xfrm>
          <a:prstGeom prst="rect">
            <a:avLst/>
          </a:prstGeom>
        </p:spPr>
      </p:pic>
      <p:sp>
        <p:nvSpPr>
          <p:cNvPr id="3" name="Päivämäärän paikkamerkki 2"/>
          <p:cNvSpPr>
            <a:spLocks noGrp="1"/>
          </p:cNvSpPr>
          <p:nvPr>
            <p:ph type="dt" sz="half" idx="10"/>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8" name="Otsikko 1"/>
          <p:cNvSpPr>
            <a:spLocks noGrp="1"/>
          </p:cNvSpPr>
          <p:nvPr>
            <p:ph type="title" hasCustomPrompt="1"/>
          </p:nvPr>
        </p:nvSpPr>
        <p:spPr bwMode="white">
          <a:xfrm>
            <a:off x="1258888" y="3102169"/>
            <a:ext cx="6598421" cy="1372235"/>
          </a:xfrm>
          <a:prstGeom prst="rect">
            <a:avLst/>
          </a:prstGeom>
        </p:spPr>
        <p:txBody>
          <a:bodyPr/>
          <a:lstStyle>
            <a:lvl1pPr algn="ctr">
              <a:lnSpc>
                <a:spcPct val="100000"/>
              </a:lnSpc>
              <a:spcBef>
                <a:spcPts val="600"/>
              </a:spcBef>
              <a:defRPr sz="2400" b="0" cap="all" baseline="0">
                <a:solidFill>
                  <a:srgbClr val="E1E1E1"/>
                </a:solidFill>
                <a:latin typeface="Calibri Light" panose="020F0302020204030204" pitchFamily="34" charset="0"/>
              </a:defRPr>
            </a:lvl1pPr>
          </a:lstStyle>
          <a:p>
            <a:r>
              <a:rPr lang="fi-FI" dirty="0" smtClean="0"/>
              <a:t>VÄLILEHTI, KAIKKI ISOILLA </a:t>
            </a:r>
            <a:br>
              <a:rPr lang="fi-FI" dirty="0" smtClean="0"/>
            </a:br>
            <a:r>
              <a:rPr lang="fi-FI" dirty="0" smtClean="0"/>
              <a:t>CALIBRI LIGHT 24 pt, RGB 225, 225, 225</a:t>
            </a:r>
            <a:endParaRPr lang="fi-FI" dirty="0"/>
          </a:p>
        </p:txBody>
      </p:sp>
    </p:spTree>
    <p:extLst>
      <p:ext uri="{BB962C8B-B14F-4D97-AF65-F5344CB8AC3E}">
        <p14:creationId xmlns:p14="http://schemas.microsoft.com/office/powerpoint/2010/main" val="150246666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guide id="2" orient="horz" pos="1117">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älilehti2">
    <p:bg bwMode="auto">
      <p:bgRef idx="1001">
        <a:schemeClr val="bg1"/>
      </p:bgRef>
    </p:bg>
    <p:spTree>
      <p:nvGrpSpPr>
        <p:cNvPr id="1" name=""/>
        <p:cNvGrpSpPr/>
        <p:nvPr/>
      </p:nvGrpSpPr>
      <p:grpSpPr>
        <a:xfrm>
          <a:off x="0" y="0"/>
          <a:ext cx="0" cy="0"/>
          <a:chOff x="0" y="0"/>
          <a:chExt cx="0" cy="0"/>
        </a:xfrm>
      </p:grpSpPr>
      <p:pic>
        <p:nvPicPr>
          <p:cNvPr id="2" name="Kuva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Päivämäärän paikkamerkki 2"/>
          <p:cNvSpPr>
            <a:spLocks noGrp="1"/>
          </p:cNvSpPr>
          <p:nvPr>
            <p:ph type="dt" sz="half" idx="10"/>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8" name="Otsikko 1"/>
          <p:cNvSpPr>
            <a:spLocks noGrp="1"/>
          </p:cNvSpPr>
          <p:nvPr>
            <p:ph type="title" hasCustomPrompt="1"/>
          </p:nvPr>
        </p:nvSpPr>
        <p:spPr bwMode="auto">
          <a:xfrm>
            <a:off x="1258888" y="3102169"/>
            <a:ext cx="6598421" cy="1372235"/>
          </a:xfrm>
          <a:prstGeom prst="rect">
            <a:avLst/>
          </a:prstGeom>
        </p:spPr>
        <p:txBody>
          <a:bodyPr/>
          <a:lstStyle>
            <a:lvl1pPr algn="ctr">
              <a:lnSpc>
                <a:spcPct val="100000"/>
              </a:lnSpc>
              <a:spcBef>
                <a:spcPts val="600"/>
              </a:spcBef>
              <a:defRPr sz="2400" b="0" cap="all" baseline="0">
                <a:solidFill>
                  <a:schemeClr val="tx1"/>
                </a:solidFill>
                <a:latin typeface="Calibri Light" panose="020F0302020204030204" pitchFamily="34" charset="0"/>
              </a:defRPr>
            </a:lvl1pPr>
          </a:lstStyle>
          <a:p>
            <a:r>
              <a:rPr lang="fi-FI" dirty="0" smtClean="0"/>
              <a:t>MUOKKAA PERUSTYYL. NAPSAUTT.</a:t>
            </a:r>
            <a:endParaRPr lang="fi-FI" dirty="0"/>
          </a:p>
        </p:txBody>
      </p:sp>
    </p:spTree>
    <p:extLst>
      <p:ext uri="{BB962C8B-B14F-4D97-AF65-F5344CB8AC3E}">
        <p14:creationId xmlns:p14="http://schemas.microsoft.com/office/powerpoint/2010/main" val="2476813984"/>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guide id="2" orient="horz" pos="216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älilehti asiakkaan logolle">
    <p:bg bwMode="invGray">
      <p:bgRef idx="1001">
        <a:schemeClr val="bg1"/>
      </p:bgRef>
    </p:bg>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8" name="Otsikko 1"/>
          <p:cNvSpPr>
            <a:spLocks noGrp="1"/>
          </p:cNvSpPr>
          <p:nvPr>
            <p:ph type="title" hasCustomPrompt="1"/>
          </p:nvPr>
        </p:nvSpPr>
        <p:spPr bwMode="white">
          <a:xfrm>
            <a:off x="1258888" y="3102169"/>
            <a:ext cx="6598421" cy="1372235"/>
          </a:xfrm>
          <a:prstGeom prst="rect">
            <a:avLst/>
          </a:prstGeom>
        </p:spPr>
        <p:txBody>
          <a:bodyPr/>
          <a:lstStyle>
            <a:lvl1pPr algn="ctr">
              <a:lnSpc>
                <a:spcPct val="100000"/>
              </a:lnSpc>
              <a:spcBef>
                <a:spcPts val="600"/>
              </a:spcBef>
              <a:defRPr sz="2400" b="0" cap="all" baseline="0">
                <a:solidFill>
                  <a:srgbClr val="E1E1E1"/>
                </a:solidFill>
                <a:latin typeface="+mn-lt"/>
              </a:defRPr>
            </a:lvl1pPr>
          </a:lstStyle>
          <a:p>
            <a:r>
              <a:rPr lang="fi-FI" dirty="0" smtClean="0"/>
              <a:t>VÄLILEHTI ILMAN PALKKEJA </a:t>
            </a:r>
            <a:br>
              <a:rPr lang="fi-FI" dirty="0" smtClean="0"/>
            </a:br>
            <a:r>
              <a:rPr lang="fi-FI" dirty="0" smtClean="0"/>
              <a:t>24 PT CALIBRI LIGHT, RGB 225, 225, 225</a:t>
            </a:r>
            <a:endParaRPr lang="fi-FI" dirty="0"/>
          </a:p>
        </p:txBody>
      </p:sp>
    </p:spTree>
    <p:extLst>
      <p:ext uri="{BB962C8B-B14F-4D97-AF65-F5344CB8AC3E}">
        <p14:creationId xmlns:p14="http://schemas.microsoft.com/office/powerpoint/2010/main" val="154221774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guide id="2" orient="horz" pos="216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ksti ja bulletit">
    <p:bg>
      <p:bgRef idx="1001">
        <a:schemeClr val="bg1"/>
      </p:bgRef>
    </p:bg>
    <p:spTree>
      <p:nvGrpSpPr>
        <p:cNvPr id="1" name=""/>
        <p:cNvGrpSpPr/>
        <p:nvPr/>
      </p:nvGrpSpPr>
      <p:grpSpPr>
        <a:xfrm>
          <a:off x="0" y="0"/>
          <a:ext cx="0" cy="0"/>
          <a:chOff x="0" y="0"/>
          <a:chExt cx="0" cy="0"/>
        </a:xfrm>
      </p:grpSpPr>
      <p:sp>
        <p:nvSpPr>
          <p:cNvPr id="2" name="Otsikko 1"/>
          <p:cNvSpPr>
            <a:spLocks noGrp="1"/>
          </p:cNvSpPr>
          <p:nvPr>
            <p:ph type="title" hasCustomPrompt="1"/>
          </p:nvPr>
        </p:nvSpPr>
        <p:spPr bwMode="auto">
          <a:xfrm>
            <a:off x="611188" y="657226"/>
            <a:ext cx="7921625" cy="719137"/>
          </a:xfrm>
          <a:prstGeom prst="rect">
            <a:avLst/>
          </a:prstGeom>
        </p:spPr>
        <p:txBody>
          <a:bodyPr anchor="t"/>
          <a:lstStyle>
            <a:lvl1pPr>
              <a:lnSpc>
                <a:spcPct val="100000"/>
              </a:lnSpc>
              <a:spcBef>
                <a:spcPts val="0"/>
              </a:spcBef>
              <a:defRPr sz="2000" b="1">
                <a:latin typeface="Calibri" panose="020F0502020204030204" pitchFamily="34" charset="0"/>
              </a:defRPr>
            </a:lvl1pPr>
          </a:lstStyle>
          <a:p>
            <a:r>
              <a:rPr lang="fi-FI" dirty="0" smtClean="0"/>
              <a:t>Teksti ja </a:t>
            </a:r>
            <a:r>
              <a:rPr lang="fi-FI" dirty="0" err="1" smtClean="0"/>
              <a:t>bulletit</a:t>
            </a:r>
            <a:endParaRPr lang="fi-FI" dirty="0"/>
          </a:p>
        </p:txBody>
      </p:sp>
      <p:sp>
        <p:nvSpPr>
          <p:cNvPr id="3" name="Päivämäärän paikkamerkki 2"/>
          <p:cNvSpPr>
            <a:spLocks noGrp="1"/>
          </p:cNvSpPr>
          <p:nvPr>
            <p:ph type="dt" sz="half" idx="10"/>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10" name="Tekstin paikkamerkki 14"/>
          <p:cNvSpPr>
            <a:spLocks noGrp="1"/>
          </p:cNvSpPr>
          <p:nvPr>
            <p:ph type="body" sz="quarter" idx="13" hasCustomPrompt="1"/>
          </p:nvPr>
        </p:nvSpPr>
        <p:spPr>
          <a:xfrm>
            <a:off x="611188" y="1376364"/>
            <a:ext cx="7921625" cy="5005386"/>
          </a:xfrm>
          <a:prstGeom prst="rect">
            <a:avLst/>
          </a:prstGeom>
        </p:spPr>
        <p:txBody>
          <a:bodyPr lIns="0" tIns="46800" rIns="0" bIns="0"/>
          <a:lstStyle>
            <a:lvl1pPr marL="252000" marR="0" indent="-180000" algn="l" defTabSz="914400" rtl="0" eaLnBrk="1" fontAlgn="auto" latinLnBrk="0" hangingPunct="1">
              <a:lnSpc>
                <a:spcPct val="100000"/>
              </a:lnSpc>
              <a:spcBef>
                <a:spcPts val="600"/>
              </a:spcBef>
              <a:spcAft>
                <a:spcPts val="0"/>
              </a:spcAft>
              <a:buClr>
                <a:srgbClr val="E60F28"/>
              </a:buClr>
              <a:buSzPct val="130000"/>
              <a:buFont typeface="Wingdings" panose="05000000000000000000" pitchFamily="2" charset="2"/>
              <a:buChar char="§"/>
              <a:tabLst/>
              <a:defRPr lang="fi-FI" sz="1400" b="0" kern="1200">
                <a:solidFill>
                  <a:schemeClr val="tx1"/>
                </a:solidFill>
                <a:latin typeface="Calibri Light" panose="020F0302020204030204" pitchFamily="34" charset="0"/>
                <a:ea typeface="Arial Unicode MS" panose="020B0604020202020204" pitchFamily="34" charset="-128"/>
                <a:cs typeface="Arial" panose="020B0604020202020204" pitchFamily="34" charset="0"/>
              </a:defRPr>
            </a:lvl1pPr>
            <a:lvl2pPr marL="612000" indent="-180000">
              <a:lnSpc>
                <a:spcPct val="100000"/>
              </a:lnSpc>
              <a:spcBef>
                <a:spcPts val="200"/>
              </a:spcBef>
              <a:buFont typeface="Wingdings" panose="05000000000000000000" pitchFamily="2" charset="2"/>
              <a:buChar char="§"/>
              <a:defRPr sz="1400" b="0">
                <a:latin typeface="Calibri Light" panose="020F0302020204030204" pitchFamily="34" charset="0"/>
              </a:defRPr>
            </a:lvl2pPr>
            <a:lvl3pPr marL="972000" indent="-180000">
              <a:lnSpc>
                <a:spcPct val="100000"/>
              </a:lnSpc>
              <a:spcBef>
                <a:spcPts val="200"/>
              </a:spcBef>
              <a:buFont typeface="Wingdings" panose="05000000000000000000" pitchFamily="2" charset="2"/>
              <a:buChar char="§"/>
              <a:defRPr sz="1400" b="0">
                <a:latin typeface="Calibri Light" panose="020F0302020204030204" pitchFamily="34" charset="0"/>
              </a:defRPr>
            </a:lvl3pPr>
            <a:lvl4pPr marL="1332000" indent="-180000">
              <a:lnSpc>
                <a:spcPct val="100000"/>
              </a:lnSpc>
              <a:spcBef>
                <a:spcPts val="200"/>
              </a:spcBef>
              <a:buFont typeface="Wingdings" panose="05000000000000000000" pitchFamily="2" charset="2"/>
              <a:buChar char="§"/>
              <a:defRPr sz="1400" b="0">
                <a:latin typeface="Calibri Light" panose="020F0302020204030204" pitchFamily="34" charset="0"/>
              </a:defRPr>
            </a:lvl4pPr>
            <a:lvl5pPr>
              <a:defRPr sz="1600">
                <a:latin typeface="+mn-lt"/>
              </a:defRPr>
            </a:lvl5pPr>
          </a:lstStyle>
          <a:p>
            <a:pPr marL="105750" marR="0" lvl="0" indent="0" algn="l" defTabSz="914400" rtl="0" eaLnBrk="1" fontAlgn="auto" latinLnBrk="0" hangingPunct="1">
              <a:lnSpc>
                <a:spcPct val="100000"/>
              </a:lnSpc>
              <a:spcBef>
                <a:spcPts val="0"/>
              </a:spcBef>
              <a:spcAft>
                <a:spcPts val="0"/>
              </a:spcAft>
              <a:buClr>
                <a:srgbClr val="E60F28"/>
              </a:buClr>
              <a:buSzPct val="130000"/>
              <a:buFont typeface="Wingdings" panose="05000000000000000000" pitchFamily="2" charset="2"/>
              <a:buNone/>
              <a:tabLst/>
              <a:defRPr/>
            </a:pPr>
            <a:r>
              <a:rPr lang="fi-FI" smtClean="0"/>
              <a:t>Pari </a:t>
            </a:r>
            <a:r>
              <a:rPr lang="fi-FI" dirty="0" smtClean="0"/>
              <a:t>sanaa, Tekstit harmaa 80 % R 63 , G 63, B 63</a:t>
            </a:r>
          </a:p>
          <a:p>
            <a:pPr lvl="0"/>
            <a:r>
              <a:rPr lang="fi-FI" dirty="0" smtClean="0"/>
              <a:t>Pari sanaa</a:t>
            </a:r>
          </a:p>
          <a:p>
            <a:pPr lvl="1"/>
            <a:r>
              <a:rPr lang="fi-FI" dirty="0" smtClean="0"/>
              <a:t>toinen taso</a:t>
            </a:r>
          </a:p>
          <a:p>
            <a:pPr lvl="2"/>
            <a:r>
              <a:rPr lang="fi-FI" dirty="0" smtClean="0"/>
              <a:t>kolmas taso</a:t>
            </a:r>
          </a:p>
          <a:p>
            <a:pPr lvl="3"/>
            <a:r>
              <a:rPr lang="fi-FI" dirty="0" smtClean="0"/>
              <a:t>Neljäs</a:t>
            </a:r>
          </a:p>
        </p:txBody>
      </p:sp>
      <p:pic>
        <p:nvPicPr>
          <p:cNvPr id="11" name="Kuva 10"/>
          <p:cNvPicPr>
            <a:picLocks noChangeAspect="1"/>
          </p:cNvPicPr>
          <p:nvPr userDrawn="1"/>
        </p:nvPicPr>
        <p:blipFill rotWithShape="1">
          <a:blip r:embed="rId2" cstate="print">
            <a:extLst>
              <a:ext uri="{28A0092B-C50C-407E-A947-70E740481C1C}">
                <a14:useLocalDpi xmlns:a14="http://schemas.microsoft.com/office/drawing/2010/main" val="0"/>
              </a:ext>
            </a:extLst>
          </a:blip>
          <a:srcRect r="3926" b="5955"/>
          <a:stretch/>
        </p:blipFill>
        <p:spPr>
          <a:xfrm>
            <a:off x="5994148" y="4991394"/>
            <a:ext cx="3149852" cy="1866606"/>
          </a:xfrm>
          <a:prstGeom prst="rect">
            <a:avLst/>
          </a:prstGeom>
        </p:spPr>
      </p:pic>
    </p:spTree>
    <p:extLst>
      <p:ext uri="{BB962C8B-B14F-4D97-AF65-F5344CB8AC3E}">
        <p14:creationId xmlns:p14="http://schemas.microsoft.com/office/powerpoint/2010/main" val="306524945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image" Target="../media/image5.png"/><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60F28"/>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521520" y="6629400"/>
            <a:ext cx="750430"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r>
              <a:rPr lang="fi-FI" dirty="0" smtClean="0">
                <a:solidFill>
                  <a:prstClr val="black">
                    <a:tint val="75000"/>
                  </a:prstClr>
                </a:solidFill>
              </a:rPr>
              <a:t>19.6.2014</a:t>
            </a:r>
            <a:endParaRPr lang="fi-FI" dirty="0">
              <a:solidFill>
                <a:prstClr val="black">
                  <a:tint val="75000"/>
                </a:prstClr>
              </a:solidFill>
            </a:endParaRPr>
          </a:p>
        </p:txBody>
      </p:sp>
      <p:sp>
        <p:nvSpPr>
          <p:cNvPr id="5" name="Footer Placeholder 4"/>
          <p:cNvSpPr>
            <a:spLocks noGrp="1"/>
          </p:cNvSpPr>
          <p:nvPr>
            <p:ph type="ftr" sz="quarter" idx="3"/>
          </p:nvPr>
        </p:nvSpPr>
        <p:spPr>
          <a:xfrm>
            <a:off x="1271950" y="6629400"/>
            <a:ext cx="3028950"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r>
              <a:rPr lang="fi-FI" dirty="0" smtClean="0">
                <a:solidFill>
                  <a:prstClr val="black">
                    <a:tint val="75000"/>
                  </a:prstClr>
                </a:solidFill>
              </a:rPr>
              <a:t>12825/ TTu</a:t>
            </a:r>
            <a:endParaRPr lang="fi-FI" dirty="0">
              <a:solidFill>
                <a:prstClr val="black">
                  <a:tint val="75000"/>
                </a:prstClr>
              </a:solidFill>
            </a:endParaRPr>
          </a:p>
        </p:txBody>
      </p:sp>
      <p:sp>
        <p:nvSpPr>
          <p:cNvPr id="6" name="Slide Number Placeholder 5"/>
          <p:cNvSpPr>
            <a:spLocks noGrp="1"/>
          </p:cNvSpPr>
          <p:nvPr>
            <p:ph type="sldNum" sz="quarter" idx="4"/>
          </p:nvPr>
        </p:nvSpPr>
        <p:spPr>
          <a:xfrm>
            <a:off x="1" y="6629400"/>
            <a:ext cx="415046"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pic>
        <p:nvPicPr>
          <p:cNvPr id="7" name="Kuva 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75479" y="94409"/>
            <a:ext cx="1534449" cy="160595"/>
          </a:xfrm>
          <a:prstGeom prst="rect">
            <a:avLst/>
          </a:prstGeom>
        </p:spPr>
      </p:pic>
    </p:spTree>
    <p:extLst>
      <p:ext uri="{BB962C8B-B14F-4D97-AF65-F5344CB8AC3E}">
        <p14:creationId xmlns:p14="http://schemas.microsoft.com/office/powerpoint/2010/main" val="413518021"/>
      </p:ext>
    </p:extLst>
  </p:cSld>
  <p:clrMap bg1="lt1" tx1="dk1" bg2="lt2" tx2="dk2" accent1="accent1" accent2="accent2" accent3="accent3" accent4="accent4" accent5="accent5" accent6="accent6" hlink="hlink" folHlink="folHlink"/>
  <p:sldLayoutIdLst>
    <p:sldLayoutId id="2147483729" r:id="rId1"/>
    <p:sldLayoutId id="2147483741" r:id="rId2"/>
    <p:sldLayoutId id="2147483742" r:id="rId3"/>
    <p:sldLayoutId id="2147483743" r:id="rId4"/>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3000" b="1" kern="1200" baseline="0">
          <a:solidFill>
            <a:schemeClr val="tx1"/>
          </a:solidFill>
          <a:latin typeface="Corbel" panose="020B0503020204020204" pitchFamily="34" charset="0"/>
          <a:ea typeface="Kozuka Gothic Pro B" panose="020B0800000000000000" pitchFamily="34" charset="-128"/>
          <a:cs typeface="+mj-cs"/>
        </a:defRPr>
      </a:lvl1pPr>
    </p:titleStyle>
    <p:bodyStyle>
      <a:lvl1pPr marL="228600" indent="-228600" algn="l" defTabSz="914400" rtl="0" eaLnBrk="1" latinLnBrk="0" hangingPunct="1">
        <a:lnSpc>
          <a:spcPct val="90000"/>
        </a:lnSpc>
        <a:spcBef>
          <a:spcPts val="1000"/>
        </a:spcBef>
        <a:buClr>
          <a:srgbClr val="E60F28"/>
        </a:buClr>
        <a:buFont typeface="Wingdings" panose="05000000000000000000" pitchFamily="2" charset="2"/>
        <a:buChar char="§"/>
        <a:defRPr sz="2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1pPr>
      <a:lvl2pPr marL="685800" indent="-228600" algn="l" defTabSz="914400" rtl="0" eaLnBrk="1" latinLnBrk="0" hangingPunct="1">
        <a:lnSpc>
          <a:spcPct val="90000"/>
        </a:lnSpc>
        <a:spcBef>
          <a:spcPts val="500"/>
        </a:spcBef>
        <a:buClr>
          <a:srgbClr val="E60F28"/>
        </a:buClr>
        <a:buFont typeface="Wingdings" panose="05000000000000000000" pitchFamily="2" charset="2"/>
        <a:buChar char="§"/>
        <a:defRPr sz="24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2pPr>
      <a:lvl3pPr marL="1143000" indent="-228600" algn="l" defTabSz="914400" rtl="0" eaLnBrk="1" latinLnBrk="0" hangingPunct="1">
        <a:lnSpc>
          <a:spcPct val="90000"/>
        </a:lnSpc>
        <a:spcBef>
          <a:spcPts val="500"/>
        </a:spcBef>
        <a:buClr>
          <a:srgbClr val="E60F28"/>
        </a:buClr>
        <a:buFont typeface="Wingdings" panose="05000000000000000000" pitchFamily="2" charset="2"/>
        <a:buChar char="§"/>
        <a:defRPr sz="20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3pPr>
      <a:lvl4pPr marL="1600200" indent="-228600" algn="l" defTabSz="914400" rtl="0" eaLnBrk="1" latinLnBrk="0" hangingPunct="1">
        <a:lnSpc>
          <a:spcPct val="90000"/>
        </a:lnSpc>
        <a:spcBef>
          <a:spcPts val="500"/>
        </a:spcBef>
        <a:buClr>
          <a:srgbClr val="E60F28"/>
        </a:buClr>
        <a:buFont typeface="Wingdings" panose="05000000000000000000" pitchFamily="2" charset="2"/>
        <a:buChar char="§"/>
        <a:defRPr sz="1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4pPr>
      <a:lvl5pPr marL="2057400" indent="-228600" algn="l" defTabSz="914400" rtl="0" eaLnBrk="1" latinLnBrk="0" hangingPunct="1">
        <a:lnSpc>
          <a:spcPct val="90000"/>
        </a:lnSpc>
        <a:spcBef>
          <a:spcPts val="500"/>
        </a:spcBef>
        <a:buClr>
          <a:srgbClr val="E60F28"/>
        </a:buClr>
        <a:buFont typeface="Wingdings" panose="05000000000000000000" pitchFamily="2" charset="2"/>
        <a:buChar char="§"/>
        <a:defRPr sz="1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1111">
          <p15:clr>
            <a:srgbClr val="F26B43"/>
          </p15:clr>
        </p15:guide>
        <p15:guide id="2" orient="horz" pos="414">
          <p15:clr>
            <a:srgbClr val="F26B43"/>
          </p15:clr>
        </p15:guide>
        <p15:guide id="3" pos="5375">
          <p15:clr>
            <a:srgbClr val="F26B43"/>
          </p15:clr>
        </p15:guide>
        <p15:guide id="4" orient="horz" pos="867">
          <p15:clr>
            <a:srgbClr val="F26B43"/>
          </p15:clr>
        </p15:guide>
        <p15:guide id="5" pos="385">
          <p15:clr>
            <a:srgbClr val="F26B43"/>
          </p15:clr>
        </p15:guide>
        <p15:guide id="6" pos="1179">
          <p15:clr>
            <a:srgbClr val="F26B43"/>
          </p15:clr>
        </p15:guide>
        <p15:guide id="7" orient="horz" pos="216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521520" y="6629400"/>
            <a:ext cx="750430"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r>
              <a:rPr lang="fi-FI" dirty="0" smtClean="0">
                <a:solidFill>
                  <a:prstClr val="black">
                    <a:tint val="75000"/>
                  </a:prstClr>
                </a:solidFill>
              </a:rPr>
              <a:t>19.6.2014</a:t>
            </a:r>
            <a:endParaRPr lang="fi-FI" dirty="0">
              <a:solidFill>
                <a:prstClr val="black">
                  <a:tint val="75000"/>
                </a:prstClr>
              </a:solidFill>
            </a:endParaRPr>
          </a:p>
        </p:txBody>
      </p:sp>
      <p:sp>
        <p:nvSpPr>
          <p:cNvPr id="5" name="Footer Placeholder 4"/>
          <p:cNvSpPr>
            <a:spLocks noGrp="1"/>
          </p:cNvSpPr>
          <p:nvPr>
            <p:ph type="ftr" sz="quarter" idx="3"/>
          </p:nvPr>
        </p:nvSpPr>
        <p:spPr>
          <a:xfrm>
            <a:off x="1271950" y="6629400"/>
            <a:ext cx="3028950"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r>
              <a:rPr lang="fi-FI" dirty="0" smtClean="0">
                <a:solidFill>
                  <a:prstClr val="black">
                    <a:tint val="75000"/>
                  </a:prstClr>
                </a:solidFill>
              </a:rPr>
              <a:t>12825/ TTu</a:t>
            </a:r>
            <a:endParaRPr lang="fi-FI" dirty="0">
              <a:solidFill>
                <a:prstClr val="black">
                  <a:tint val="75000"/>
                </a:prstClr>
              </a:solidFill>
            </a:endParaRPr>
          </a:p>
        </p:txBody>
      </p:sp>
      <p:sp>
        <p:nvSpPr>
          <p:cNvPr id="6" name="Slide Number Placeholder 5"/>
          <p:cNvSpPr>
            <a:spLocks noGrp="1"/>
          </p:cNvSpPr>
          <p:nvPr>
            <p:ph type="sldNum" sz="quarter" idx="4"/>
          </p:nvPr>
        </p:nvSpPr>
        <p:spPr>
          <a:xfrm>
            <a:off x="1" y="6629400"/>
            <a:ext cx="415046"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pic>
        <p:nvPicPr>
          <p:cNvPr id="7" name="Picture 4" descr="Logo_R230 G15 B40"/>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67" y="0"/>
            <a:ext cx="1876987"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7357667"/>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57" r:id="rId12"/>
    <p:sldLayoutId id="2147483758" r:id="rId13"/>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3000" b="1" kern="1200" baseline="0">
          <a:solidFill>
            <a:schemeClr val="tx1"/>
          </a:solidFill>
          <a:latin typeface="Corbel" panose="020B0503020204020204" pitchFamily="34" charset="0"/>
          <a:ea typeface="Kozuka Gothic Pro B" panose="020B0800000000000000" pitchFamily="34" charset="-128"/>
          <a:cs typeface="+mj-cs"/>
        </a:defRPr>
      </a:lvl1pPr>
    </p:titleStyle>
    <p:bodyStyle>
      <a:lvl1pPr marL="228600" indent="-228600" algn="l" defTabSz="914400" rtl="0" eaLnBrk="1" latinLnBrk="0" hangingPunct="1">
        <a:lnSpc>
          <a:spcPct val="90000"/>
        </a:lnSpc>
        <a:spcBef>
          <a:spcPts val="1000"/>
        </a:spcBef>
        <a:buClr>
          <a:srgbClr val="E60F28"/>
        </a:buClr>
        <a:buFont typeface="Wingdings" panose="05000000000000000000" pitchFamily="2" charset="2"/>
        <a:buChar char="§"/>
        <a:defRPr sz="2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1pPr>
      <a:lvl2pPr marL="685800" indent="-228600" algn="l" defTabSz="914400" rtl="0" eaLnBrk="1" latinLnBrk="0" hangingPunct="1">
        <a:lnSpc>
          <a:spcPct val="90000"/>
        </a:lnSpc>
        <a:spcBef>
          <a:spcPts val="500"/>
        </a:spcBef>
        <a:buClr>
          <a:srgbClr val="E60F28"/>
        </a:buClr>
        <a:buFont typeface="Wingdings" panose="05000000000000000000" pitchFamily="2" charset="2"/>
        <a:buChar char="§"/>
        <a:defRPr sz="24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2pPr>
      <a:lvl3pPr marL="1143000" indent="-228600" algn="l" defTabSz="914400" rtl="0" eaLnBrk="1" latinLnBrk="0" hangingPunct="1">
        <a:lnSpc>
          <a:spcPct val="90000"/>
        </a:lnSpc>
        <a:spcBef>
          <a:spcPts val="500"/>
        </a:spcBef>
        <a:buClr>
          <a:srgbClr val="E60F28"/>
        </a:buClr>
        <a:buFont typeface="Wingdings" panose="05000000000000000000" pitchFamily="2" charset="2"/>
        <a:buChar char="§"/>
        <a:defRPr sz="20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3pPr>
      <a:lvl4pPr marL="1600200" indent="-228600" algn="l" defTabSz="914400" rtl="0" eaLnBrk="1" latinLnBrk="0" hangingPunct="1">
        <a:lnSpc>
          <a:spcPct val="90000"/>
        </a:lnSpc>
        <a:spcBef>
          <a:spcPts val="500"/>
        </a:spcBef>
        <a:buClr>
          <a:srgbClr val="E60F28"/>
        </a:buClr>
        <a:buFont typeface="Wingdings" panose="05000000000000000000" pitchFamily="2" charset="2"/>
        <a:buChar char="§"/>
        <a:defRPr sz="1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4pPr>
      <a:lvl5pPr marL="2057400" indent="-228600" algn="l" defTabSz="914400" rtl="0" eaLnBrk="1" latinLnBrk="0" hangingPunct="1">
        <a:lnSpc>
          <a:spcPct val="90000"/>
        </a:lnSpc>
        <a:spcBef>
          <a:spcPts val="500"/>
        </a:spcBef>
        <a:buClr>
          <a:srgbClr val="E60F28"/>
        </a:buClr>
        <a:buFont typeface="Wingdings" panose="05000000000000000000" pitchFamily="2" charset="2"/>
        <a:buChar char="§"/>
        <a:defRPr sz="1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1111">
          <p15:clr>
            <a:srgbClr val="F26B43"/>
          </p15:clr>
        </p15:guide>
        <p15:guide id="2" orient="horz" pos="414">
          <p15:clr>
            <a:srgbClr val="F26B43"/>
          </p15:clr>
        </p15:guide>
        <p15:guide id="3" pos="5375">
          <p15:clr>
            <a:srgbClr val="F26B43"/>
          </p15:clr>
        </p15:guide>
        <p15:guide id="4" orient="horz" pos="867">
          <p15:clr>
            <a:srgbClr val="F26B43"/>
          </p15:clr>
        </p15:guide>
        <p15:guide id="5" pos="385">
          <p15:clr>
            <a:srgbClr val="F26B43"/>
          </p15:clr>
        </p15:guide>
        <p15:guide id="6" pos="1179">
          <p15:clr>
            <a:srgbClr val="F26B43"/>
          </p15:clr>
        </p15:guide>
        <p15:guide id="7" orient="horz" pos="216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E60F28"/>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521520" y="6629400"/>
            <a:ext cx="750430"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r>
              <a:rPr lang="fi-FI" dirty="0" smtClean="0">
                <a:solidFill>
                  <a:prstClr val="black">
                    <a:tint val="75000"/>
                  </a:prstClr>
                </a:solidFill>
              </a:rPr>
              <a:t>19.6.2014</a:t>
            </a:r>
            <a:endParaRPr lang="fi-FI" dirty="0">
              <a:solidFill>
                <a:prstClr val="black">
                  <a:tint val="75000"/>
                </a:prstClr>
              </a:solidFill>
            </a:endParaRPr>
          </a:p>
        </p:txBody>
      </p:sp>
      <p:sp>
        <p:nvSpPr>
          <p:cNvPr id="5" name="Footer Placeholder 4"/>
          <p:cNvSpPr>
            <a:spLocks noGrp="1"/>
          </p:cNvSpPr>
          <p:nvPr>
            <p:ph type="ftr" sz="quarter" idx="3"/>
          </p:nvPr>
        </p:nvSpPr>
        <p:spPr>
          <a:xfrm>
            <a:off x="1271950" y="6629400"/>
            <a:ext cx="3028950"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r>
              <a:rPr lang="fi-FI" dirty="0" smtClean="0">
                <a:solidFill>
                  <a:prstClr val="black">
                    <a:tint val="75000"/>
                  </a:prstClr>
                </a:solidFill>
              </a:rPr>
              <a:t>12825/ TTu</a:t>
            </a:r>
            <a:endParaRPr lang="fi-FI" dirty="0">
              <a:solidFill>
                <a:prstClr val="black">
                  <a:tint val="75000"/>
                </a:prstClr>
              </a:solidFill>
            </a:endParaRPr>
          </a:p>
        </p:txBody>
      </p:sp>
      <p:sp>
        <p:nvSpPr>
          <p:cNvPr id="6" name="Slide Number Placeholder 5"/>
          <p:cNvSpPr>
            <a:spLocks noGrp="1"/>
          </p:cNvSpPr>
          <p:nvPr>
            <p:ph type="sldNum" sz="quarter" idx="4"/>
          </p:nvPr>
        </p:nvSpPr>
        <p:spPr>
          <a:xfrm>
            <a:off x="1" y="6629400"/>
            <a:ext cx="415046"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Tree>
    <p:extLst>
      <p:ext uri="{BB962C8B-B14F-4D97-AF65-F5344CB8AC3E}">
        <p14:creationId xmlns:p14="http://schemas.microsoft.com/office/powerpoint/2010/main" val="4189911653"/>
      </p:ext>
    </p:extLst>
  </p:cSld>
  <p:clrMap bg1="lt1" tx1="dk1" bg2="lt2" tx2="dk2" accent1="accent1" accent2="accent2" accent3="accent3" accent4="accent4" accent5="accent5" accent6="accent6" hlink="hlink" folHlink="folHlink"/>
  <p:sldLayoutIdLst>
    <p:sldLayoutId id="2147483756" r:id="rId1"/>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3000" b="1" kern="1200" baseline="0">
          <a:solidFill>
            <a:schemeClr val="tx1"/>
          </a:solidFill>
          <a:latin typeface="Corbel" panose="020B0503020204020204" pitchFamily="34" charset="0"/>
          <a:ea typeface="Kozuka Gothic Pro B" panose="020B0800000000000000" pitchFamily="34" charset="-128"/>
          <a:cs typeface="+mj-cs"/>
        </a:defRPr>
      </a:lvl1pPr>
    </p:titleStyle>
    <p:bodyStyle>
      <a:lvl1pPr marL="228600" indent="-228600" algn="l" defTabSz="914400" rtl="0" eaLnBrk="1" latinLnBrk="0" hangingPunct="1">
        <a:lnSpc>
          <a:spcPct val="90000"/>
        </a:lnSpc>
        <a:spcBef>
          <a:spcPts val="1000"/>
        </a:spcBef>
        <a:buClr>
          <a:srgbClr val="E60F28"/>
        </a:buClr>
        <a:buFont typeface="Wingdings" panose="05000000000000000000" pitchFamily="2" charset="2"/>
        <a:buChar char="§"/>
        <a:defRPr sz="2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1pPr>
      <a:lvl2pPr marL="685800" indent="-228600" algn="l" defTabSz="914400" rtl="0" eaLnBrk="1" latinLnBrk="0" hangingPunct="1">
        <a:lnSpc>
          <a:spcPct val="90000"/>
        </a:lnSpc>
        <a:spcBef>
          <a:spcPts val="500"/>
        </a:spcBef>
        <a:buClr>
          <a:srgbClr val="E60F28"/>
        </a:buClr>
        <a:buFont typeface="Wingdings" panose="05000000000000000000" pitchFamily="2" charset="2"/>
        <a:buChar char="§"/>
        <a:defRPr sz="24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2pPr>
      <a:lvl3pPr marL="1143000" indent="-228600" algn="l" defTabSz="914400" rtl="0" eaLnBrk="1" latinLnBrk="0" hangingPunct="1">
        <a:lnSpc>
          <a:spcPct val="90000"/>
        </a:lnSpc>
        <a:spcBef>
          <a:spcPts val="500"/>
        </a:spcBef>
        <a:buClr>
          <a:srgbClr val="E60F28"/>
        </a:buClr>
        <a:buFont typeface="Wingdings" panose="05000000000000000000" pitchFamily="2" charset="2"/>
        <a:buChar char="§"/>
        <a:defRPr sz="20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3pPr>
      <a:lvl4pPr marL="1600200" indent="-228600" algn="l" defTabSz="914400" rtl="0" eaLnBrk="1" latinLnBrk="0" hangingPunct="1">
        <a:lnSpc>
          <a:spcPct val="90000"/>
        </a:lnSpc>
        <a:spcBef>
          <a:spcPts val="500"/>
        </a:spcBef>
        <a:buClr>
          <a:srgbClr val="E60F28"/>
        </a:buClr>
        <a:buFont typeface="Wingdings" panose="05000000000000000000" pitchFamily="2" charset="2"/>
        <a:buChar char="§"/>
        <a:defRPr sz="1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4pPr>
      <a:lvl5pPr marL="2057400" indent="-228600" algn="l" defTabSz="914400" rtl="0" eaLnBrk="1" latinLnBrk="0" hangingPunct="1">
        <a:lnSpc>
          <a:spcPct val="90000"/>
        </a:lnSpc>
        <a:spcBef>
          <a:spcPts val="500"/>
        </a:spcBef>
        <a:buClr>
          <a:srgbClr val="E60F28"/>
        </a:buClr>
        <a:buFont typeface="Wingdings" panose="05000000000000000000" pitchFamily="2" charset="2"/>
        <a:buChar char="§"/>
        <a:defRPr sz="1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1111">
          <p15:clr>
            <a:srgbClr val="F26B43"/>
          </p15:clr>
        </p15:guide>
        <p15:guide id="2" orient="horz" pos="414">
          <p15:clr>
            <a:srgbClr val="F26B43"/>
          </p15:clr>
        </p15:guide>
        <p15:guide id="3" pos="5375">
          <p15:clr>
            <a:srgbClr val="F26B43"/>
          </p15:clr>
        </p15:guide>
        <p15:guide id="4" orient="horz" pos="867">
          <p15:clr>
            <a:srgbClr val="F26B43"/>
          </p15:clr>
        </p15:guide>
        <p15:guide id="5" pos="385">
          <p15:clr>
            <a:srgbClr val="F26B43"/>
          </p15:clr>
        </p15:guide>
        <p15:guide id="6" pos="1179">
          <p15:clr>
            <a:srgbClr val="F26B43"/>
          </p15:clr>
        </p15:guide>
        <p15:guide id="7"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chart" Target="../charts/chart1.xml"/><Relationship Id="rId5" Type="http://schemas.openxmlformats.org/officeDocument/2006/relationships/notesSlide" Target="../notesSlides/notesSlide1.xml"/><Relationship Id="rId4"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chart" Target="../charts/chart2.xml"/><Relationship Id="rId5" Type="http://schemas.openxmlformats.org/officeDocument/2006/relationships/notesSlide" Target="../notesSlides/notesSlide2.xml"/><Relationship Id="rId4"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chart" Target="../charts/chart3.xml"/><Relationship Id="rId5" Type="http://schemas.openxmlformats.org/officeDocument/2006/relationships/notesSlide" Target="../notesSlides/notesSlide3.xml"/><Relationship Id="rId4"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Suomalaisten huolen ja ilon aiheet</a:t>
            </a:r>
            <a:endParaRPr lang="fi-FI" dirty="0"/>
          </a:p>
        </p:txBody>
      </p:sp>
      <p:sp>
        <p:nvSpPr>
          <p:cNvPr id="3" name="Tekstin paikkamerkki 2"/>
          <p:cNvSpPr>
            <a:spLocks noGrp="1"/>
          </p:cNvSpPr>
          <p:nvPr>
            <p:ph type="body" sz="quarter" idx="10"/>
          </p:nvPr>
        </p:nvSpPr>
        <p:spPr/>
        <p:txBody>
          <a:bodyPr/>
          <a:lstStyle/>
          <a:p>
            <a:r>
              <a:rPr lang="fi-FI" dirty="0" smtClean="0"/>
              <a:t>Suomen Punainen Risti</a:t>
            </a:r>
          </a:p>
          <a:p>
            <a:r>
              <a:rPr lang="fi-FI" dirty="0" smtClean="0"/>
              <a:t>19.06.2014</a:t>
            </a:r>
          </a:p>
          <a:p>
            <a:r>
              <a:rPr lang="fi-FI" dirty="0" smtClean="0"/>
              <a:t>Tuomo Turja</a:t>
            </a:r>
            <a:endParaRPr lang="fi-FI" dirty="0"/>
          </a:p>
        </p:txBody>
      </p:sp>
    </p:spTree>
    <p:extLst>
      <p:ext uri="{BB962C8B-B14F-4D97-AF65-F5344CB8AC3E}">
        <p14:creationId xmlns:p14="http://schemas.microsoft.com/office/powerpoint/2010/main" val="4136134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Tutkimuksen </a:t>
            </a:r>
            <a:r>
              <a:rPr lang="fi-FI" dirty="0" smtClean="0"/>
              <a:t>toteutus</a:t>
            </a:r>
            <a:endParaRPr lang="fi-FI" dirty="0"/>
          </a:p>
        </p:txBody>
      </p:sp>
      <p:sp>
        <p:nvSpPr>
          <p:cNvPr id="3" name="Päivämäärän paikkamerkki 2"/>
          <p:cNvSpPr>
            <a:spLocks noGrp="1"/>
          </p:cNvSpPr>
          <p:nvPr>
            <p:ph type="dt" sz="half" idx="10"/>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2</a:t>
            </a:fld>
            <a:endParaRPr lang="fi-FI" dirty="0">
              <a:solidFill>
                <a:prstClr val="black">
                  <a:tint val="75000"/>
                </a:prstClr>
              </a:solidFill>
            </a:endParaRPr>
          </a:p>
        </p:txBody>
      </p:sp>
      <p:sp>
        <p:nvSpPr>
          <p:cNvPr id="6" name="Tekstin paikkamerkki 5"/>
          <p:cNvSpPr>
            <a:spLocks noGrp="1"/>
          </p:cNvSpPr>
          <p:nvPr>
            <p:ph type="body" sz="quarter" idx="13"/>
          </p:nvPr>
        </p:nvSpPr>
        <p:spPr/>
        <p:txBody>
          <a:bodyPr/>
          <a:lstStyle/>
          <a:p>
            <a:r>
              <a:rPr lang="fi-FI" dirty="0"/>
              <a:t>Tämän tutkimuksen on toteuttanut Taloustutkimus Oy </a:t>
            </a:r>
            <a:r>
              <a:rPr lang="fi-FI" dirty="0" smtClean="0"/>
              <a:t>Suomen Punaisen Ristin toimeksiannosta</a:t>
            </a:r>
            <a:r>
              <a:rPr lang="fi-FI" dirty="0"/>
              <a:t>. Tutkimuksen tarkoituksena oli </a:t>
            </a:r>
            <a:r>
              <a:rPr lang="fi-FI" dirty="0" smtClean="0"/>
              <a:t>selvittää</a:t>
            </a:r>
            <a:r>
              <a:rPr lang="fi-FI" dirty="0"/>
              <a:t> </a:t>
            </a:r>
            <a:r>
              <a:rPr lang="fi-FI" dirty="0" smtClean="0"/>
              <a:t>suomalaisten huolen ja ilon aiheita sekä vapaaehtoistyöhön liittyviä asioita. </a:t>
            </a:r>
            <a:endParaRPr lang="fi-FI" dirty="0"/>
          </a:p>
          <a:p>
            <a:r>
              <a:rPr lang="fi-FI" dirty="0"/>
              <a:t>Tutkimuksen tiedonkeruu toteutettiin Taloustutkimuksen Internet-paneelissa.  Taloustutkimuksen Internet-paneelissa on tällä hetkellä noin 38 000 yli 14-vuotiasta internetiä käyttävää panelistia. Internet-paneelin jäsenten rekrytointi tapahtuu Taloustutkimuksen valtakunnallisesti edustavien tutkimusten yhteydessä tai perustuu muihin satunnaisotoksiin väestöstä, mikä takaa tutkimusten edustavuuden, luotettavuuden ja korkean </a:t>
            </a:r>
            <a:r>
              <a:rPr lang="fi-FI" dirty="0" smtClean="0"/>
              <a:t>vastausprosentin</a:t>
            </a:r>
          </a:p>
          <a:p>
            <a:r>
              <a:rPr lang="fi-FI" dirty="0"/>
              <a:t>Tutkimuksen kohderyhmän muodostivat 15-79-vuotiaat suomalaiset ahvenanmaalaisia lukuun ottamatta.</a:t>
            </a:r>
          </a:p>
          <a:p>
            <a:r>
              <a:rPr lang="fi-FI" dirty="0"/>
              <a:t>Tutkimuksen </a:t>
            </a:r>
            <a:r>
              <a:rPr lang="fi-FI" dirty="0" smtClean="0"/>
              <a:t>otos </a:t>
            </a:r>
            <a:r>
              <a:rPr lang="fi-FI" dirty="0"/>
              <a:t>muodostettiin valtakunnallisesti edustavaksi iän, sukupuolen ja asuinläänin mukaan.</a:t>
            </a:r>
          </a:p>
          <a:p>
            <a:r>
              <a:rPr lang="fi-FI" dirty="0" smtClean="0"/>
              <a:t>Tutkimuksen </a:t>
            </a:r>
            <a:r>
              <a:rPr lang="fi-FI" dirty="0"/>
              <a:t>tiedonkeruu </a:t>
            </a:r>
            <a:r>
              <a:rPr lang="fi-FI" dirty="0" smtClean="0"/>
              <a:t>toteutettiin 9.6.-11.6.2014.  Tutkimukseen vastasi määräaikaan mennessä yhteensä </a:t>
            </a:r>
            <a:r>
              <a:rPr lang="fi-FI" b="1" dirty="0" smtClean="0"/>
              <a:t>1084</a:t>
            </a:r>
            <a:r>
              <a:rPr lang="fi-FI" dirty="0" smtClean="0"/>
              <a:t> vastaajaa. Tutkimuksen päätuloksen (”total”-</a:t>
            </a:r>
            <a:r>
              <a:rPr lang="fi-FI" dirty="0"/>
              <a:t>sarake) </a:t>
            </a:r>
            <a:r>
              <a:rPr lang="fi-FI" dirty="0" smtClean="0"/>
              <a:t>tilastollinen </a:t>
            </a:r>
            <a:r>
              <a:rPr lang="fi-FI" dirty="0"/>
              <a:t>virhemarginaali 95 %:n luotettavuustasolla </a:t>
            </a:r>
            <a:r>
              <a:rPr lang="fi-FI" dirty="0" smtClean="0"/>
              <a:t>on suurimmillaan noin </a:t>
            </a:r>
            <a:r>
              <a:rPr lang="fi-FI" b="1" dirty="0" smtClean="0"/>
              <a:t>± 3,2 prosenttiyksikköä</a:t>
            </a:r>
            <a:r>
              <a:rPr lang="fi-FI" b="1" dirty="0"/>
              <a:t>.</a:t>
            </a:r>
          </a:p>
          <a:p>
            <a:r>
              <a:rPr lang="fi-FI" dirty="0" smtClean="0"/>
              <a:t>Aineiston </a:t>
            </a:r>
            <a:r>
              <a:rPr lang="fi-FI" dirty="0"/>
              <a:t>on tallentanut ja analysoinut Taloustutkimus Oy. </a:t>
            </a:r>
            <a:r>
              <a:rPr lang="fi-FI" dirty="0" smtClean="0"/>
              <a:t>Aineisto painotettiin iän ja sukupuolen mukaan Manner-Suomen 15-79-vuotiasta väestöä vastaavaksi. Tulokset </a:t>
            </a:r>
            <a:r>
              <a:rPr lang="fi-FI" dirty="0"/>
              <a:t>on ristiintaulukoitu eri taustamuuttujaryhmissä ja tulostuksessa on käytetty tulkintaa helpottavaa t-testiä. T-testi testaa kunkin taulukoidun taustamuuttujan jokaisen vastausvaihtoehdon kohdalla, poikkeaako kyseisen ryhmän tulos muiden vastaajien tuloksesta enemmän kuin satunnaisvaihtelun osuus on 95 %:n luotettavuustasolla. Väritetty solu taulukossa osoittaa, että ero on tilastollisesti </a:t>
            </a:r>
            <a:r>
              <a:rPr lang="fi-FI" dirty="0" smtClean="0"/>
              <a:t>merkitsevä. </a:t>
            </a:r>
            <a:endParaRPr lang="fi-FI" dirty="0"/>
          </a:p>
          <a:p>
            <a:endParaRPr lang="fi-FI" dirty="0"/>
          </a:p>
          <a:p>
            <a:endParaRPr lang="fi-FI" dirty="0"/>
          </a:p>
          <a:p>
            <a:endParaRPr lang="fi-FI" dirty="0"/>
          </a:p>
        </p:txBody>
      </p:sp>
    </p:spTree>
    <p:extLst>
      <p:ext uri="{BB962C8B-B14F-4D97-AF65-F5344CB8AC3E}">
        <p14:creationId xmlns:p14="http://schemas.microsoft.com/office/powerpoint/2010/main" val="28553278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Yhteenveto keskeisistä tuloksista </a:t>
            </a:r>
            <a:endParaRPr lang="fi-FI" dirty="0"/>
          </a:p>
        </p:txBody>
      </p:sp>
      <p:sp>
        <p:nvSpPr>
          <p:cNvPr id="3" name="Päivämäärän paikkamerkki 2"/>
          <p:cNvSpPr>
            <a:spLocks noGrp="1"/>
          </p:cNvSpPr>
          <p:nvPr>
            <p:ph type="dt" sz="half" idx="10"/>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3</a:t>
            </a:fld>
            <a:endParaRPr lang="fi-FI" dirty="0">
              <a:solidFill>
                <a:prstClr val="black">
                  <a:tint val="75000"/>
                </a:prstClr>
              </a:solidFill>
            </a:endParaRPr>
          </a:p>
        </p:txBody>
      </p:sp>
      <p:sp>
        <p:nvSpPr>
          <p:cNvPr id="6" name="Tekstin paikkamerkki 5"/>
          <p:cNvSpPr>
            <a:spLocks noGrp="1"/>
          </p:cNvSpPr>
          <p:nvPr>
            <p:ph type="body" sz="quarter" idx="13"/>
          </p:nvPr>
        </p:nvSpPr>
        <p:spPr>
          <a:xfrm>
            <a:off x="611188" y="982133"/>
            <a:ext cx="7921625" cy="5162551"/>
          </a:xfrm>
        </p:spPr>
        <p:txBody>
          <a:bodyPr/>
          <a:lstStyle/>
          <a:p>
            <a:r>
              <a:rPr lang="fi-FI" dirty="0" smtClean="0"/>
              <a:t>Vastaajille esitettiin kymmenen erilaista asiaa, ja heiltä kysyttiin miten paljon tai vähän asiat huolestuttavat heitä. Neljä asiaa erottuu muista selvästi enemmän huolta aiheuttavana. Nuorten syrjäytyminen huolestuttaa erittäin tai melko paljon 70 prosenttia, läheisten terveys 69 prosenttia, taloudellinen eriarvoistuminen Suomessa 68 prosenttia ja Venäjän toiminta Ukrainassa 65 prosenttia. Myös oma terveys huolestuttaa ainakin melko paljon yli puolta (54 %) vastaajista. </a:t>
            </a:r>
          </a:p>
          <a:p>
            <a:r>
              <a:rPr lang="fi-FI" dirty="0" smtClean="0"/>
              <a:t>Hieman alle puolet vastaajista on vähintään melko huolestunut ikääntymisen aiheuttamista kustannuksista Suomessa (49 %), henkilökohtaisesta taloudesta (46 %) ja ilmastonmuutoksesta (44 %). Vähiten kysytyistä asioista huolestuttavat poliittisten ääriliikkeiden nousu Suomessa, josta on ainakin melko paljon huolestunut 34 prosenttia vastaajista, ja maahanmuutto, josta on ainakin melko paljon huolestunut 28 prosenttia vastaajista. </a:t>
            </a:r>
          </a:p>
          <a:p>
            <a:r>
              <a:rPr lang="fi-FI" dirty="0" smtClean="0"/>
              <a:t>Taustaryhmäkohtaisessa tarkastelussa tuli esiin mm. seuraavia asioita</a:t>
            </a:r>
          </a:p>
          <a:p>
            <a:pPr lvl="1"/>
            <a:r>
              <a:rPr lang="fi-FI" dirty="0" smtClean="0"/>
              <a:t>Nuorten syrjäytyminen huolettaa keskimääräistä enemmän yli 50-vuotiaita, alle 25-vuotiaista vastaajissa huolestuneiden osuudet ovat lähes samat kuin kaikilla vastaajilla</a:t>
            </a:r>
          </a:p>
          <a:p>
            <a:pPr lvl="1"/>
            <a:r>
              <a:rPr lang="fi-FI" dirty="0" smtClean="0"/>
              <a:t>Läheisten ja oma terveys huolestuttaa keskimääräistä enemmän luonnollisesti yli 50-vuotiaita ja eläkeläisiä, mutta myös kahden hengen aikuistaloudessa asuvia. Omasta terveydestä huolestuneissa korostuvat myös vähiten koulutetut (ylioppilas/lukio tai sitä alempi) ja pienituloisimmat vastaajat. </a:t>
            </a:r>
          </a:p>
          <a:p>
            <a:pPr lvl="1"/>
            <a:r>
              <a:rPr lang="fi-FI" dirty="0" smtClean="0"/>
              <a:t>Taloudellinen eriarvoistuminen huolestuttaa erityisesti pienituloisia ja vähän koulutettuja. </a:t>
            </a:r>
          </a:p>
          <a:p>
            <a:pPr lvl="1"/>
            <a:r>
              <a:rPr lang="fi-FI" dirty="0" smtClean="0"/>
              <a:t>Venäjän toiminta Ukrainassa huolestuttaa selvästi enemmän yli 50-vuotiaita kuin sitä nuorempia. </a:t>
            </a:r>
          </a:p>
          <a:p>
            <a:pPr lvl="1"/>
            <a:r>
              <a:rPr lang="fi-FI" dirty="0" smtClean="0"/>
              <a:t>Ikääntymisen aiheuttamat kustannukset huolettavat keskimääräistä enemmän sekä alle 25-vuotiaita että yli 50-vuotiaita.</a:t>
            </a:r>
          </a:p>
          <a:p>
            <a:pPr lvl="1"/>
            <a:r>
              <a:rPr lang="fi-FI" dirty="0" smtClean="0"/>
              <a:t>Henkilökohtainen talous aiheuttaa huolta erityisesti alle 25-vuotiaille, vähän koulutetuille ja luonnollisesti pienituloisimmille vastaajille. </a:t>
            </a:r>
          </a:p>
          <a:p>
            <a:pPr lvl="1"/>
            <a:r>
              <a:rPr lang="fi-FI" dirty="0" smtClean="0"/>
              <a:t>Ilmastonmuutos huoletta keskimääräistä enemmän alle 25-vuotiaita, poliittisten ääriliikkeiden nousu yli 50-vuotiaita ja maahanmuutto 50-64-vuotiaita. </a:t>
            </a:r>
          </a:p>
          <a:p>
            <a:pPr marL="432000" lvl="1" indent="0">
              <a:buNone/>
            </a:pPr>
            <a:endParaRPr lang="fi-FI" dirty="0" smtClean="0"/>
          </a:p>
          <a:p>
            <a:pPr lvl="1"/>
            <a:endParaRPr lang="fi-FI" dirty="0" smtClean="0"/>
          </a:p>
          <a:p>
            <a:pPr marL="432000" lvl="1" indent="0">
              <a:buNone/>
            </a:pPr>
            <a:endParaRPr lang="fi-FI" dirty="0"/>
          </a:p>
          <a:p>
            <a:endParaRPr lang="fi-FI" dirty="0" smtClean="0"/>
          </a:p>
          <a:p>
            <a:endParaRPr lang="fi-FI" dirty="0"/>
          </a:p>
          <a:p>
            <a:endParaRPr lang="fi-FI" dirty="0" smtClean="0"/>
          </a:p>
        </p:txBody>
      </p:sp>
    </p:spTree>
    <p:extLst>
      <p:ext uri="{BB962C8B-B14F-4D97-AF65-F5344CB8AC3E}">
        <p14:creationId xmlns:p14="http://schemas.microsoft.com/office/powerpoint/2010/main" val="34921779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Yhteenveto keskeisistä tuloksista </a:t>
            </a:r>
            <a:endParaRPr lang="fi-FI" dirty="0"/>
          </a:p>
        </p:txBody>
      </p:sp>
      <p:sp>
        <p:nvSpPr>
          <p:cNvPr id="3" name="Päivämäärän paikkamerkki 2"/>
          <p:cNvSpPr>
            <a:spLocks noGrp="1"/>
          </p:cNvSpPr>
          <p:nvPr>
            <p:ph type="dt" sz="half" idx="10"/>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4</a:t>
            </a:fld>
            <a:endParaRPr lang="fi-FI" dirty="0">
              <a:solidFill>
                <a:prstClr val="black">
                  <a:tint val="75000"/>
                </a:prstClr>
              </a:solidFill>
            </a:endParaRPr>
          </a:p>
        </p:txBody>
      </p:sp>
      <p:sp>
        <p:nvSpPr>
          <p:cNvPr id="6" name="Tekstin paikkamerkki 5"/>
          <p:cNvSpPr>
            <a:spLocks noGrp="1"/>
          </p:cNvSpPr>
          <p:nvPr>
            <p:ph type="body" sz="quarter" idx="13"/>
          </p:nvPr>
        </p:nvSpPr>
        <p:spPr>
          <a:xfrm>
            <a:off x="611188" y="982133"/>
            <a:ext cx="7921625" cy="5162551"/>
          </a:xfrm>
        </p:spPr>
        <p:txBody>
          <a:bodyPr/>
          <a:lstStyle/>
          <a:p>
            <a:r>
              <a:rPr lang="fi-FI" dirty="0" smtClean="0"/>
              <a:t>Vastaajilta kysyttiin avoimella kysymyksellä heidän elämäänsä iloa tuottavia asioita. Suomalaisille iloa tuottavia asioita ovat mm. lapset ja lapsenlapset ja perhe yleensä, parisuhde, ystävät ja läheiset ihmiset, luonto, vapaa-aika, harrastukset ja myös työ. Monessa vastauksessa ilon aiheita löytyi useita, ja ilahduttavan moni sanoi ilon löytyvän arjesta ja jokapäiväisistä asioista. Vain kourallinen vastaajia sanoi, että iloa elämään ei löydy mistään. Kaikki avoimet vastaukset toimitetaan listauksena tämän raportin liitteenä. </a:t>
            </a:r>
          </a:p>
          <a:p>
            <a:r>
              <a:rPr lang="fi-FI" dirty="0" smtClean="0"/>
              <a:t> Enemmistö vastaajista , 63 prosenttia, olisi itse valmis osallistumaan johonkin vapaaehtoistoimintaan. 23 prosenttia ei olisi valmis ja 14 prosenttia ei osaa ottaa kantaa asiaan. Keskimääräistä kiinnostuneempia ovat alle 25-vuotiaat ja 35-49-vuotiaat, Etelä-Suomen suuralueella asuvat sekä lapsitalouksissa asuvat vastaajat.</a:t>
            </a:r>
          </a:p>
          <a:p>
            <a:r>
              <a:rPr lang="fi-FI" dirty="0" smtClean="0"/>
              <a:t>Niiltä vastaajilta, jotka eivät osallistuisi vapaaehtoistoimintaan kysyttiin avoimella kysymyksellä syitä tähän. Syiksi mainittiin lähinnä ajan tai kiinnostuksen puute. Moni sanoi iän tuovan rajoituksia osallistumiseen ja myös raskaan työn vaatima lepo vapaa-ajalla mainittiin useissa vastauksissa. Myös tämän kysymyksen kaikki vastaukset löytyvät em. liitetiedostosta.</a:t>
            </a:r>
          </a:p>
          <a:p>
            <a:r>
              <a:rPr lang="fi-FI" dirty="0" smtClean="0"/>
              <a:t>Lopuksi vastaajia pyydettiin kertomaan mielipiteensä väittämästä ”vapaaehtoistoiminta tuo iloa ja hyvinvointia sekä vapaaehtoistyön tekijälle että avun kohteelle”.  Lähes kaikki vastaajat, 90 prosenttia, ovat vähintään jokseenkin samaa mieltä väittämän kanssa. Täysin samaa mieltä on 41 prosenttia ja jokseenkin samaa mieltä 49 prosenttia vastaajista. Vastauksissa ei ole kovinkaan suuria taustaryhmäkohtaisia eroja, osassa ryhmiä täysin samaa mieltä olevien vastaajien osuus on toisia suurempi, mutta kaikissa taustaryhmissä silti noin yhdeksän kymmenestä on samaa mieltä väittämän kanssa. </a:t>
            </a:r>
          </a:p>
          <a:p>
            <a:endParaRPr lang="fi-FI" dirty="0" smtClean="0"/>
          </a:p>
          <a:p>
            <a:pPr marL="432000" lvl="1" indent="0">
              <a:buNone/>
            </a:pPr>
            <a:endParaRPr lang="fi-FI" dirty="0" smtClean="0"/>
          </a:p>
          <a:p>
            <a:pPr lvl="1"/>
            <a:endParaRPr lang="fi-FI" dirty="0" smtClean="0"/>
          </a:p>
          <a:p>
            <a:pPr marL="432000" lvl="1" indent="0">
              <a:buNone/>
            </a:pPr>
            <a:endParaRPr lang="fi-FI" dirty="0"/>
          </a:p>
          <a:p>
            <a:endParaRPr lang="fi-FI" dirty="0" smtClean="0"/>
          </a:p>
          <a:p>
            <a:endParaRPr lang="fi-FI" dirty="0"/>
          </a:p>
          <a:p>
            <a:endParaRPr lang="fi-FI" dirty="0" smtClean="0"/>
          </a:p>
        </p:txBody>
      </p:sp>
    </p:spTree>
    <p:extLst>
      <p:ext uri="{BB962C8B-B14F-4D97-AF65-F5344CB8AC3E}">
        <p14:creationId xmlns:p14="http://schemas.microsoft.com/office/powerpoint/2010/main" val="28463980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dirty="0" smtClean="0"/>
              <a:t>19.6.2014</a:t>
            </a:r>
            <a:endParaRPr lang="fi-FI" dirty="0"/>
          </a:p>
        </p:txBody>
      </p:sp>
      <p:sp>
        <p:nvSpPr>
          <p:cNvPr id="4" name="Alatunnisteen paikkamerkki 3"/>
          <p:cNvSpPr>
            <a:spLocks noGrp="1"/>
          </p:cNvSpPr>
          <p:nvPr>
            <p:ph type="ftr" sz="quarter" idx="11"/>
          </p:nvPr>
        </p:nvSpPr>
        <p:spPr/>
        <p:txBody>
          <a:bodyPr/>
          <a:lstStyle/>
          <a:p>
            <a:r>
              <a:rPr lang="fi-FI" dirty="0" smtClean="0"/>
              <a:t>12825/ TTu</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5</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2670286126"/>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6"/>
          </a:graphicData>
        </a:graphic>
      </p:graphicFrame>
      <p:sp>
        <p:nvSpPr>
          <p:cNvPr id="8"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dirty="0" smtClean="0">
                <a:latin typeface="Calibri" panose="020F0502020204030204" pitchFamily="34" charset="0"/>
              </a:rPr>
              <a:t>Miten paljon tai vähän asiat huolestuttavat</a:t>
            </a:r>
            <a:endParaRPr lang="it-IT" sz="2000">
              <a:latin typeface="Calibri" panose="020F0502020204030204" pitchFamily="34" charset="0"/>
            </a:endParaRPr>
          </a:p>
        </p:txBody>
      </p:sp>
      <p:sp>
        <p:nvSpPr>
          <p:cNvPr id="11" name="Title 1"/>
          <p:cNvSpPr txBox="1">
            <a:spLocks/>
          </p:cNvSpPr>
          <p:nvPr/>
        </p:nvSpPr>
        <p:spPr>
          <a:xfrm>
            <a:off x="611188" y="6273073"/>
            <a:ext cx="1244846"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797979"/>
                </a:solidFill>
                <a:latin typeface="Calibri" panose="020F0502020204030204" pitchFamily="34" charset="0"/>
              </a:rPr>
              <a:t>Vastaajat = </a:t>
            </a:r>
            <a:endParaRPr lang="it-IT" sz="1200" b="0">
              <a:solidFill>
                <a:srgbClr val="797979"/>
              </a:solidFill>
              <a:latin typeface="Calibri" panose="020F0502020204030204" pitchFamily="34" charset="0"/>
            </a:endParaRPr>
          </a:p>
        </p:txBody>
      </p:sp>
      <p:sp>
        <p:nvSpPr>
          <p:cNvPr id="12" name="Title 1"/>
          <p:cNvSpPr txBox="1">
            <a:spLocks/>
          </p:cNvSpPr>
          <p:nvPr>
            <p:custDataLst>
              <p:tags r:id="rId3"/>
            </p:custDataLst>
          </p:nvPr>
        </p:nvSpPr>
        <p:spPr>
          <a:xfrm>
            <a:off x="1325563" y="6273073"/>
            <a:ext cx="1244846"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797979"/>
                </a:solidFill>
                <a:latin typeface="Calibri" panose="020F0502020204030204" pitchFamily="34" charset="0"/>
              </a:rPr>
              <a:t>1084</a:t>
            </a:r>
            <a:endParaRPr lang="it-IT" sz="1200" b="0">
              <a:solidFill>
                <a:srgbClr val="797979"/>
              </a:solidFill>
              <a:latin typeface="Calibri" panose="020F0502020204030204" pitchFamily="34" charset="0"/>
            </a:endParaRPr>
          </a:p>
        </p:txBody>
      </p:sp>
    </p:spTree>
    <p:extLst>
      <p:ext uri="{BB962C8B-B14F-4D97-AF65-F5344CB8AC3E}">
        <p14:creationId xmlns:p14="http://schemas.microsoft.com/office/powerpoint/2010/main" val="32977776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dirty="0" smtClean="0"/>
              <a:t>19.6.2014</a:t>
            </a:r>
            <a:endParaRPr lang="fi-FI" dirty="0"/>
          </a:p>
        </p:txBody>
      </p:sp>
      <p:sp>
        <p:nvSpPr>
          <p:cNvPr id="4" name="Alatunnisteen paikkamerkki 3"/>
          <p:cNvSpPr>
            <a:spLocks noGrp="1"/>
          </p:cNvSpPr>
          <p:nvPr>
            <p:ph type="ftr" sz="quarter" idx="11"/>
          </p:nvPr>
        </p:nvSpPr>
        <p:spPr/>
        <p:txBody>
          <a:bodyPr/>
          <a:lstStyle/>
          <a:p>
            <a:r>
              <a:rPr lang="fi-FI" dirty="0" smtClean="0"/>
              <a:t>12825/ TTu</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6</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4293092721"/>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6"/>
          </a:graphicData>
        </a:graphic>
      </p:graphicFrame>
      <p:sp>
        <p:nvSpPr>
          <p:cNvPr id="8"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dirty="0" smtClean="0">
                <a:latin typeface="Calibri" panose="020F0502020204030204" pitchFamily="34" charset="0"/>
              </a:rPr>
              <a:t>Olisitko itse valmis osallistumaan johonkin vapaaehtoistoimintaan?</a:t>
            </a:r>
            <a:endParaRPr lang="it-IT" sz="2000">
              <a:latin typeface="Calibri" panose="020F0502020204030204" pitchFamily="34" charset="0"/>
            </a:endParaRPr>
          </a:p>
        </p:txBody>
      </p:sp>
      <p:sp>
        <p:nvSpPr>
          <p:cNvPr id="11" name="Title 1"/>
          <p:cNvSpPr txBox="1">
            <a:spLocks/>
          </p:cNvSpPr>
          <p:nvPr/>
        </p:nvSpPr>
        <p:spPr>
          <a:xfrm>
            <a:off x="611188" y="6273073"/>
            <a:ext cx="1244846"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797979"/>
                </a:solidFill>
                <a:latin typeface="Calibri" panose="020F0502020204030204" pitchFamily="34" charset="0"/>
              </a:rPr>
              <a:t>Vastaajat = </a:t>
            </a:r>
            <a:endParaRPr lang="it-IT" sz="1200" b="0">
              <a:solidFill>
                <a:srgbClr val="797979"/>
              </a:solidFill>
              <a:latin typeface="Calibri" panose="020F0502020204030204" pitchFamily="34" charset="0"/>
            </a:endParaRPr>
          </a:p>
        </p:txBody>
      </p:sp>
      <p:sp>
        <p:nvSpPr>
          <p:cNvPr id="12" name="Title 1"/>
          <p:cNvSpPr txBox="1">
            <a:spLocks/>
          </p:cNvSpPr>
          <p:nvPr>
            <p:custDataLst>
              <p:tags r:id="rId3"/>
            </p:custDataLst>
          </p:nvPr>
        </p:nvSpPr>
        <p:spPr>
          <a:xfrm>
            <a:off x="1325563" y="6273073"/>
            <a:ext cx="1244846"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797979"/>
                </a:solidFill>
                <a:latin typeface="Calibri" panose="020F0502020204030204" pitchFamily="34" charset="0"/>
              </a:rPr>
              <a:t>1084</a:t>
            </a:r>
            <a:endParaRPr lang="it-IT" sz="1200" b="0">
              <a:solidFill>
                <a:srgbClr val="797979"/>
              </a:solidFill>
              <a:latin typeface="Calibri" panose="020F0502020204030204" pitchFamily="34" charset="0"/>
            </a:endParaRPr>
          </a:p>
        </p:txBody>
      </p:sp>
    </p:spTree>
    <p:extLst>
      <p:ext uri="{BB962C8B-B14F-4D97-AF65-F5344CB8AC3E}">
        <p14:creationId xmlns:p14="http://schemas.microsoft.com/office/powerpoint/2010/main" val="18337708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dirty="0" smtClean="0"/>
              <a:t>19.6.2014</a:t>
            </a:r>
            <a:endParaRPr lang="fi-FI" dirty="0"/>
          </a:p>
        </p:txBody>
      </p:sp>
      <p:sp>
        <p:nvSpPr>
          <p:cNvPr id="4" name="Alatunnisteen paikkamerkki 3"/>
          <p:cNvSpPr>
            <a:spLocks noGrp="1"/>
          </p:cNvSpPr>
          <p:nvPr>
            <p:ph type="ftr" sz="quarter" idx="11"/>
          </p:nvPr>
        </p:nvSpPr>
        <p:spPr/>
        <p:txBody>
          <a:bodyPr/>
          <a:lstStyle/>
          <a:p>
            <a:r>
              <a:rPr lang="fi-FI" dirty="0" smtClean="0"/>
              <a:t>12825/ TTu</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7</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4035708108"/>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6"/>
          </a:graphicData>
        </a:graphic>
      </p:graphicFrame>
      <p:sp>
        <p:nvSpPr>
          <p:cNvPr id="8"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dirty="0" smtClean="0">
                <a:latin typeface="Calibri" panose="020F0502020204030204" pitchFamily="34" charset="0"/>
              </a:rPr>
              <a:t>Mitä mieltä olet väittämästä ”vapaaehtoistoiminta tuo iloa ja hyvinvointia sekä vapaaehtoistyön tekijälle että avun kohteelle”?</a:t>
            </a:r>
            <a:endParaRPr lang="it-IT" sz="2000">
              <a:latin typeface="Calibri" panose="020F0502020204030204" pitchFamily="34" charset="0"/>
            </a:endParaRPr>
          </a:p>
        </p:txBody>
      </p:sp>
      <p:sp>
        <p:nvSpPr>
          <p:cNvPr id="11" name="Title 1"/>
          <p:cNvSpPr txBox="1">
            <a:spLocks/>
          </p:cNvSpPr>
          <p:nvPr/>
        </p:nvSpPr>
        <p:spPr>
          <a:xfrm>
            <a:off x="611188" y="6273073"/>
            <a:ext cx="1244846"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797979"/>
                </a:solidFill>
                <a:latin typeface="Calibri" panose="020F0502020204030204" pitchFamily="34" charset="0"/>
              </a:rPr>
              <a:t>Vastaajat = </a:t>
            </a:r>
            <a:endParaRPr lang="it-IT" sz="1200" b="0">
              <a:solidFill>
                <a:srgbClr val="797979"/>
              </a:solidFill>
              <a:latin typeface="Calibri" panose="020F0502020204030204" pitchFamily="34" charset="0"/>
            </a:endParaRPr>
          </a:p>
        </p:txBody>
      </p:sp>
      <p:sp>
        <p:nvSpPr>
          <p:cNvPr id="12" name="Title 1"/>
          <p:cNvSpPr txBox="1">
            <a:spLocks/>
          </p:cNvSpPr>
          <p:nvPr>
            <p:custDataLst>
              <p:tags r:id="rId3"/>
            </p:custDataLst>
          </p:nvPr>
        </p:nvSpPr>
        <p:spPr>
          <a:xfrm>
            <a:off x="1325563" y="6273073"/>
            <a:ext cx="1244846"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797979"/>
                </a:solidFill>
                <a:latin typeface="Calibri" panose="020F0502020204030204" pitchFamily="34" charset="0"/>
              </a:rPr>
              <a:t>1084</a:t>
            </a:r>
            <a:endParaRPr lang="it-IT" sz="1200" b="0">
              <a:solidFill>
                <a:srgbClr val="797979"/>
              </a:solidFill>
              <a:latin typeface="Calibri" panose="020F0502020204030204" pitchFamily="34" charset="0"/>
            </a:endParaRPr>
          </a:p>
        </p:txBody>
      </p:sp>
    </p:spTree>
    <p:extLst>
      <p:ext uri="{BB962C8B-B14F-4D97-AF65-F5344CB8AC3E}">
        <p14:creationId xmlns:p14="http://schemas.microsoft.com/office/powerpoint/2010/main" val="23714938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sz="quarter" idx="10"/>
          </p:nvPr>
        </p:nvSpPr>
        <p:spPr/>
        <p:txBody>
          <a:bodyPr/>
          <a:lstStyle/>
          <a:p>
            <a:r>
              <a:rPr lang="fi-FI" dirty="0" smtClean="0"/>
              <a:t>Tuomo Turja </a:t>
            </a:r>
          </a:p>
          <a:p>
            <a:r>
              <a:rPr lang="fi-FI" dirty="0" smtClean="0"/>
              <a:t>010 7585 208, 050 592 2485, tuomo.turja@taloustutkimus.fi</a:t>
            </a:r>
            <a:endParaRPr lang="fi-FI" dirty="0"/>
          </a:p>
        </p:txBody>
      </p:sp>
      <p:sp>
        <p:nvSpPr>
          <p:cNvPr id="3" name="Päivämäärän paikkamerkki 2"/>
          <p:cNvSpPr>
            <a:spLocks noGrp="1"/>
          </p:cNvSpPr>
          <p:nvPr>
            <p:ph type="dt" sz="half" idx="11"/>
          </p:nvPr>
        </p:nvSpPr>
        <p:spPr/>
        <p:txBody>
          <a:bodyPr/>
          <a:lstStyle/>
          <a:p>
            <a:r>
              <a:rPr lang="fi-FI" dirty="0" smtClean="0">
                <a:solidFill>
                  <a:prstClr val="black">
                    <a:tint val="75000"/>
                  </a:prstClr>
                </a:solidFill>
              </a:rPr>
              <a:t>19.6.2014</a:t>
            </a:r>
            <a:endParaRPr lang="fi-FI" dirty="0">
              <a:solidFill>
                <a:prstClr val="black">
                  <a:tint val="75000"/>
                </a:prstClr>
              </a:solidFill>
            </a:endParaRPr>
          </a:p>
        </p:txBody>
      </p:sp>
      <p:sp>
        <p:nvSpPr>
          <p:cNvPr id="4" name="Alatunnisteen paikkamerkki 3"/>
          <p:cNvSpPr>
            <a:spLocks noGrp="1"/>
          </p:cNvSpPr>
          <p:nvPr>
            <p:ph type="ftr" sz="quarter" idx="12"/>
          </p:nvPr>
        </p:nvSpPr>
        <p:spPr/>
        <p:txBody>
          <a:bodyPr/>
          <a:lstStyle/>
          <a:p>
            <a:r>
              <a:rPr lang="fi-FI" dirty="0" smtClean="0">
                <a:solidFill>
                  <a:prstClr val="black">
                    <a:tint val="75000"/>
                  </a:prstClr>
                </a:solidFill>
              </a:rPr>
              <a:t>12825/ TTu</a:t>
            </a:r>
            <a:endParaRPr lang="fi-FI" dirty="0">
              <a:solidFill>
                <a:prstClr val="black">
                  <a:tint val="75000"/>
                </a:prstClr>
              </a:solidFill>
            </a:endParaRPr>
          </a:p>
        </p:txBody>
      </p:sp>
      <p:sp>
        <p:nvSpPr>
          <p:cNvPr id="5" name="Dian numeron paikkamerkki 4"/>
          <p:cNvSpPr>
            <a:spLocks noGrp="1"/>
          </p:cNvSpPr>
          <p:nvPr>
            <p:ph type="sldNum" sz="quarter" idx="13"/>
          </p:nvPr>
        </p:nvSpPr>
        <p:spPr/>
        <p:txBody>
          <a:bodyPr/>
          <a:lstStyle/>
          <a:p>
            <a:fld id="{663306D1-17F0-470D-A957-AE6A2DE53CA7}" type="slidenum">
              <a:rPr lang="fi-FI" smtClean="0">
                <a:solidFill>
                  <a:prstClr val="black">
                    <a:tint val="75000"/>
                  </a:prstClr>
                </a:solidFill>
              </a:rPr>
              <a:pPr/>
              <a:t>8</a:t>
            </a:fld>
            <a:endParaRPr lang="fi-FI" dirty="0">
              <a:solidFill>
                <a:prstClr val="black">
                  <a:tint val="75000"/>
                </a:prstClr>
              </a:solidFill>
            </a:endParaRPr>
          </a:p>
        </p:txBody>
      </p:sp>
      <p:sp>
        <p:nvSpPr>
          <p:cNvPr id="6" name="Tekstin paikkamerkki 5"/>
          <p:cNvSpPr>
            <a:spLocks noGrp="1"/>
          </p:cNvSpPr>
          <p:nvPr>
            <p:ph type="body" sz="quarter" idx="14"/>
          </p:nvPr>
        </p:nvSpPr>
        <p:spPr/>
        <p:txBody>
          <a:bodyPr/>
          <a:lstStyle/>
          <a:p>
            <a:endParaRPr lang="fi-FI" dirty="0"/>
          </a:p>
        </p:txBody>
      </p:sp>
    </p:spTree>
    <p:extLst>
      <p:ext uri="{BB962C8B-B14F-4D97-AF65-F5344CB8AC3E}">
        <p14:creationId xmlns:p14="http://schemas.microsoft.com/office/powerpoint/2010/main" val="33538837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685120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0[0]&lt;/d2p1:ColumnSelection&gt;&lt;d2p1:ConnectionName&gt;Item0&lt;/d2p1:ConnectionName&gt;&lt;d2p1:DataQueryType&gt;SelectColumn&lt;/d2p1:DataQueryType&gt;&lt;d2p1:RowSelection&gt;/&lt;/d2p1:RowSelection&gt;&lt;d2p1:TableName&gt;Taloudellinen eriarvoistuminen Suomessa&lt;/d2p1:TableName&gt;&lt;/d2p1:DataQueryItem&gt;&lt;d2p1:DataQueryItem&gt;&lt;d2p1:ColumnSelection&gt;/0[0]&lt;/d2p1:ColumnSelection&gt;&lt;d2p1:ConnectionName&gt;Item0&lt;/d2p1:ConnectionName&gt;&lt;d2p1:DataQueryType&gt;SelectColumn&lt;/d2p1:DataQueryType&gt;&lt;d2p1:RowSelection&gt;/&lt;/d2p1:RowSelection&gt;&lt;d2p1:TableName&gt;Venäjän toiminta Ukrainassa &lt;/d2p1:TableName&gt;&lt;/d2p1:DataQueryItem&gt;&lt;d2p1:DataQueryItem&gt;&lt;d2p1:ColumnSelection&gt;/0[0]&lt;/d2p1:ColumnSelection&gt;&lt;d2p1:ConnectionName&gt;Item0&lt;/d2p1:ConnectionName&gt;&lt;d2p1:DataQueryType&gt;SelectColumn&lt;/d2p1:DataQueryType&gt;&lt;d2p1:RowSelection&gt;/&lt;/d2p1:RowSelection&gt;&lt;d2p1:TableName&gt;Oma terveys&lt;/d2p1:TableName&gt;&lt;/d2p1:DataQueryItem&gt;&lt;d2p1:DataQueryItem&gt;&lt;d2p1:ColumnSelection&gt;/0[0]&lt;/d2p1:ColumnSelection&gt;&lt;d2p1:ConnectionName&gt;Item0&lt;/d2p1:ConnectionName&gt;&lt;d2p1:DataQueryType&gt;SelectColumn&lt;/d2p1:DataQueryType&gt;&lt;d2p1:RowSelection&gt;/&lt;/d2p1:RowSelection&gt;&lt;d2p1:TableName&gt;Läheistesi terveys&lt;/d2p1:TableName&gt;&lt;/d2p1:DataQueryItem&gt;&lt;d2p1:DataQueryItem&gt;&lt;d2p1:ColumnSelection&gt;/0[0]&lt;/d2p1:ColumnSelection&gt;&lt;d2p1:ConnectionName&gt;Item0&lt;/d2p1:ConnectionName&gt;&lt;d2p1:DataQueryType&gt;SelectColumn&lt;/d2p1:DataQueryType&gt;&lt;d2p1:RowSelection&gt;/&lt;/d2p1:RowSelection&gt;&lt;d2p1:TableName&gt;Ilmastonmuutos&lt;/d2p1:TableName&gt;&lt;/d2p1:DataQueryItem&gt;&lt;d2p1:DataQueryItem&gt;&lt;d2p1:ColumnSelection&gt;/0[0]&lt;/d2p1:ColumnSelection&gt;&lt;d2p1:ConnectionName&gt;Item0&lt;/d2p1:ConnectionName&gt;&lt;d2p1:DataQueryType&gt;SelectColumn&lt;/d2p1:DataQueryType&gt;&lt;d2p1:RowSelection&gt;/&lt;/d2p1:RowSelection&gt;&lt;d2p1:TableName&gt;Poliittisten ääriliikkeiden nousu Suomessa&lt;/d2p1:TableName&gt;&lt;/d2p1:DataQueryItem&gt;&lt;d2p1:DataQueryItem&gt;&lt;d2p1:ColumnSelection&gt;/0[0]&lt;/d2p1:ColumnSelection&gt;&lt;d2p1:ConnectionName&gt;Item0&lt;/d2p1:ConnectionName&gt;&lt;d2p1:DataQueryType&gt;SelectColumn&lt;/d2p1:DataQueryType&gt;&lt;d2p1:RowSelection&gt;/&lt;/d2p1:RowSelection&gt;&lt;d2p1:TableName&gt;Maahanmuutto &lt;/d2p1:TableName&gt;&lt;/d2p1:DataQueryItem&gt;&lt;d2p1:DataQueryItem&gt;&lt;d2p1:ColumnSelection&gt;/0[0]&lt;/d2p1:ColumnSelection&gt;&lt;d2p1:ConnectionName&gt;Item0&lt;/d2p1:ConnectionName&gt;&lt;d2p1:DataQueryType&gt;SelectColumn&lt;/d2p1:DataQueryType&gt;&lt;d2p1:RowSelection&gt;/&lt;/d2p1:RowSelection&gt;&lt;d2p1:TableName&gt;Henkilökohtainen taloutesi &lt;/d2p1:TableName&gt;&lt;/d2p1:DataQueryItem&gt;&lt;d2p1:DataQueryItem&gt;&lt;d2p1:ColumnSelection&gt;/0[0]&lt;/d2p1:ColumnSelection&gt;&lt;d2p1:ConnectionName&gt;Item0&lt;/d2p1:ConnectionName&gt;&lt;d2p1:DataQueryType&gt;SelectColumn&lt;/d2p1:DataQueryType&gt;&lt;d2p1:RowSelection&gt;/&lt;/d2p1:RowSelection&gt;&lt;d2p1:TableName&gt;Ikääntymisen aiheuttamat kustannukset Suomessa &lt;/d2p1:TableName&gt;&lt;/d2p1:DataQueryItem&gt;&lt;d2p1:DataQueryItem&gt;&lt;d2p1:ColumnSelection&gt;/0[0]&lt;/d2p1:ColumnSelection&gt;&lt;d2p1:ConnectionName&gt;Item0&lt;/d2p1:ConnectionName&gt;&lt;d2p1:DataQueryType&gt;SelectColumn&lt;/d2p1:DataQueryType&gt;&lt;d2p1:RowSelection&gt;/&lt;/d2p1:RowSelection&gt;&lt;d2p1:TableName&gt;Nuorten syrjäytyminen &lt;/d2p1:TableName&gt;&lt;/d2p1:DataQueryItem&gt;&lt;d2p1:DataQueryItem&gt;&lt;d2p1:ColumnSelection&gt;/0[0]&lt;/d2p1:ColumnSelection&gt;&lt;d2p1:ConnectionName&gt;Item0&lt;/d2p1:ConnectionName&gt;&lt;d2p1:DataQueryType&gt;SelectColumn&lt;/d2p1:DataQueryType&gt;&lt;d2p1:RowSelection&gt;/&lt;/d2p1:RowSelection&gt;&lt;d2p1:TableName&gt;Taloudellinen eriarvoistuminen Suomessa$$$1&lt;/d2p1:TableName&gt;&lt;/d2p1:DataQueryItem&gt;&lt;d2p1:DataQueryItem&gt;&lt;d2p1:ColumnSelection&gt;/0[0]&lt;/d2p1:ColumnSelection&gt;&lt;d2p1:ConnectionName&gt;Item0&lt;/d2p1:ConnectionName&gt;&lt;d2p1:DataQueryType&gt;SelectColumn&lt;/d2p1:DataQueryType&gt;&lt;d2p1:RowSelection&gt;/&lt;/d2p1:RowSelection&gt;&lt;d2p1:TableName&gt;Venäjän toiminta Ukrainassa $$$1&lt;/d2p1:TableName&gt;&lt;/d2p1:DataQueryItem&gt;&lt;d2p1:DataQueryItem&gt;&lt;d2p1:ColumnSelection&gt;/0[0]&lt;/d2p1:ColumnSelection&gt;&lt;d2p1:ConnectionName&gt;Item0&lt;/d2p1:ConnectionName&gt;&lt;d2p1:DataQueryType&gt;SelectColumn&lt;/d2p1:DataQueryType&gt;&lt;d2p1:RowSelection&gt;/&lt;/d2p1:RowSelection&gt;&lt;d2p1:TableName&gt;Oma terveys$$$1&lt;/d2p1:TableName&gt;&lt;/d2p1:DataQueryItem&gt;&lt;d2p1:DataQueryItem&gt;&lt;d2p1:ColumnSelection&gt;/0[0]&lt;/d2p1:ColumnSelection&gt;&lt;d2p1:ConnectionName&gt;Item0&lt;/d2p1:ConnectionName&gt;&lt;d2p1:DataQueryType&gt;SelectColumn&lt;/d2p1:DataQueryType&gt;&lt;d2p1:RowSelection&gt;/&lt;/d2p1:RowSelection&gt;&lt;d2p1:TableName&gt;Läheistesi terveys$$$1&lt;/d2p1:TableName&gt;&lt;/d2p1:DataQueryItem&gt;&lt;d2p1:DataQueryItem&gt;&lt;d2p1:ColumnSelection&gt;/0[0]&lt;/d2p1:ColumnSelection&gt;&lt;d2p1:ConnectionName&gt;Item0&lt;/d2p1:ConnectionName&gt;&lt;d2p1:DataQueryType&gt;SelectColumn&lt;/d2p1:DataQueryType&gt;&lt;d2p1:RowSelection&gt;/&lt;/d2p1:RowSelection&gt;&lt;d2p1:TableName&gt;Ilmastonmuutos$$$1&lt;/d2p1:TableName&gt;&lt;/d2p1:DataQueryItem&gt;&lt;d2p1:DataQueryItem&gt;&lt;d2p1:ColumnSelection&gt;/0[0]&lt;/d2p1:ColumnSelection&gt;&lt;d2p1:ConnectionName&gt;Item0&lt;/d2p1:ConnectionName&gt;&lt;d2p1:DataQueryType&gt;SelectColumn&lt;/d2p1:DataQueryType&gt;&lt;d2p1:RowSelection&gt;/&lt;/d2p1:RowSelection&gt;&lt;d2p1:TableName&gt;Poliittisten ääriliikkeiden nousu Suomessa$$$1&lt;/d2p1:TableName&gt;&lt;/d2p1:DataQueryItem&gt;&lt;d2p1:DataQueryItem&gt;&lt;d2p1:ColumnSelection&gt;/0[0]&lt;/d2p1:ColumnSelection&gt;&lt;d2p1:ConnectionName&gt;Item0&lt;/d2p1:ConnectionName&gt;&lt;d2p1:DataQueryType&gt;SelectColumn&lt;/d2p1:DataQueryType&gt;&lt;d2p1:RowSelection&gt;/&lt;/d2p1:RowSelection&gt;&lt;d2p1:TableName&gt;Maahanmuutto $$$1&lt;/d2p1:TableName&gt;&lt;/d2p1:DataQueryItem&gt;&lt;d2p1:DataQueryItem&gt;&lt;d2p1:ColumnSelection&gt;/0[0]&lt;/d2p1:ColumnSelection&gt;&lt;d2p1:ConnectionName&gt;Item0&lt;/d2p1:ConnectionName&gt;&lt;d2p1:DataQueryType&gt;SelectColumn&lt;/d2p1:DataQueryType&gt;&lt;d2p1:RowSelection&gt;/&lt;/d2p1:RowSelection&gt;&lt;d2p1:TableName&gt;Henkilökohtainen taloutesi $$$1&lt;/d2p1:TableName&gt;&lt;/d2p1:DataQueryItem&gt;&lt;d2p1:DataQueryItem&gt;&lt;d2p1:ColumnSelection&gt;/0[0]&lt;/d2p1:ColumnSelection&gt;&lt;d2p1:ConnectionName&gt;Item0&lt;/d2p1:ConnectionName&gt;&lt;d2p1:DataQueryType&gt;SelectColumn&lt;/d2p1:DataQueryType&gt;&lt;d2p1:RowSelection&gt;/&lt;/d2p1:RowSelection&gt;&lt;d2p1:TableName&gt;Ikääntymisen aiheuttamat kustannukset Suomessa $$$1&lt;/d2p1:TableName&gt;&lt;/d2p1:DataQueryItem&gt;&lt;d2p1:DataQueryItem&gt;&lt;d2p1:ColumnSelection&gt;/0[0]&lt;/d2p1:ColumnSelection&gt;&lt;d2p1:ConnectionName&gt;Item0&lt;/d2p1:ConnectionName&gt;&lt;d2p1:DataQueryType&gt;SelectColumn&lt;/d2p1:DataQueryType&gt;&lt;d2p1:RowSelection&gt;/&lt;/d2p1:RowSelection&gt;&lt;d2p1:TableName&gt;Nuorten syrjäytyminen $$$1&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MergeGroupsByName&gt;true&lt;/d2p1:MergeGroupsByName&gt;&lt;d2p1:MergeMembersByName&gt;true&lt;/d2p1:MergeMembersByName&gt;&lt;/d2p1:RowCombinationSettings&gt;&lt;/Query&gt;&lt;Version&gt;4.2.0.0&lt;/Version&gt;&lt;/ShapeLink&gt;"/>
</p:tagLst>
</file>

<file path=ppt/tags/tag2.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olumn&lt;/d2p1:DataQueryType&gt;&lt;d2p1:RowSelection&gt;/&lt;/d2p1:RowSelection&gt;&lt;d2p1:TableName&gt;Taloudellinen eriarvoistuminen Suomessa&lt;/d2p1:TableName&gt;&lt;/d2p1:DataQueryItem&gt;&lt;/d2p1:Items&gt;&lt;d2p1:RowCombinationSettings /&gt;&lt;/Query&gt;&lt;Version&gt;4.2.0.0&lt;/Version&gt;&lt;/ShapeLink&gt;"/>
</p:tagLst>
</file>

<file path=ppt/tags/tag3.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SelectedCellValues&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ell&lt;/d2p1:DataQueryType&gt;&lt;d2p1:RowSelection&gt;/0[0]&lt;/d2p1:RowSelection&gt;&lt;d2p1:TableName&gt;Taloudellinen eriarvoistuminen Suomessa&lt;/d2p1:TableName&gt;&lt;/d2p1:DataQueryItem&gt;&lt;/d2p1:Items&gt;&lt;d2p1:RowCombinationSettings /&gt;&lt;/Query&gt;&lt;Version&gt;4.2.0.0&lt;/Version&gt;&lt;/ShapeLink&gt;"/>
</p:tagLst>
</file>

<file path=ppt/tags/tag4.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0&lt;/d2p1:ConnectionName&gt;&lt;d2p1:DataQueryType&gt;SelectMatrix&lt;/d2p1:DataQueryType&gt;&lt;d2p1:RowSelection&gt;/&lt;/d2p1:RowSelection&gt;&lt;d2p1:TableName&gt;3 Olisitko itse valmis osallistumaan johonkin vapaaehtoistoimintaan?&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MergeGroupsByName&gt;true&lt;/d2p1:MergeGroupsByName&gt;&lt;d2p1:MergeMembersByName&gt;true&lt;/d2p1:MergeMembersByName&gt;&lt;/d2p1:RowCombinationSettings&gt;&lt;/Query&gt;&lt;Version&gt;4.2.0.0&lt;/Version&gt;&lt;/ShapeLink&gt;"/>
</p:tagLst>
</file>

<file path=ppt/tags/tag5.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olumn&lt;/d2p1:DataQueryType&gt;&lt;d2p1:RowSelection&gt;/&lt;/d2p1:RowSelection&gt;&lt;d2p1:TableName&gt;3 Olisitko itse valmis osallistumaan johonkin vapaaehtoistoimintaan?&lt;/d2p1:TableName&gt;&lt;/d2p1:DataQueryItem&gt;&lt;/d2p1:Items&gt;&lt;d2p1:RowCombinationSettings /&gt;&lt;/Query&gt;&lt;Version&gt;4.2.0.0&lt;/Version&gt;&lt;/ShapeLink&gt;"/>
</p:tagLst>
</file>

<file path=ppt/tags/tag6.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SelectedCellValues&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ell&lt;/d2p1:DataQueryType&gt;&lt;d2p1:RowSelection&gt;/0[0]&lt;/d2p1:RowSelection&gt;&lt;d2p1:TableName&gt;3 Olisitko itse valmis osallistumaan johonkin vapaaehtoistoimintaan?&lt;/d2p1:TableName&gt;&lt;/d2p1:DataQueryItem&gt;&lt;/d2p1:Items&gt;&lt;d2p1:RowCombinationSettings /&gt;&lt;/Query&gt;&lt;Version&gt;4.2.0.0&lt;/Version&gt;&lt;/ShapeLink&gt;"/>
</p:tagLst>
</file>

<file path=ppt/tags/tag7.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0&lt;/d2p1:ConnectionName&gt;&lt;d2p1:DataQueryType&gt;SelectMatrix&lt;/d2p1:DataQueryType&gt;&lt;d2p1:RowSelection&gt;/&lt;/d2p1:RowSelection&gt;&lt;d2p1:TableName&gt;5 Mitä mieltä olet väittämästä ”vapaaehtoistoiminta tuo iloa ja hyvinvointia sekä vapaaehtoistyön tekijälle että avun kohteelle”?&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MergeGroupsByName&gt;true&lt;/d2p1:MergeGroupsByName&gt;&lt;d2p1:MergeMembersByName&gt;true&lt;/d2p1:MergeMembersByName&gt;&lt;/d2p1:RowCombinationSettings&gt;&lt;/Query&gt;&lt;Version&gt;4.2.0.0&lt;/Version&gt;&lt;/ShapeLink&gt;"/>
</p:tagLst>
</file>

<file path=ppt/tags/tag8.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olumn&lt;/d2p1:DataQueryType&gt;&lt;d2p1:RowSelection&gt;/&lt;/d2p1:RowSelection&gt;&lt;d2p1:TableName&gt;5 Mitä mieltä olet väittämästä ”vapaaehtoistoiminta tuo iloa ja hyvinvointia sekä vapaaehtoistyön tekijälle että avun kohteelle”?&lt;/d2p1:TableName&gt;&lt;/d2p1:DataQueryItem&gt;&lt;/d2p1:Items&gt;&lt;d2p1:RowCombinationSettings /&gt;&lt;/Query&gt;&lt;Version&gt;4.2.0.0&lt;/Version&gt;&lt;/ShapeLink&gt;"/>
</p:tagLst>
</file>

<file path=ppt/tags/tag9.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SelectedCellValues&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ell&lt;/d2p1:DataQueryType&gt;&lt;d2p1:RowSelection&gt;/0[0]&lt;/d2p1:RowSelection&gt;&lt;d2p1:TableName&gt;5 Mitä mieltä olet väittämästä ”vapaaehtoistoiminta tuo iloa ja hyvinvointia sekä vapaaehtoistyön tekijälle että avun kohteelle”?&lt;/d2p1:TableName&gt;&lt;/d2p1:DataQueryItem&gt;&lt;/d2p1:Items&gt;&lt;d2p1:RowCombinationSettings /&gt;&lt;/Query&gt;&lt;Version&gt;4.2.0.0&lt;/Version&gt;&lt;/ShapeLink&gt;"/>
</p:tagLst>
</file>

<file path=ppt/theme/theme1.xml><?xml version="1.0" encoding="utf-8"?>
<a:theme xmlns:a="http://schemas.openxmlformats.org/drawingml/2006/main" name="Aloitus">
  <a:themeElements>
    <a:clrScheme name="graafit_TT">
      <a:dk1>
        <a:srgbClr val="3F3F3F"/>
      </a:dk1>
      <a:lt1>
        <a:sysClr val="window" lastClr="FFFFFF"/>
      </a:lt1>
      <a:dk2>
        <a:srgbClr val="FFFFFF"/>
      </a:dk2>
      <a:lt2>
        <a:srgbClr val="BFBFBF"/>
      </a:lt2>
      <a:accent1>
        <a:srgbClr val="DEFF75"/>
      </a:accent1>
      <a:accent2>
        <a:srgbClr val="FFD7FE"/>
      </a:accent2>
      <a:accent3>
        <a:srgbClr val="00B050"/>
      </a:accent3>
      <a:accent4>
        <a:srgbClr val="D070E1"/>
      </a:accent4>
      <a:accent5>
        <a:srgbClr val="96F000"/>
      </a:accent5>
      <a:accent6>
        <a:srgbClr val="F5A2FD"/>
      </a:accent6>
      <a:hlink>
        <a:srgbClr val="00B0F0"/>
      </a:hlink>
      <a:folHlink>
        <a:srgbClr val="A5A5A5"/>
      </a:folHlink>
    </a:clrScheme>
    <a:fontScheme name="Mukautettu 1">
      <a:majorFont>
        <a:latin typeface="Calibri"/>
        <a:ea typeface=""/>
        <a:cs typeface=""/>
      </a:majorFont>
      <a:minorFont>
        <a:latin typeface="Calibri Light"/>
        <a:ea typeface=""/>
        <a:cs typeface=""/>
      </a:minorFont>
    </a:fontScheme>
    <a:fmtScheme name="Hienovaraisen yhtenäin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marL="285750" indent="-285750">
          <a:buClr>
            <a:srgbClr val="E60F28"/>
          </a:buClr>
          <a:buSzPct val="150000"/>
          <a:buFont typeface="Wingdings" panose="05000000000000000000" pitchFamily="2" charset="2"/>
          <a:buChar char="§"/>
          <a:defRPr sz="1600" b="0" dirty="0" smtClean="0">
            <a:solidFill>
              <a:srgbClr val="000000"/>
            </a:solidFill>
            <a:latin typeface="+mn-lt"/>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Grafiikkapohja">
  <a:themeElements>
    <a:clrScheme name="graafit_TT">
      <a:dk1>
        <a:srgbClr val="3F3F3F"/>
      </a:dk1>
      <a:lt1>
        <a:sysClr val="window" lastClr="FFFFFF"/>
      </a:lt1>
      <a:dk2>
        <a:srgbClr val="FFFFFF"/>
      </a:dk2>
      <a:lt2>
        <a:srgbClr val="BFBFBF"/>
      </a:lt2>
      <a:accent1>
        <a:srgbClr val="DEFF75"/>
      </a:accent1>
      <a:accent2>
        <a:srgbClr val="FFD7FE"/>
      </a:accent2>
      <a:accent3>
        <a:srgbClr val="00B050"/>
      </a:accent3>
      <a:accent4>
        <a:srgbClr val="D070E1"/>
      </a:accent4>
      <a:accent5>
        <a:srgbClr val="96F000"/>
      </a:accent5>
      <a:accent6>
        <a:srgbClr val="F5A2FD"/>
      </a:accent6>
      <a:hlink>
        <a:srgbClr val="00B0F0"/>
      </a:hlink>
      <a:folHlink>
        <a:srgbClr val="A5A5A5"/>
      </a:folHlink>
    </a:clrScheme>
    <a:fontScheme name="Mukautettu 1">
      <a:majorFont>
        <a:latin typeface="Calibri"/>
        <a:ea typeface=""/>
        <a:cs typeface=""/>
      </a:majorFont>
      <a:minorFont>
        <a:latin typeface="Calibri Light"/>
        <a:ea typeface=""/>
        <a:cs typeface=""/>
      </a:minorFont>
    </a:fontScheme>
    <a:fmtScheme name="Hienovaraisen yhtenäin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marL="285750" indent="-285750">
          <a:buClr>
            <a:srgbClr val="E60F28"/>
          </a:buClr>
          <a:buSzPct val="150000"/>
          <a:buFont typeface="Wingdings" panose="05000000000000000000" pitchFamily="2" charset="2"/>
          <a:buChar char="§"/>
          <a:defRPr sz="1600" b="0" dirty="0" smtClean="0">
            <a:solidFill>
              <a:srgbClr val="000000"/>
            </a:solidFill>
            <a:latin typeface="+mn-lt"/>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Lopetus">
  <a:themeElements>
    <a:clrScheme name="graafit_TT">
      <a:dk1>
        <a:srgbClr val="3F3F3F"/>
      </a:dk1>
      <a:lt1>
        <a:sysClr val="window" lastClr="FFFFFF"/>
      </a:lt1>
      <a:dk2>
        <a:srgbClr val="FFFFFF"/>
      </a:dk2>
      <a:lt2>
        <a:srgbClr val="BFBFBF"/>
      </a:lt2>
      <a:accent1>
        <a:srgbClr val="DEFF75"/>
      </a:accent1>
      <a:accent2>
        <a:srgbClr val="FFD7FE"/>
      </a:accent2>
      <a:accent3>
        <a:srgbClr val="00B050"/>
      </a:accent3>
      <a:accent4>
        <a:srgbClr val="D070E1"/>
      </a:accent4>
      <a:accent5>
        <a:srgbClr val="96F000"/>
      </a:accent5>
      <a:accent6>
        <a:srgbClr val="F5A2FD"/>
      </a:accent6>
      <a:hlink>
        <a:srgbClr val="00B0F0"/>
      </a:hlink>
      <a:folHlink>
        <a:srgbClr val="A5A5A5"/>
      </a:folHlink>
    </a:clrScheme>
    <a:fontScheme name="Mukautettu 1">
      <a:majorFont>
        <a:latin typeface="Calibri"/>
        <a:ea typeface=""/>
        <a:cs typeface=""/>
      </a:majorFont>
      <a:minorFont>
        <a:latin typeface="Calibri Light"/>
        <a:ea typeface=""/>
        <a:cs typeface=""/>
      </a:minorFont>
    </a:fontScheme>
    <a:fmtScheme name="Hienovaraisen yhtenäin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marL="285750" indent="-285750">
          <a:buClr>
            <a:srgbClr val="E60F28"/>
          </a:buClr>
          <a:buSzPct val="150000"/>
          <a:buFont typeface="Wingdings" panose="05000000000000000000" pitchFamily="2" charset="2"/>
          <a:buChar char="§"/>
          <a:defRPr sz="1600" b="0" dirty="0" smtClean="0">
            <a:solidFill>
              <a:srgbClr val="000000"/>
            </a:solidFill>
            <a:latin typeface="+mn-lt"/>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3392</TotalTime>
  <Words>809</Words>
  <Application>Microsoft Office PowerPoint</Application>
  <PresentationFormat>Näytössä katseltava diaesitys (4:3)</PresentationFormat>
  <Paragraphs>75</Paragraphs>
  <Slides>9</Slides>
  <Notes>3</Notes>
  <HiddenSlides>0</HiddenSlides>
  <MMClips>0</MMClips>
  <ScaleCrop>false</ScaleCrop>
  <HeadingPairs>
    <vt:vector size="4" baseType="variant">
      <vt:variant>
        <vt:lpstr>Teema</vt:lpstr>
      </vt:variant>
      <vt:variant>
        <vt:i4>3</vt:i4>
      </vt:variant>
      <vt:variant>
        <vt:lpstr>Dian otsikot</vt:lpstr>
      </vt:variant>
      <vt:variant>
        <vt:i4>9</vt:i4>
      </vt:variant>
    </vt:vector>
  </HeadingPairs>
  <TitlesOfParts>
    <vt:vector size="12" baseType="lpstr">
      <vt:lpstr>Aloitus</vt:lpstr>
      <vt:lpstr>1_Grafiikkapohja</vt:lpstr>
      <vt:lpstr>Lopetus</vt:lpstr>
      <vt:lpstr>Suomalaisten huolen ja ilon aiheet</vt:lpstr>
      <vt:lpstr>Tutkimuksen toteutus</vt:lpstr>
      <vt:lpstr>Yhteenveto keskeisistä tuloksista </vt:lpstr>
      <vt:lpstr>Yhteenveto keskeisistä tuloksista </vt:lpstr>
      <vt:lpstr>PowerPoint-esitys</vt:lpstr>
      <vt:lpstr>PowerPoint-esitys</vt:lpstr>
      <vt:lpstr>PowerPoint-esitys</vt:lpstr>
      <vt:lpstr>PowerPoint-esitys</vt:lpstr>
      <vt:lpstr>PowerPoint-esitys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RAPORTTIPOHJA 2014</dc:title>
  <dc:creator>Tea Uksila</dc:creator>
  <cp:lastModifiedBy>Mäkinen Mari</cp:lastModifiedBy>
  <cp:revision>641</cp:revision>
  <cp:lastPrinted>2014-06-12T09:53:19Z</cp:lastPrinted>
  <dcterms:created xsi:type="dcterms:W3CDTF">2014-04-14T07:07:00Z</dcterms:created>
  <dcterms:modified xsi:type="dcterms:W3CDTF">2014-07-11T06:40:05Z</dcterms:modified>
</cp:coreProperties>
</file>