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771" r:id="rId2"/>
    <p:sldId id="947" r:id="rId3"/>
  </p:sldIdLst>
  <p:sldSz cx="9144000" cy="6858000" type="screen4x3"/>
  <p:notesSz cx="9926638" cy="6797675"/>
  <p:defaultTextStyle>
    <a:defPPr>
      <a:defRPr lang="sv-SE"/>
    </a:defPPr>
    <a:lvl1pPr algn="ctr" rtl="0" fontAlgn="base">
      <a:spcBef>
        <a:spcPct val="0"/>
      </a:spcBef>
      <a:spcAft>
        <a:spcPct val="0"/>
      </a:spcAft>
      <a:defRPr sz="1600" b="1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600" b="1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600" b="1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600" b="1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600" b="1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1298" userDrawn="1">
          <p15:clr>
            <a:srgbClr val="A4A3A4"/>
          </p15:clr>
        </p15:guide>
        <p15:guide id="4" pos="2880" userDrawn="1">
          <p15:clr>
            <a:srgbClr val="A4A3A4"/>
          </p15:clr>
        </p15:guide>
        <p15:guide id="5" pos="576" userDrawn="1">
          <p15:clr>
            <a:srgbClr val="A4A3A4"/>
          </p15:clr>
        </p15:guide>
        <p15:guide id="6" orient="horz" pos="1911" userDrawn="1">
          <p15:clr>
            <a:srgbClr val="A4A3A4"/>
          </p15:clr>
        </p15:guide>
        <p15:guide id="7" orient="horz" pos="22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99CC00"/>
    <a:srgbClr val="FF9933"/>
    <a:srgbClr val="FFFF00"/>
    <a:srgbClr val="CC0000"/>
    <a:srgbClr val="B2B2B2"/>
    <a:srgbClr val="4D4D4D"/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261" autoAdjust="0"/>
    <p:restoredTop sz="86916" autoAdjust="0"/>
  </p:normalViewPr>
  <p:slideViewPr>
    <p:cSldViewPr snapToGrid="0">
      <p:cViewPr varScale="1">
        <p:scale>
          <a:sx n="61" d="100"/>
          <a:sy n="61" d="100"/>
        </p:scale>
        <p:origin x="1376" y="168"/>
      </p:cViewPr>
      <p:guideLst>
        <p:guide orient="horz" pos="1298"/>
        <p:guide pos="2880"/>
        <p:guide pos="576"/>
        <p:guide orient="horz" pos="1911"/>
        <p:guide orient="horz" pos="2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-588" y="-9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4" tIns="46222" rIns="92444" bIns="46222" numCol="1" anchor="t" anchorCtr="0" compatLnSpc="1">
            <a:prstTxWarp prst="textNoShape">
              <a:avLst/>
            </a:prstTxWarp>
          </a:bodyPr>
          <a:lstStyle>
            <a:lvl1pPr algn="l" defTabSz="925187">
              <a:defRPr sz="1200" b="0"/>
            </a:lvl1pPr>
          </a:lstStyle>
          <a:p>
            <a:endParaRPr lang="sv-SE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5095" y="1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4" tIns="46222" rIns="92444" bIns="46222" numCol="1" anchor="t" anchorCtr="0" compatLnSpc="1">
            <a:prstTxWarp prst="textNoShape">
              <a:avLst/>
            </a:prstTxWarp>
          </a:bodyPr>
          <a:lstStyle>
            <a:lvl1pPr algn="r" defTabSz="925187">
              <a:defRPr sz="1200" b="0"/>
            </a:lvl1pPr>
          </a:lstStyle>
          <a:p>
            <a:endParaRPr lang="sv-SE" dirty="0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7793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4" tIns="46222" rIns="92444" bIns="46222" numCol="1" anchor="b" anchorCtr="0" compatLnSpc="1">
            <a:prstTxWarp prst="textNoShape">
              <a:avLst/>
            </a:prstTxWarp>
          </a:bodyPr>
          <a:lstStyle>
            <a:lvl1pPr algn="l" defTabSz="925187">
              <a:defRPr sz="1200" b="0"/>
            </a:lvl1pPr>
          </a:lstStyle>
          <a:p>
            <a:endParaRPr lang="sv-SE" dirty="0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5095" y="6457793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4" tIns="46222" rIns="92444" bIns="46222" numCol="1" anchor="b" anchorCtr="0" compatLnSpc="1">
            <a:prstTxWarp prst="textNoShape">
              <a:avLst/>
            </a:prstTxWarp>
          </a:bodyPr>
          <a:lstStyle>
            <a:lvl1pPr algn="r" defTabSz="925187">
              <a:defRPr sz="1200" b="0"/>
            </a:lvl1pPr>
          </a:lstStyle>
          <a:p>
            <a:fld id="{8C3205F9-9863-43B2-ADDB-33C7F4832831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8388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4" tIns="46222" rIns="92444" bIns="46222" numCol="1" anchor="t" anchorCtr="0" compatLnSpc="1">
            <a:prstTxWarp prst="textNoShape">
              <a:avLst/>
            </a:prstTxWarp>
          </a:bodyPr>
          <a:lstStyle>
            <a:lvl1pPr algn="l" defTabSz="925187">
              <a:defRPr sz="1200" b="0"/>
            </a:lvl1pPr>
          </a:lstStyle>
          <a:p>
            <a:endParaRPr lang="sv-SE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5095" y="1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4" tIns="46222" rIns="92444" bIns="46222" numCol="1" anchor="t" anchorCtr="0" compatLnSpc="1">
            <a:prstTxWarp prst="textNoShape">
              <a:avLst/>
            </a:prstTxWarp>
          </a:bodyPr>
          <a:lstStyle>
            <a:lvl1pPr algn="r" defTabSz="925187">
              <a:defRPr sz="1200" b="0"/>
            </a:lvl1pPr>
          </a:lstStyle>
          <a:p>
            <a:endParaRPr lang="sv-SE" dirty="0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0725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552" y="3228897"/>
            <a:ext cx="7279535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4" tIns="46222" rIns="92444" bIns="462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7793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4" tIns="46222" rIns="92444" bIns="46222" numCol="1" anchor="b" anchorCtr="0" compatLnSpc="1">
            <a:prstTxWarp prst="textNoShape">
              <a:avLst/>
            </a:prstTxWarp>
          </a:bodyPr>
          <a:lstStyle>
            <a:lvl1pPr algn="l" defTabSz="925187">
              <a:defRPr sz="1200" b="0"/>
            </a:lvl1pPr>
          </a:lstStyle>
          <a:p>
            <a:endParaRPr lang="sv-SE" dirty="0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5095" y="6457793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4" tIns="46222" rIns="92444" bIns="46222" numCol="1" anchor="b" anchorCtr="0" compatLnSpc="1">
            <a:prstTxWarp prst="textNoShape">
              <a:avLst/>
            </a:prstTxWarp>
          </a:bodyPr>
          <a:lstStyle>
            <a:lvl1pPr algn="r" defTabSz="925187">
              <a:defRPr sz="1200" b="0"/>
            </a:lvl1pPr>
          </a:lstStyle>
          <a:p>
            <a:fld id="{492E8B4A-87DD-4088-8B4A-6558F2CE4C25}" type="slidenum">
              <a:rPr lang="sv-SE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9968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DFEE8F-C5CB-4F32-9DD8-115E386CBF45}" type="slidenum">
              <a:rPr lang="sv-SE"/>
              <a:pPr/>
              <a:t>1</a:t>
            </a:fld>
            <a:endParaRPr lang="sv-SE" dirty="0"/>
          </a:p>
        </p:txBody>
      </p:sp>
      <p:sp>
        <p:nvSpPr>
          <p:cNvPr id="85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60725" y="509588"/>
            <a:ext cx="3398838" cy="2549525"/>
          </a:xfrm>
          <a:ln/>
        </p:spPr>
      </p:sp>
      <p:sp>
        <p:nvSpPr>
          <p:cNvPr id="85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sv-SE" baseline="0" dirty="0"/>
          </a:p>
        </p:txBody>
      </p:sp>
    </p:spTree>
    <p:extLst>
      <p:ext uri="{BB962C8B-B14F-4D97-AF65-F5344CB8AC3E}">
        <p14:creationId xmlns:p14="http://schemas.microsoft.com/office/powerpoint/2010/main" val="2428734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42863" y="6324602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342900" algn="l"/>
              </a:tabLst>
            </a:pPr>
            <a:endParaRPr lang="en-US" sz="1800" b="0" dirty="0">
              <a:solidFill>
                <a:schemeClr val="bg1"/>
              </a:solidFill>
              <a:latin typeface="Helvetica 55 Roman" pitchFamily="34" charset="0"/>
              <a:cs typeface="Times New Roman" pitchFamily="18" charset="0"/>
            </a:endParaRPr>
          </a:p>
        </p:txBody>
      </p:sp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0" y="2620965"/>
            <a:ext cx="9144000" cy="16033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solidFill>
                <a:srgbClr val="4D4D4D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1788" y="2976565"/>
            <a:ext cx="8509000" cy="733425"/>
          </a:xfrm>
        </p:spPr>
        <p:txBody>
          <a:bodyPr/>
          <a:lstStyle>
            <a:lvl1pPr>
              <a:defRPr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3116" name="Rectangle 4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2101" y="3657602"/>
            <a:ext cx="8588375" cy="455613"/>
          </a:xfrm>
        </p:spPr>
        <p:txBody>
          <a:bodyPr anchor="ctr"/>
          <a:lstStyle>
            <a:lvl1pPr marL="0" indent="0" algn="ctr">
              <a:spcBef>
                <a:spcPct val="0"/>
              </a:spcBef>
              <a:buFontTx/>
              <a:buNone/>
              <a:defRPr sz="1800" b="1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3120" name="Rectangle 48"/>
          <p:cNvSpPr>
            <a:spLocks noChangeArrowheads="1"/>
          </p:cNvSpPr>
          <p:nvPr/>
        </p:nvSpPr>
        <p:spPr bwMode="auto">
          <a:xfrm>
            <a:off x="0" y="2574925"/>
            <a:ext cx="9144000" cy="1708150"/>
          </a:xfrm>
          <a:prstGeom prst="rect">
            <a:avLst/>
          </a:prstGeom>
          <a:solidFill>
            <a:srgbClr val="99CC00"/>
          </a:solidFill>
          <a:ln w="2857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sv-SE" sz="1600" dirty="0"/>
          </a:p>
        </p:txBody>
      </p:sp>
      <p:sp>
        <p:nvSpPr>
          <p:cNvPr id="3123" name="Text Box 51"/>
          <p:cNvSpPr txBox="1">
            <a:spLocks noChangeArrowheads="1"/>
          </p:cNvSpPr>
          <p:nvPr/>
        </p:nvSpPr>
        <p:spPr bwMode="auto">
          <a:xfrm>
            <a:off x="2743201" y="6362700"/>
            <a:ext cx="3530600" cy="30995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dirty="0">
                <a:latin typeface="Futura Book" pitchFamily="34" charset="0"/>
              </a:rPr>
              <a:t>mejsel </a:t>
            </a:r>
            <a:r>
              <a:rPr lang="sv-SE" sz="1400" b="0" dirty="0">
                <a:latin typeface="Futura Book" pitchFamily="34" charset="0"/>
              </a:rPr>
              <a:t>media &amp; reklampsykologi</a:t>
            </a:r>
            <a:r>
              <a:rPr lang="sv-SE" sz="1400" dirty="0">
                <a:latin typeface="Futura Book" pitchFamily="34" charset="0"/>
              </a:rPr>
              <a:t> ab             </a:t>
            </a:r>
          </a:p>
        </p:txBody>
      </p:sp>
      <p:sp>
        <p:nvSpPr>
          <p:cNvPr id="3124" name="Text Box 52"/>
          <p:cNvSpPr txBox="1">
            <a:spLocks noChangeArrowheads="1"/>
          </p:cNvSpPr>
          <p:nvPr/>
        </p:nvSpPr>
        <p:spPr bwMode="auto">
          <a:xfrm>
            <a:off x="6765925" y="6362700"/>
            <a:ext cx="2273300" cy="30995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spcBef>
                <a:spcPct val="50000"/>
              </a:spcBef>
            </a:pPr>
            <a:r>
              <a:rPr lang="sv-SE" sz="1400" b="0" dirty="0">
                <a:latin typeface="Futura Book" pitchFamily="34" charset="0"/>
              </a:rPr>
              <a:t>www.mejsel.se</a:t>
            </a:r>
            <a:r>
              <a:rPr lang="sv-SE" sz="1400" dirty="0">
                <a:latin typeface="Futura Book" pitchFamily="34" charset="0"/>
              </a:rPr>
              <a:t>             </a:t>
            </a:r>
          </a:p>
        </p:txBody>
      </p:sp>
      <p:pic>
        <p:nvPicPr>
          <p:cNvPr id="3125" name="Picture 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639" y="6373813"/>
            <a:ext cx="10493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6" name="AutoShape 54"/>
          <p:cNvSpPr>
            <a:spLocks noChangeArrowheads="1"/>
          </p:cNvSpPr>
          <p:nvPr/>
        </p:nvSpPr>
        <p:spPr bwMode="auto">
          <a:xfrm>
            <a:off x="0" y="6165850"/>
            <a:ext cx="9144000" cy="26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CC00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 w="28575">
            <a:noFill/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sv-SE" sz="1600" dirty="0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"/>
            <a:ext cx="2286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"/>
            <a:ext cx="6705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0" y="2620965"/>
            <a:ext cx="9144000" cy="16033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200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28902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0238" y="1063625"/>
            <a:ext cx="3810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2638" y="1063625"/>
            <a:ext cx="3810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0238" y="1063625"/>
            <a:ext cx="7772400" cy="478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Klicka här för att ändra format på bakgrundstexten</a:t>
            </a:r>
          </a:p>
          <a:p>
            <a:pPr lvl="1"/>
            <a:r>
              <a:rPr lang="en-US"/>
              <a:t>Nivå två</a:t>
            </a:r>
          </a:p>
          <a:p>
            <a:pPr lvl="2"/>
            <a:r>
              <a:rPr lang="en-US"/>
              <a:t>Nivå tre</a:t>
            </a:r>
          </a:p>
          <a:p>
            <a:pPr lvl="2"/>
            <a:endParaRPr lang="en-US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0" y="170334"/>
            <a:ext cx="9144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Klicka här för att ändra format på bakgrundsrubriken</a:t>
            </a:r>
          </a:p>
        </p:txBody>
      </p:sp>
      <p:pic>
        <p:nvPicPr>
          <p:cNvPr id="1047" name="Picture 2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17567" y="6165850"/>
            <a:ext cx="1674008" cy="51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8" name="Line 24"/>
          <p:cNvSpPr>
            <a:spLocks noChangeShapeType="1"/>
          </p:cNvSpPr>
          <p:nvPr/>
        </p:nvSpPr>
        <p:spPr bwMode="auto">
          <a:xfrm>
            <a:off x="0" y="7162800"/>
            <a:ext cx="9144000" cy="0"/>
          </a:xfrm>
          <a:prstGeom prst="line">
            <a:avLst/>
          </a:prstGeom>
          <a:noFill/>
          <a:ln w="6350">
            <a:solidFill>
              <a:srgbClr val="99CC00"/>
            </a:solidFill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endParaRPr lang="sv-SE" sz="1600" dirty="0"/>
          </a:p>
        </p:txBody>
      </p:sp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149226" y="685800"/>
            <a:ext cx="8642350" cy="30995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spcBef>
                <a:spcPct val="50000"/>
              </a:spcBef>
            </a:pPr>
            <a:endParaRPr lang="en-US" sz="1400" dirty="0">
              <a:latin typeface="Frutiger 57Cn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dissolve/>
  </p:transition>
  <p:txStyles>
    <p:titleStyle>
      <a:lvl1pPr algn="l" rtl="0" fontAlgn="base">
        <a:spcBef>
          <a:spcPct val="0"/>
        </a:spcBef>
        <a:spcAft>
          <a:spcPct val="0"/>
        </a:spcAft>
        <a:defRPr sz="2500" b="1" baseline="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 Rounded MT Bold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 Rounded MT Bold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 Rounded MT Bold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 Rounded MT Bold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 Rounded MT Bol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 Rounded MT Bol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 Rounded MT Bol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 Rounded MT Bold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defRPr sz="2000">
          <a:solidFill>
            <a:srgbClr val="4D4D4D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defRPr sz="2000">
          <a:solidFill>
            <a:srgbClr val="4D4D4D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rgbClr val="4D4D4D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rgbClr val="4D4D4D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rgbClr val="4D4D4D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rgbClr val="4D4D4D"/>
          </a:solidFill>
          <a:latin typeface="Arial" charset="0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tiff"/><Relationship Id="rId5" Type="http://schemas.openxmlformats.org/officeDocument/2006/relationships/image" Target="../media/image1.wmf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mejsel.se/wp-content/uploads/2014/04/2014_slider_eye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-20000"/>
                    </a14:imgEffect>
                  </a14:imgLayer>
                </a14:imgProps>
              </a:ext>
            </a:extLst>
          </a:blip>
          <a:srcRect l="15249" t="-257" r="14789" b="257"/>
          <a:stretch/>
        </p:blipFill>
        <p:spPr bwMode="auto">
          <a:xfrm>
            <a:off x="-24384" y="-24383"/>
            <a:ext cx="9253728" cy="4739640"/>
          </a:xfrm>
          <a:prstGeom prst="rect">
            <a:avLst/>
          </a:prstGeom>
          <a:noFill/>
        </p:spPr>
      </p:pic>
      <p:pic>
        <p:nvPicPr>
          <p:cNvPr id="5" name="Picture 2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98357" y="6230679"/>
            <a:ext cx="1687095" cy="520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1852218" y="4152271"/>
            <a:ext cx="5500545" cy="11849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 </a:t>
            </a:r>
            <a:r>
              <a:rPr lang="sv-SE" sz="3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Turismo</a:t>
            </a:r>
            <a:r>
              <a:rPr lang="sv-SE" sz="3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sv-SE" sz="3600" dirty="0" err="1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eCarExpo</a:t>
            </a:r>
            <a:endParaRPr lang="sv-SE" sz="3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3500" dirty="0">
                <a:solidFill>
                  <a:schemeClr val="tx1"/>
                </a:solidFill>
              </a:rPr>
              <a:t>2018-10-01</a:t>
            </a:r>
            <a:endParaRPr lang="sv-SE" sz="3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0FCBFF1D-2E83-2F41-AEB3-964EDC663D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653" y="6180707"/>
            <a:ext cx="1620580" cy="59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740183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CA7E28-4141-5843-BF4E-CB6B7F0F6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Om du skulle byta bil idag, hur skulle du </a:t>
            </a:r>
            <a:r>
              <a:rPr lang="sv-SE" u="sng" dirty="0">
                <a:latin typeface="Calibri" panose="020F0502020204030204" pitchFamily="34" charset="0"/>
                <a:cs typeface="Calibri" panose="020F0502020204030204" pitchFamily="34" charset="0"/>
              </a:rPr>
              <a:t>helst</a:t>
            </a: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 vilja </a:t>
            </a:r>
            <a:b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v-SE" dirty="0">
                <a:latin typeface="Calibri" panose="020F0502020204030204" pitchFamily="34" charset="0"/>
                <a:cs typeface="Calibri" panose="020F0502020204030204" pitchFamily="34" charset="0"/>
              </a:rPr>
              <a:t>att bilen drivs?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039551C8-D068-4017-B1ED-9FDF3D884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69550"/>
            <a:ext cx="7772400" cy="4787900"/>
          </a:xfrm>
        </p:spPr>
        <p:txBody>
          <a:bodyPr/>
          <a:lstStyle/>
          <a:p>
            <a:pPr marL="0" indent="0">
              <a:buNone/>
            </a:pP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Om man ser till det drivmedel man allra helst vill att nästa bil ska ha, så är skillnaderna mot 2017 års undersökning små och inom felmarginalen, på totalnivå.</a:t>
            </a:r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D849D2EA-862C-47E2-84D8-4FB279F95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404" y="1465734"/>
            <a:ext cx="7109191" cy="4669192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80606784-DD17-214F-A894-88981FADC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7611" y="226120"/>
            <a:ext cx="1620580" cy="59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013676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Mejsel AB - www.mejsel.se ">
  <a:themeElements>
    <a:clrScheme name="Mejsel AB - www.mejsel.se 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ejsel AB - www.mejsel.se ">
      <a:majorFont>
        <a:latin typeface="Arial Rounded MT Bold"/>
        <a:ea typeface=""/>
        <a:cs typeface=""/>
      </a:majorFont>
      <a:minorFont>
        <a:latin typeface="Frutiger 57C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28575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16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28575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16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ejsel AB - www.mejsel.se 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jsel AB - www.mejsel.se 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jsel AB - www.mejsel.se 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jsel AB - www.mejsel.se 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jsel AB - www.mejsel.se 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jsel AB - www.mejsel.se 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jsel AB - www.mejsel.se 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16247</TotalTime>
  <Words>49</Words>
  <Application>Microsoft Macintosh PowerPoint</Application>
  <PresentationFormat>Bildspel på skärmen (4:3)</PresentationFormat>
  <Paragraphs>5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10" baseType="lpstr">
      <vt:lpstr>Arial</vt:lpstr>
      <vt:lpstr>Arial Rounded MT Bold</vt:lpstr>
      <vt:lpstr>Calibri</vt:lpstr>
      <vt:lpstr>Frutiger 57Cn</vt:lpstr>
      <vt:lpstr>Futura Book</vt:lpstr>
      <vt:lpstr>Helvetica 55 Roman</vt:lpstr>
      <vt:lpstr>Times New Roman</vt:lpstr>
      <vt:lpstr>Mejsel AB - www.mejsel.se </vt:lpstr>
      <vt:lpstr>PowerPoint-presentation</vt:lpstr>
      <vt:lpstr>Om du skulle byta bil idag, hur skulle du helst vilja  att bilen drivs?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</dc:title>
  <dc:creator>rikard</dc:creator>
  <cp:lastModifiedBy>Lars-Ola Nordqvist</cp:lastModifiedBy>
  <cp:revision>2038</cp:revision>
  <cp:lastPrinted>2018-10-01T10:47:53Z</cp:lastPrinted>
  <dcterms:created xsi:type="dcterms:W3CDTF">2006-01-11T13:16:47Z</dcterms:created>
  <dcterms:modified xsi:type="dcterms:W3CDTF">2018-10-03T07:16:25Z</dcterms:modified>
</cp:coreProperties>
</file>