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1" r:id="rId2"/>
    <p:sldId id="265" r:id="rId3"/>
    <p:sldId id="269" r:id="rId4"/>
    <p:sldId id="270" r:id="rId5"/>
    <p:sldId id="280" r:id="rId6"/>
    <p:sldId id="267" r:id="rId7"/>
    <p:sldId id="272" r:id="rId8"/>
    <p:sldId id="273" r:id="rId9"/>
    <p:sldId id="276" r:id="rId10"/>
    <p:sldId id="279" r:id="rId11"/>
    <p:sldId id="278" r:id="rId12"/>
    <p:sldId id="282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D51ADE6A-740E-44AE-83CC-AE7238B6C88D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7E7E9"/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635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E7CC"/>
          </a:solidFill>
        </a:fill>
      </a:tcStyle>
    </a:wholeTbl>
    <a:band2H>
      <a:tcTxStyle/>
      <a:tcStyle>
        <a:tcBdr/>
        <a:fill>
          <a:solidFill>
            <a:srgbClr val="FEF3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5DF"/>
          </a:solidFill>
        </a:fill>
      </a:tcStyle>
    </a:wholeTbl>
    <a:band2H>
      <a:tcTxStyle/>
      <a:tcStyle>
        <a:tcBdr/>
        <a:fill>
          <a:solidFill>
            <a:srgbClr val="ECEB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D0"/>
          </a:solidFill>
        </a:fill>
      </a:tcStyle>
    </a:wholeTbl>
    <a:band2H>
      <a:tcTxStyle/>
      <a:tcStyle>
        <a:tcBdr/>
        <a:fill>
          <a:solidFill>
            <a:srgbClr val="E7E7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00">
        <a:latin typeface="+mn-lt"/>
        <a:ea typeface="+mn-ea"/>
        <a:cs typeface="+mn-cs"/>
        <a:sym typeface="Helvetica Neue"/>
      </a:defRPr>
    </a:lvl1pPr>
    <a:lvl2pPr indent="228600" defTabSz="171450" latinLnBrk="0">
      <a:lnSpc>
        <a:spcPct val="117999"/>
      </a:lnSpc>
      <a:defRPr sz="800">
        <a:latin typeface="+mn-lt"/>
        <a:ea typeface="+mn-ea"/>
        <a:cs typeface="+mn-cs"/>
        <a:sym typeface="Helvetica Neue"/>
      </a:defRPr>
    </a:lvl2pPr>
    <a:lvl3pPr indent="457200" defTabSz="171450" latinLnBrk="0">
      <a:lnSpc>
        <a:spcPct val="117999"/>
      </a:lnSpc>
      <a:defRPr sz="800">
        <a:latin typeface="+mn-lt"/>
        <a:ea typeface="+mn-ea"/>
        <a:cs typeface="+mn-cs"/>
        <a:sym typeface="Helvetica Neue"/>
      </a:defRPr>
    </a:lvl3pPr>
    <a:lvl4pPr indent="685800" defTabSz="171450" latinLnBrk="0">
      <a:lnSpc>
        <a:spcPct val="117999"/>
      </a:lnSpc>
      <a:defRPr sz="800">
        <a:latin typeface="+mn-lt"/>
        <a:ea typeface="+mn-ea"/>
        <a:cs typeface="+mn-cs"/>
        <a:sym typeface="Helvetica Neue"/>
      </a:defRPr>
    </a:lvl4pPr>
    <a:lvl5pPr indent="914400" defTabSz="171450" latinLnBrk="0">
      <a:lnSpc>
        <a:spcPct val="117999"/>
      </a:lnSpc>
      <a:defRPr sz="800">
        <a:latin typeface="+mn-lt"/>
        <a:ea typeface="+mn-ea"/>
        <a:cs typeface="+mn-cs"/>
        <a:sym typeface="Helvetica Neue"/>
      </a:defRPr>
    </a:lvl5pPr>
    <a:lvl6pPr indent="1143000" defTabSz="171450" latinLnBrk="0">
      <a:lnSpc>
        <a:spcPct val="117999"/>
      </a:lnSpc>
      <a:defRPr sz="800">
        <a:latin typeface="+mn-lt"/>
        <a:ea typeface="+mn-ea"/>
        <a:cs typeface="+mn-cs"/>
        <a:sym typeface="Helvetica Neue"/>
      </a:defRPr>
    </a:lvl6pPr>
    <a:lvl7pPr indent="1371600" defTabSz="171450" latinLnBrk="0">
      <a:lnSpc>
        <a:spcPct val="117999"/>
      </a:lnSpc>
      <a:defRPr sz="800">
        <a:latin typeface="+mn-lt"/>
        <a:ea typeface="+mn-ea"/>
        <a:cs typeface="+mn-cs"/>
        <a:sym typeface="Helvetica Neue"/>
      </a:defRPr>
    </a:lvl7pPr>
    <a:lvl8pPr indent="1600200" defTabSz="171450" latinLnBrk="0">
      <a:lnSpc>
        <a:spcPct val="117999"/>
      </a:lnSpc>
      <a:defRPr sz="800">
        <a:latin typeface="+mn-lt"/>
        <a:ea typeface="+mn-ea"/>
        <a:cs typeface="+mn-cs"/>
        <a:sym typeface="Helvetica Neue"/>
      </a:defRPr>
    </a:lvl8pPr>
    <a:lvl9pPr indent="1828800" defTabSz="171450" latinLnBrk="0">
      <a:lnSpc>
        <a:spcPct val="117999"/>
      </a:lnSpc>
      <a:defRPr sz="8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69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mslag utan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"/>
          <p:cNvSpPr/>
          <p:nvPr/>
        </p:nvSpPr>
        <p:spPr>
          <a:xfrm>
            <a:off x="-3176" y="-9525"/>
            <a:ext cx="145036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" name="Linje"/>
          <p:cNvSpPr/>
          <p:nvPr/>
        </p:nvSpPr>
        <p:spPr>
          <a:xfrm>
            <a:off x="2192347" y="2656899"/>
            <a:ext cx="4862641" cy="1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" name="Af_logotyp_gron-vit_cmyk.pdf" descr="Af_logotyp_gron-vit_cmyk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837738" y="1491712"/>
            <a:ext cx="5571862" cy="582913"/>
          </a:xfrm>
          <a:prstGeom prst="rect">
            <a:avLst/>
          </a:prstGeom>
        </p:spPr>
        <p:txBody>
          <a:bodyPr anchor="t"/>
          <a:lstStyle>
            <a:lvl1pPr defTabSz="309563">
              <a:defRPr sz="3200" b="1">
                <a:solidFill>
                  <a:srgbClr val="FFFFFF"/>
                </a:solidFill>
              </a:defRPr>
            </a:lvl1pPr>
            <a:lvl2pPr defTabSz="309563">
              <a:defRPr sz="3200" b="1">
                <a:solidFill>
                  <a:srgbClr val="FFFFFF"/>
                </a:solidFill>
              </a:defRPr>
            </a:lvl2pPr>
            <a:lvl3pPr defTabSz="309563">
              <a:defRPr sz="3200" b="1">
                <a:solidFill>
                  <a:srgbClr val="FFFFFF"/>
                </a:solidFill>
              </a:defRPr>
            </a:lvl3pPr>
            <a:lvl4pPr defTabSz="309563">
              <a:defRPr sz="3200" b="1">
                <a:solidFill>
                  <a:srgbClr val="FFFFFF"/>
                </a:solidFill>
              </a:defRPr>
            </a:lvl4pPr>
            <a:lvl5pPr defTabSz="309563">
              <a:defRPr sz="3200" b="1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32" name="Platshållare för text 2"/>
          <p:cNvSpPr txBox="1">
            <a:spLocks noGrp="1"/>
          </p:cNvSpPr>
          <p:nvPr>
            <p:ph type="body" sz="quarter" idx="13"/>
          </p:nvPr>
        </p:nvSpPr>
        <p:spPr>
          <a:xfrm>
            <a:off x="2121879" y="2026827"/>
            <a:ext cx="5003578" cy="525205"/>
          </a:xfrm>
          <a:prstGeom prst="rect">
            <a:avLst/>
          </a:prstGeom>
        </p:spPr>
        <p:txBody>
          <a:bodyPr anchor="t"/>
          <a:lstStyle/>
          <a:p>
            <a:pPr defTabSz="309563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738981" y="708524"/>
            <a:ext cx="4472584" cy="432373"/>
          </a:xfrm>
          <a:prstGeom prst="rect">
            <a:avLst/>
          </a:prstGeom>
        </p:spPr>
        <p:txBody>
          <a:bodyPr anchor="t"/>
          <a:lstStyle>
            <a:lvl1pPr algn="l" defTabSz="309563">
              <a:defRPr sz="2700" b="1">
                <a:solidFill>
                  <a:schemeClr val="accent1"/>
                </a:solidFill>
              </a:defRPr>
            </a:lvl1pPr>
            <a:lvl2pPr algn="l" defTabSz="309563">
              <a:defRPr sz="2700" b="1">
                <a:solidFill>
                  <a:schemeClr val="accent1"/>
                </a:solidFill>
              </a:defRPr>
            </a:lvl2pPr>
            <a:lvl3pPr algn="l" defTabSz="309563">
              <a:defRPr sz="2700" b="1">
                <a:solidFill>
                  <a:schemeClr val="accent1"/>
                </a:solidFill>
              </a:defRPr>
            </a:lvl3pPr>
            <a:lvl4pPr algn="l" defTabSz="309563">
              <a:defRPr sz="2700" b="1">
                <a:solidFill>
                  <a:schemeClr val="accent1"/>
                </a:solidFill>
              </a:defRPr>
            </a:lvl4pPr>
            <a:lvl5pPr algn="l" defTabSz="309563">
              <a:defRPr sz="2700" b="1">
                <a:solidFill>
                  <a:schemeClr val="accent1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4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mslag utan bild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ktangel"/>
          <p:cNvSpPr/>
          <p:nvPr/>
        </p:nvSpPr>
        <p:spPr>
          <a:xfrm>
            <a:off x="-3176" y="-9525"/>
            <a:ext cx="145036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1" name="Af_logotyp_gron-bla_cmyk.pdf" descr="Af_logotyp_gron-bla_cmyk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837738" y="1491712"/>
            <a:ext cx="5571862" cy="582913"/>
          </a:xfrm>
          <a:prstGeom prst="rect">
            <a:avLst/>
          </a:prstGeom>
        </p:spPr>
        <p:txBody>
          <a:bodyPr anchor="t"/>
          <a:lstStyle>
            <a:lvl1pPr defTabSz="309563">
              <a:defRPr sz="3200" b="1">
                <a:solidFill>
                  <a:schemeClr val="accent1"/>
                </a:solidFill>
              </a:defRPr>
            </a:lvl1pPr>
            <a:lvl2pPr defTabSz="309563">
              <a:defRPr sz="3200" b="1">
                <a:solidFill>
                  <a:schemeClr val="accent1"/>
                </a:solidFill>
              </a:defRPr>
            </a:lvl2pPr>
            <a:lvl3pPr defTabSz="309563">
              <a:defRPr sz="3200" b="1">
                <a:solidFill>
                  <a:schemeClr val="accent1"/>
                </a:solidFill>
              </a:defRPr>
            </a:lvl3pPr>
            <a:lvl4pPr defTabSz="309563">
              <a:defRPr sz="3200" b="1">
                <a:solidFill>
                  <a:schemeClr val="accent1"/>
                </a:solidFill>
              </a:defRPr>
            </a:lvl4pPr>
            <a:lvl5pPr defTabSz="309563">
              <a:defRPr sz="3200" b="1">
                <a:solidFill>
                  <a:schemeClr val="accent1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3" name="Platshållare för text 2"/>
          <p:cNvSpPr txBox="1">
            <a:spLocks noGrp="1"/>
          </p:cNvSpPr>
          <p:nvPr>
            <p:ph type="body" sz="quarter" idx="13"/>
          </p:nvPr>
        </p:nvSpPr>
        <p:spPr>
          <a:xfrm>
            <a:off x="2121879" y="2026827"/>
            <a:ext cx="5003578" cy="525205"/>
          </a:xfrm>
          <a:prstGeom prst="rect">
            <a:avLst/>
          </a:prstGeom>
        </p:spPr>
        <p:txBody>
          <a:bodyPr anchor="t"/>
          <a:lstStyle/>
          <a:p>
            <a:pPr defTabSz="309563">
              <a:spcBef>
                <a:spcPts val="700"/>
              </a:spcBef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44" name="Linje"/>
          <p:cNvSpPr/>
          <p:nvPr/>
        </p:nvSpPr>
        <p:spPr>
          <a:xfrm>
            <a:off x="2192347" y="2656899"/>
            <a:ext cx="4862641" cy="1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738981" y="708524"/>
            <a:ext cx="4472584" cy="432373"/>
          </a:xfrm>
          <a:prstGeom prst="rect">
            <a:avLst/>
          </a:prstGeom>
        </p:spPr>
        <p:txBody>
          <a:bodyPr anchor="t"/>
          <a:lstStyle>
            <a:lvl1pPr algn="l" defTabSz="309563">
              <a:defRPr sz="2700" b="1">
                <a:solidFill>
                  <a:schemeClr val="accent1"/>
                </a:solidFill>
              </a:defRPr>
            </a:lvl1pPr>
            <a:lvl2pPr algn="l" defTabSz="309563">
              <a:defRPr sz="2700" b="1">
                <a:solidFill>
                  <a:schemeClr val="accent1"/>
                </a:solidFill>
              </a:defRPr>
            </a:lvl2pPr>
            <a:lvl3pPr algn="l" defTabSz="309563">
              <a:defRPr sz="2700" b="1">
                <a:solidFill>
                  <a:schemeClr val="accent1"/>
                </a:solidFill>
              </a:defRPr>
            </a:lvl3pPr>
            <a:lvl4pPr algn="l" defTabSz="309563">
              <a:defRPr sz="2700" b="1">
                <a:solidFill>
                  <a:schemeClr val="accent1"/>
                </a:solidFill>
              </a:defRPr>
            </a:lvl4pPr>
            <a:lvl5pPr algn="l" defTabSz="309563">
              <a:defRPr sz="2700" b="1">
                <a:solidFill>
                  <a:schemeClr val="accent1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3" name="Vi ska förbättra arbetsmarknaden genom att:…"/>
          <p:cNvSpPr txBox="1">
            <a:spLocks noGrp="1"/>
          </p:cNvSpPr>
          <p:nvPr>
            <p:ph type="body" idx="13"/>
          </p:nvPr>
        </p:nvSpPr>
        <p:spPr>
          <a:xfrm>
            <a:off x="739773" y="1396188"/>
            <a:ext cx="7270158" cy="3211921"/>
          </a:xfrm>
          <a:prstGeom prst="rect">
            <a:avLst/>
          </a:prstGeom>
        </p:spPr>
        <p:txBody>
          <a:bodyPr anchor="t"/>
          <a:lstStyle/>
          <a:p>
            <a:pPr marL="192331" indent="-192331" algn="l" defTabSz="309563">
              <a:spcBef>
                <a:spcPts val="700"/>
              </a:spcBef>
              <a:buClr>
                <a:schemeClr val="accent2"/>
              </a:buClr>
              <a:buSzPct val="175000"/>
              <a:buChar char="•"/>
              <a:defRPr sz="1800">
                <a:solidFill>
                  <a:srgbClr val="333333"/>
                </a:solidFill>
              </a:defRPr>
            </a:pPr>
            <a:endParaRPr/>
          </a:p>
        </p:txBody>
      </p:sp>
      <p:sp>
        <p:nvSpPr>
          <p:cNvPr id="5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Rubrik och text_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Af_logotyp_gron-vit_cmyk.pdf" descr="Af_logotyp_gron-vit_cmyk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2893" y="4769689"/>
            <a:ext cx="1904130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Rektangel"/>
          <p:cNvSpPr/>
          <p:nvPr/>
        </p:nvSpPr>
        <p:spPr>
          <a:xfrm>
            <a:off x="-3176" y="-9525"/>
            <a:ext cx="145036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3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738981" y="708524"/>
            <a:ext cx="4472584" cy="432373"/>
          </a:xfrm>
          <a:prstGeom prst="rect">
            <a:avLst/>
          </a:prstGeom>
        </p:spPr>
        <p:txBody>
          <a:bodyPr anchor="t"/>
          <a:lstStyle>
            <a:lvl1pPr algn="l" defTabSz="309563">
              <a:defRPr sz="2700" b="1">
                <a:solidFill>
                  <a:srgbClr val="FFFFFF"/>
                </a:solidFill>
              </a:defRPr>
            </a:lvl1pPr>
            <a:lvl2pPr algn="l" defTabSz="309563">
              <a:defRPr sz="2700" b="1">
                <a:solidFill>
                  <a:srgbClr val="FFFFFF"/>
                </a:solidFill>
              </a:defRPr>
            </a:lvl2pPr>
            <a:lvl3pPr algn="l" defTabSz="309563">
              <a:defRPr sz="2700" b="1">
                <a:solidFill>
                  <a:srgbClr val="FFFFFF"/>
                </a:solidFill>
              </a:defRPr>
            </a:lvl3pPr>
            <a:lvl4pPr algn="l" defTabSz="309563">
              <a:defRPr sz="2700" b="1">
                <a:solidFill>
                  <a:srgbClr val="FFFFFF"/>
                </a:solidFill>
              </a:defRPr>
            </a:lvl4pPr>
            <a:lvl5pPr algn="l" defTabSz="309563">
              <a:defRPr sz="2700" b="1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4" name="Vi ska förbättra arbetsmarknaden genom att:…"/>
          <p:cNvSpPr txBox="1">
            <a:spLocks noGrp="1"/>
          </p:cNvSpPr>
          <p:nvPr>
            <p:ph type="body" idx="13"/>
          </p:nvPr>
        </p:nvSpPr>
        <p:spPr>
          <a:xfrm>
            <a:off x="739773" y="1396188"/>
            <a:ext cx="7270158" cy="3211921"/>
          </a:xfrm>
          <a:prstGeom prst="rect">
            <a:avLst/>
          </a:prstGeom>
        </p:spPr>
        <p:txBody>
          <a:bodyPr anchor="t"/>
          <a:lstStyle/>
          <a:p>
            <a:pPr marL="192331" indent="-192331" algn="l" defTabSz="309563">
              <a:spcBef>
                <a:spcPts val="700"/>
              </a:spcBef>
              <a:buClr>
                <a:schemeClr val="accent2"/>
              </a:buClr>
              <a:buSzPct val="175000"/>
              <a:buChar char="•"/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två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738981" y="708524"/>
            <a:ext cx="4472584" cy="432373"/>
          </a:xfrm>
          <a:prstGeom prst="rect">
            <a:avLst/>
          </a:prstGeom>
        </p:spPr>
        <p:txBody>
          <a:bodyPr anchor="t"/>
          <a:lstStyle>
            <a:lvl1pPr algn="l" defTabSz="309563">
              <a:defRPr sz="2700" b="1">
                <a:solidFill>
                  <a:schemeClr val="accent1"/>
                </a:solidFill>
              </a:defRPr>
            </a:lvl1pPr>
            <a:lvl2pPr algn="l" defTabSz="309563">
              <a:defRPr sz="2700" b="1">
                <a:solidFill>
                  <a:schemeClr val="accent1"/>
                </a:solidFill>
              </a:defRPr>
            </a:lvl2pPr>
            <a:lvl3pPr algn="l" defTabSz="309563">
              <a:defRPr sz="2700" b="1">
                <a:solidFill>
                  <a:schemeClr val="accent1"/>
                </a:solidFill>
              </a:defRPr>
            </a:lvl3pPr>
            <a:lvl4pPr algn="l" defTabSz="309563">
              <a:defRPr sz="2700" b="1">
                <a:solidFill>
                  <a:schemeClr val="accent1"/>
                </a:solidFill>
              </a:defRPr>
            </a:lvl4pPr>
            <a:lvl5pPr algn="l" defTabSz="309563">
              <a:defRPr sz="2700" b="1">
                <a:solidFill>
                  <a:schemeClr val="accent1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3" name="Vi ska förbättra arbetsmarknaden genom att:…"/>
          <p:cNvSpPr txBox="1">
            <a:spLocks noGrp="1"/>
          </p:cNvSpPr>
          <p:nvPr>
            <p:ph type="body" sz="half" idx="13"/>
          </p:nvPr>
        </p:nvSpPr>
        <p:spPr>
          <a:xfrm>
            <a:off x="739775" y="1396188"/>
            <a:ext cx="3716660" cy="3211921"/>
          </a:xfrm>
          <a:prstGeom prst="rect">
            <a:avLst/>
          </a:prstGeom>
        </p:spPr>
        <p:txBody>
          <a:bodyPr anchor="t"/>
          <a:lstStyle/>
          <a:p>
            <a:pPr marL="192331" indent="-192331" algn="l" defTabSz="309563">
              <a:spcBef>
                <a:spcPts val="700"/>
              </a:spcBef>
              <a:buClr>
                <a:schemeClr val="accent2"/>
              </a:buClr>
              <a:buSzPct val="175000"/>
              <a:buChar char="•"/>
              <a:defRPr sz="1800">
                <a:solidFill>
                  <a:srgbClr val="333333"/>
                </a:solidFill>
              </a:defRPr>
            </a:pPr>
            <a:endParaRPr/>
          </a:p>
        </p:txBody>
      </p:sp>
      <p:sp>
        <p:nvSpPr>
          <p:cNvPr id="74" name="Vi ska förbättra arbetsmarknaden genom att:…"/>
          <p:cNvSpPr txBox="1">
            <a:spLocks noGrp="1"/>
          </p:cNvSpPr>
          <p:nvPr>
            <p:ph type="body" sz="half" idx="14"/>
          </p:nvPr>
        </p:nvSpPr>
        <p:spPr>
          <a:xfrm>
            <a:off x="4871689" y="1396188"/>
            <a:ext cx="3716661" cy="3211921"/>
          </a:xfrm>
          <a:prstGeom prst="rect">
            <a:avLst/>
          </a:prstGeom>
        </p:spPr>
        <p:txBody>
          <a:bodyPr anchor="t"/>
          <a:lstStyle/>
          <a:p>
            <a:pPr marL="192331" indent="-192331" algn="l" defTabSz="309563">
              <a:spcBef>
                <a:spcPts val="700"/>
              </a:spcBef>
              <a:buClr>
                <a:schemeClr val="accent2"/>
              </a:buClr>
              <a:buSzPct val="175000"/>
              <a:buChar char="•"/>
              <a:defRPr sz="1800">
                <a:solidFill>
                  <a:srgbClr val="333333"/>
                </a:solidFill>
              </a:defRPr>
            </a:pPr>
            <a:endParaRPr/>
          </a:p>
        </p:txBody>
      </p:sp>
      <p:sp>
        <p:nvSpPr>
          <p:cNvPr id="7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vdelningsstart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kärmavbild 2018-03-13 kl. 14.58.17.png"/>
          <p:cNvSpPr>
            <a:spLocks noGrp="1"/>
          </p:cNvSpPr>
          <p:nvPr>
            <p:ph type="pic" idx="13"/>
          </p:nvPr>
        </p:nvSpPr>
        <p:spPr>
          <a:xfrm>
            <a:off x="141857" y="0"/>
            <a:ext cx="9002144" cy="5143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pic>
        <p:nvPicPr>
          <p:cNvPr id="102" name="Af_logotyp_gron-vit_cmyk.pdf" descr="Af_logotyp_gron-vit_cmyk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Rektangel"/>
          <p:cNvSpPr/>
          <p:nvPr/>
        </p:nvSpPr>
        <p:spPr>
          <a:xfrm>
            <a:off x="-3176" y="-9525"/>
            <a:ext cx="145036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4" name="Rubrik 1"/>
          <p:cNvSpPr/>
          <p:nvPr/>
        </p:nvSpPr>
        <p:spPr>
          <a:xfrm>
            <a:off x="141413" y="2772363"/>
            <a:ext cx="3425054" cy="1223537"/>
          </a:xfrm>
          <a:prstGeom prst="rect">
            <a:avLst/>
          </a:prstGeom>
          <a:solidFill>
            <a:srgbClr val="111746">
              <a:alpha val="81113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spcBef>
                <a:spcPts val="700"/>
              </a:spcBef>
              <a:defRPr sz="30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354725" y="3102002"/>
            <a:ext cx="3091119" cy="564258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309563">
              <a:spcBef>
                <a:spcPts val="700"/>
              </a:spcBef>
              <a:defRPr sz="3000">
                <a:solidFill>
                  <a:srgbClr val="FFFFFF"/>
                </a:solidFill>
              </a:defRPr>
            </a:lvl1pPr>
            <a:lvl2pPr algn="l" defTabSz="309563">
              <a:spcBef>
                <a:spcPts val="700"/>
              </a:spcBef>
              <a:defRPr sz="3000">
                <a:solidFill>
                  <a:srgbClr val="FFFFFF"/>
                </a:solidFill>
              </a:defRPr>
            </a:lvl2pPr>
            <a:lvl3pPr algn="l" defTabSz="309563">
              <a:spcBef>
                <a:spcPts val="700"/>
              </a:spcBef>
              <a:defRPr sz="3000">
                <a:solidFill>
                  <a:srgbClr val="FFFFFF"/>
                </a:solidFill>
              </a:defRPr>
            </a:lvl3pPr>
            <a:lvl4pPr algn="l" defTabSz="309563">
              <a:spcBef>
                <a:spcPts val="700"/>
              </a:spcBef>
              <a:defRPr sz="3000">
                <a:solidFill>
                  <a:srgbClr val="FFFFFF"/>
                </a:solidFill>
              </a:defRPr>
            </a:lvl4pPr>
            <a:lvl5pPr algn="l" defTabSz="309563">
              <a:spcBef>
                <a:spcPts val="700"/>
              </a:spcBef>
              <a:defRPr sz="30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0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vdelningsstart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kärmavbild 2018-03-13 kl. 14.58.17.png"/>
          <p:cNvSpPr>
            <a:spLocks noGrp="1"/>
          </p:cNvSpPr>
          <p:nvPr>
            <p:ph type="pic" idx="13"/>
          </p:nvPr>
        </p:nvSpPr>
        <p:spPr>
          <a:xfrm>
            <a:off x="141857" y="0"/>
            <a:ext cx="9002144" cy="5143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pic>
        <p:nvPicPr>
          <p:cNvPr id="114" name="Af_logotyp_gron-bla_cmyk.pdf" descr="Af_logotyp_gron-bla_cmyk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2893" y="4769689"/>
            <a:ext cx="1904130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Rektangel"/>
          <p:cNvSpPr/>
          <p:nvPr/>
        </p:nvSpPr>
        <p:spPr>
          <a:xfrm>
            <a:off x="-3176" y="-9525"/>
            <a:ext cx="145036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6" name="Rubrik 1"/>
          <p:cNvSpPr/>
          <p:nvPr/>
        </p:nvSpPr>
        <p:spPr>
          <a:xfrm>
            <a:off x="141413" y="2772363"/>
            <a:ext cx="3425054" cy="1223537"/>
          </a:xfrm>
          <a:prstGeom prst="rect">
            <a:avLst/>
          </a:prstGeom>
          <a:solidFill>
            <a:srgbClr val="111746">
              <a:alpha val="81113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spcBef>
                <a:spcPts val="700"/>
              </a:spcBef>
              <a:defRPr sz="30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7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354725" y="3102002"/>
            <a:ext cx="3042993" cy="564258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309563">
              <a:spcBef>
                <a:spcPts val="700"/>
              </a:spcBef>
              <a:defRPr sz="3000">
                <a:solidFill>
                  <a:srgbClr val="FFFFFF"/>
                </a:solidFill>
              </a:defRPr>
            </a:lvl1pPr>
            <a:lvl2pPr algn="l" defTabSz="309563">
              <a:spcBef>
                <a:spcPts val="700"/>
              </a:spcBef>
              <a:defRPr sz="3000">
                <a:solidFill>
                  <a:srgbClr val="FFFFFF"/>
                </a:solidFill>
              </a:defRPr>
            </a:lvl2pPr>
            <a:lvl3pPr algn="l" defTabSz="309563">
              <a:spcBef>
                <a:spcPts val="700"/>
              </a:spcBef>
              <a:defRPr sz="3000">
                <a:solidFill>
                  <a:srgbClr val="FFFFFF"/>
                </a:solidFill>
              </a:defRPr>
            </a:lvl3pPr>
            <a:lvl4pPr algn="l" defTabSz="309563">
              <a:spcBef>
                <a:spcPts val="700"/>
              </a:spcBef>
              <a:defRPr sz="3000">
                <a:solidFill>
                  <a:srgbClr val="FFFFFF"/>
                </a:solidFill>
              </a:defRPr>
            </a:lvl4pPr>
            <a:lvl5pPr algn="l" defTabSz="309563">
              <a:spcBef>
                <a:spcPts val="700"/>
              </a:spcBef>
              <a:defRPr sz="30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1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2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_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Af_logotyp_gron-vit_rgb.png" descr="Af_logotyp_gron-vit_rgb.png"/>
          <p:cNvPicPr>
            <a:picLocks noChangeAspect="1"/>
          </p:cNvPicPr>
          <p:nvPr/>
        </p:nvPicPr>
        <p:blipFill>
          <a:blip r:embed="rId2">
            <a:extLst/>
          </a:blip>
          <a:srcRect t="148" b="147"/>
          <a:stretch>
            <a:fillRect/>
          </a:stretch>
        </p:blipFill>
        <p:spPr>
          <a:xfrm>
            <a:off x="7062898" y="4769688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Rektangel"/>
          <p:cNvSpPr/>
          <p:nvPr/>
        </p:nvSpPr>
        <p:spPr>
          <a:xfrm>
            <a:off x="-3176" y="-9525"/>
            <a:ext cx="145036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5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309563">
              <a:defRPr>
                <a:solidFill>
                  <a:srgbClr val="FFFFFF"/>
                </a:solidFill>
              </a:defRPr>
            </a:lvl1pPr>
            <a:lvl2pPr defTabSz="309563">
              <a:defRPr>
                <a:solidFill>
                  <a:srgbClr val="FFFFFF"/>
                </a:solidFill>
              </a:defRPr>
            </a:lvl2pPr>
            <a:lvl3pPr defTabSz="309563">
              <a:defRPr>
                <a:solidFill>
                  <a:srgbClr val="FFFFFF"/>
                </a:solidFill>
              </a:defRPr>
            </a:lvl3pPr>
            <a:lvl4pPr defTabSz="309563">
              <a:defRPr>
                <a:solidFill>
                  <a:srgbClr val="FFFFFF"/>
                </a:solidFill>
              </a:defRPr>
            </a:lvl4pPr>
            <a:lvl5pPr defTabSz="309563">
              <a:defRPr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_logotyp_gron-bla_cmyk.pdf" descr="Af_logotyp_gron-bla_cmyk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ktangel"/>
          <p:cNvSpPr/>
          <p:nvPr/>
        </p:nvSpPr>
        <p:spPr>
          <a:xfrm>
            <a:off x="-3176" y="-9525"/>
            <a:ext cx="145036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729803" y="616101"/>
            <a:ext cx="5684394" cy="3563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" name="Titeltext"/>
          <p:cNvSpPr txBox="1">
            <a:spLocks noGrp="1"/>
          </p:cNvSpPr>
          <p:nvPr>
            <p:ph type="title"/>
          </p:nvPr>
        </p:nvSpPr>
        <p:spPr>
          <a:xfrm>
            <a:off x="1370012" y="1028700"/>
            <a:ext cx="7315201" cy="348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/>
          <a:lstStyle/>
          <a:p>
            <a:r>
              <a:t>Titeltext</a:t>
            </a:r>
          </a:p>
        </p:txBody>
      </p:sp>
      <p:sp>
        <p:nvSpPr>
          <p:cNvPr id="6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511877"/>
            <a:ext cx="527925" cy="51077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>
              <a:spcBef>
                <a:spcPts val="700"/>
              </a:spcBef>
              <a:defRPr sz="3000" b="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txStyles>
    <p:titleStyle>
      <a:lvl1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ctr" defTabSz="1714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1714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1714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1714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1714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545118" marR="0" indent="-354493" algn="ctr" defTabSz="17145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783243" marR="0" indent="-354493" algn="ctr" defTabSz="17145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021368" marR="0" indent="-354493" algn="ctr" defTabSz="17145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259493" marR="0" indent="-354493" algn="ctr" defTabSz="17145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309563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309563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309563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309563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309563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309563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309563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309563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309563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ra"/>
          <p:cNvGrpSpPr/>
          <p:nvPr/>
        </p:nvGrpSpPr>
        <p:grpSpPr>
          <a:xfrm>
            <a:off x="148318" y="3224347"/>
            <a:ext cx="5989786" cy="1919153"/>
            <a:chOff x="0" y="0"/>
            <a:chExt cx="5989785" cy="1916082"/>
          </a:xfrm>
        </p:grpSpPr>
        <p:sp>
          <p:nvSpPr>
            <p:cNvPr id="5" name="Rubrik 1"/>
            <p:cNvSpPr txBox="1"/>
            <p:nvPr/>
          </p:nvSpPr>
          <p:spPr>
            <a:xfrm>
              <a:off x="0" y="-1"/>
              <a:ext cx="5989786" cy="1916084"/>
            </a:xfrm>
            <a:prstGeom prst="rect">
              <a:avLst/>
            </a:prstGeom>
            <a:solidFill>
              <a:schemeClr val="accent1">
                <a:alpha val="89994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9050" tIns="19050" rIns="19050" bIns="19050" numCol="1" anchor="t">
              <a:normAutofit/>
            </a:bodyPr>
            <a:lstStyle>
              <a:lvl1pPr>
                <a:defRPr sz="3000">
                  <a:solidFill>
                    <a:srgbClr val="FFFFFF"/>
                  </a:solidFill>
                </a:defRPr>
              </a:lvl1pPr>
            </a:lstStyle>
            <a:p>
              <a:r>
                <a:t>  </a:t>
              </a:r>
            </a:p>
          </p:txBody>
        </p:sp>
        <p:sp>
          <p:nvSpPr>
            <p:cNvPr id="6" name="Linje"/>
            <p:cNvSpPr/>
            <p:nvPr/>
          </p:nvSpPr>
          <p:spPr>
            <a:xfrm>
              <a:off x="239287" y="1375197"/>
              <a:ext cx="5474655" cy="1"/>
            </a:xfrm>
            <a:prstGeom prst="line">
              <a:avLst/>
            </a:prstGeom>
            <a:noFill/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7" name="Af_logotyp_gron-vit_cmyk.pdf" descr="Af_logotyp_gron-vit_cmyk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10110" y="1527452"/>
              <a:ext cx="1904123" cy="2314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790" y="703690"/>
            <a:ext cx="3047895" cy="4303739"/>
          </a:xfrm>
          <a:prstGeom prst="rect">
            <a:avLst/>
          </a:prstGeom>
        </p:spPr>
      </p:pic>
      <p:sp>
        <p:nvSpPr>
          <p:cNvPr id="14" name="Platshållare för text 2"/>
          <p:cNvSpPr txBox="1">
            <a:spLocks noGrp="1"/>
          </p:cNvSpPr>
          <p:nvPr>
            <p:ph type="body" idx="4294967295"/>
          </p:nvPr>
        </p:nvSpPr>
        <p:spPr>
          <a:xfrm>
            <a:off x="351837" y="3595819"/>
            <a:ext cx="5679953" cy="5252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 algn="l" defTabSz="309563">
              <a:spcBef>
                <a:spcPts val="700"/>
              </a:spcBef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 sz="2800" dirty="0"/>
              <a:t>Prognos för arbetsmarknaden 2018-2019</a:t>
            </a:r>
            <a:endParaRPr sz="2800" dirty="0"/>
          </a:p>
        </p:txBody>
      </p:sp>
      <p:sp>
        <p:nvSpPr>
          <p:cNvPr id="15" name="2018-06-05…"/>
          <p:cNvSpPr txBox="1"/>
          <p:nvPr/>
        </p:nvSpPr>
        <p:spPr>
          <a:xfrm>
            <a:off x="323416" y="4614681"/>
            <a:ext cx="1293624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100" b="0">
                <a:solidFill>
                  <a:srgbClr val="FFFFFF"/>
                </a:solidFill>
              </a:defRPr>
            </a:pPr>
            <a:r>
              <a:rPr lang="sv-SE" dirty="0" smtClean="0"/>
              <a:t>Mikael Sjöberg</a:t>
            </a:r>
            <a:endParaRPr dirty="0" smtClean="0"/>
          </a:p>
          <a:p>
            <a:pPr>
              <a:defRPr sz="1100" b="0">
                <a:solidFill>
                  <a:srgbClr val="FFFFFF"/>
                </a:solidFill>
              </a:defRPr>
            </a:pPr>
            <a:r>
              <a:rPr lang="sv-SE" dirty="0" smtClean="0"/>
              <a:t>Håkan Gustavsson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9490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01" y="1210033"/>
            <a:ext cx="4324639" cy="31034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276" y="1210033"/>
            <a:ext cx="4324638" cy="31034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Platshållare för text 6"/>
          <p:cNvSpPr>
            <a:spLocks noGrp="1"/>
          </p:cNvSpPr>
          <p:nvPr>
            <p:ph type="body" sz="quarter" idx="1"/>
          </p:nvPr>
        </p:nvSpPr>
        <p:spPr>
          <a:xfrm>
            <a:off x="738980" y="708524"/>
            <a:ext cx="7889381" cy="432373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Utrikes födda är nödvändiga för </a:t>
            </a:r>
            <a:r>
              <a:rPr lang="sv-SE" dirty="0" smtClean="0"/>
              <a:t>arbetskraftsförsörjningen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43069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"/>
          </p:nvPr>
        </p:nvSpPr>
        <p:spPr>
          <a:xfrm>
            <a:off x="738981" y="708524"/>
            <a:ext cx="7270950" cy="432373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Tre tydliga utmaningar på arbetsmarknaden 2018 och 2019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192331" lvl="4" indent="-192331" algn="l" defTabSz="309563">
              <a:spcBef>
                <a:spcPts val="700"/>
              </a:spcBef>
              <a:buClr>
                <a:srgbClr val="83BE52"/>
              </a:buClr>
              <a:buSzPct val="170000"/>
              <a:buFontTx/>
              <a:buChar char="•"/>
              <a:defRPr sz="1800">
                <a:solidFill>
                  <a:srgbClr val="333333"/>
                </a:solidFill>
              </a:defRPr>
            </a:pPr>
            <a:r>
              <a:rPr lang="sv-SE" sz="1800" dirty="0" smtClean="0">
                <a:solidFill>
                  <a:srgbClr val="333333"/>
                </a:solidFill>
              </a:rPr>
              <a:t>Bristen </a:t>
            </a:r>
            <a:r>
              <a:rPr lang="sv-SE" sz="1800" dirty="0">
                <a:solidFill>
                  <a:srgbClr val="333333"/>
                </a:solidFill>
              </a:rPr>
              <a:t>på kompetens som försvårar matchningen på arbetsmarknaden</a:t>
            </a:r>
          </a:p>
          <a:p>
            <a:pPr marL="192331" lvl="4" indent="-192331" algn="l" defTabSz="309563">
              <a:spcBef>
                <a:spcPts val="700"/>
              </a:spcBef>
              <a:buClr>
                <a:srgbClr val="83BE52"/>
              </a:buClr>
              <a:buSzPct val="170000"/>
              <a:buFontTx/>
              <a:buChar char="•"/>
              <a:defRPr sz="1800">
                <a:solidFill>
                  <a:srgbClr val="333333"/>
                </a:solidFill>
              </a:defRPr>
            </a:pPr>
            <a:r>
              <a:rPr lang="sv-SE" sz="1800" dirty="0" smtClean="0">
                <a:solidFill>
                  <a:srgbClr val="333333"/>
                </a:solidFill>
              </a:rPr>
              <a:t>Förbättra </a:t>
            </a:r>
            <a:r>
              <a:rPr lang="sv-SE" sz="1800" dirty="0">
                <a:solidFill>
                  <a:srgbClr val="333333"/>
                </a:solidFill>
              </a:rPr>
              <a:t>utrikes föddas etablering på arbetsmarknaden och öka </a:t>
            </a:r>
            <a:r>
              <a:rPr lang="sv-SE" sz="1800" dirty="0" smtClean="0">
                <a:solidFill>
                  <a:srgbClr val="333333"/>
                </a:solidFill>
              </a:rPr>
              <a:t>sysselsättningen </a:t>
            </a:r>
            <a:r>
              <a:rPr lang="sv-SE" sz="1800" dirty="0">
                <a:solidFill>
                  <a:srgbClr val="333333"/>
                </a:solidFill>
              </a:rPr>
              <a:t>bland de med kort utbildning</a:t>
            </a:r>
          </a:p>
          <a:p>
            <a:pPr marL="192331" lvl="4" indent="-192331" algn="l" defTabSz="309563">
              <a:spcBef>
                <a:spcPts val="700"/>
              </a:spcBef>
              <a:buClr>
                <a:srgbClr val="83BE52"/>
              </a:buClr>
              <a:buSzPct val="170000"/>
              <a:buFontTx/>
              <a:buChar char="•"/>
              <a:defRPr sz="1800">
                <a:solidFill>
                  <a:srgbClr val="333333"/>
                </a:solidFill>
              </a:defRPr>
            </a:pPr>
            <a:r>
              <a:rPr lang="sv-SE" sz="1800" dirty="0" smtClean="0">
                <a:solidFill>
                  <a:srgbClr val="333333"/>
                </a:solidFill>
              </a:rPr>
              <a:t>Motverka långtidsarbetslösheten</a:t>
            </a:r>
            <a:endParaRPr lang="sv-SE" sz="18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311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"/>
          </p:nvPr>
        </p:nvSpPr>
        <p:spPr>
          <a:xfrm>
            <a:off x="738981" y="708524"/>
            <a:ext cx="7270950" cy="432373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Så möter vi utmaningarna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192331" lvl="4" indent="-192331" algn="l" defTabSz="309563">
              <a:spcBef>
                <a:spcPts val="700"/>
              </a:spcBef>
              <a:buClr>
                <a:srgbClr val="83BE52"/>
              </a:buClr>
              <a:buSzPct val="170000"/>
              <a:buFontTx/>
              <a:buChar char="•"/>
              <a:defRPr sz="1800">
                <a:solidFill>
                  <a:srgbClr val="333333"/>
                </a:solidFill>
              </a:defRPr>
            </a:pPr>
            <a:r>
              <a:rPr lang="sv-SE" sz="1800" dirty="0" smtClean="0">
                <a:solidFill>
                  <a:srgbClr val="333333"/>
                </a:solidFill>
              </a:rPr>
              <a:t>Utbildning</a:t>
            </a:r>
            <a:endParaRPr lang="sv-SE" sz="1800" dirty="0">
              <a:solidFill>
                <a:srgbClr val="333333"/>
              </a:solidFill>
            </a:endParaRPr>
          </a:p>
          <a:p>
            <a:pPr marL="192331" lvl="4" indent="-192331" algn="l" defTabSz="309563">
              <a:spcBef>
                <a:spcPts val="700"/>
              </a:spcBef>
              <a:buClr>
                <a:srgbClr val="83BE52"/>
              </a:buClr>
              <a:buSzPct val="170000"/>
              <a:buFontTx/>
              <a:buChar char="•"/>
              <a:defRPr sz="1800">
                <a:solidFill>
                  <a:srgbClr val="333333"/>
                </a:solidFill>
              </a:defRPr>
            </a:pPr>
            <a:r>
              <a:rPr lang="sv-SE" sz="1800" dirty="0" smtClean="0">
                <a:solidFill>
                  <a:srgbClr val="333333"/>
                </a:solidFill>
              </a:rPr>
              <a:t>Subventionerade anställningar</a:t>
            </a:r>
            <a:endParaRPr lang="sv-SE" sz="1800" dirty="0">
              <a:solidFill>
                <a:srgbClr val="333333"/>
              </a:solidFill>
            </a:endParaRPr>
          </a:p>
          <a:p>
            <a:pPr marL="192331" lvl="4" indent="-192331" algn="l" defTabSz="309563">
              <a:spcBef>
                <a:spcPts val="700"/>
              </a:spcBef>
              <a:buClr>
                <a:srgbClr val="83BE52"/>
              </a:buClr>
              <a:buSzPct val="170000"/>
              <a:buFontTx/>
              <a:buChar char="•"/>
              <a:defRPr sz="1800">
                <a:solidFill>
                  <a:srgbClr val="333333"/>
                </a:solidFill>
              </a:defRPr>
            </a:pPr>
            <a:r>
              <a:rPr lang="sv-SE" sz="1800" dirty="0" smtClean="0">
                <a:solidFill>
                  <a:srgbClr val="333333"/>
                </a:solidFill>
              </a:rPr>
              <a:t>Arbetsgivararbete</a:t>
            </a:r>
          </a:p>
          <a:p>
            <a:pPr marL="192331" lvl="4" indent="-192331" algn="l" defTabSz="309563">
              <a:spcBef>
                <a:spcPts val="700"/>
              </a:spcBef>
              <a:buClr>
                <a:srgbClr val="83BE52"/>
              </a:buClr>
              <a:buSzPct val="170000"/>
              <a:buFontTx/>
              <a:buChar char="•"/>
              <a:defRPr sz="1800">
                <a:solidFill>
                  <a:srgbClr val="333333"/>
                </a:solidFill>
              </a:defRPr>
            </a:pPr>
            <a:r>
              <a:rPr lang="sv-SE" sz="1800" dirty="0" smtClean="0">
                <a:solidFill>
                  <a:srgbClr val="333333"/>
                </a:solidFill>
              </a:rPr>
              <a:t>Samverkan</a:t>
            </a:r>
            <a:endParaRPr lang="sv-SE" sz="18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362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"/>
          </p:nvPr>
        </p:nvSpPr>
        <p:spPr>
          <a:xfrm>
            <a:off x="738980" y="708524"/>
            <a:ext cx="7147719" cy="432373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Arbetsmarknadsutsikterna </a:t>
            </a:r>
            <a:r>
              <a:rPr lang="sv-SE" dirty="0" smtClean="0"/>
              <a:t>våren 2018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 marL="192331" lvl="4" indent="-192331" algn="l" defTabSz="309563">
              <a:spcBef>
                <a:spcPts val="700"/>
              </a:spcBef>
              <a:buClr>
                <a:srgbClr val="83BE52"/>
              </a:buClr>
              <a:buSzPct val="170000"/>
              <a:buFontTx/>
              <a:buChar char="•"/>
              <a:defRPr sz="1800">
                <a:solidFill>
                  <a:srgbClr val="333333"/>
                </a:solidFill>
              </a:defRPr>
            </a:pPr>
            <a:r>
              <a:rPr lang="sv-SE" sz="1800" dirty="0">
                <a:solidFill>
                  <a:srgbClr val="333333"/>
                </a:solidFill>
              </a:rPr>
              <a:t>Fortsatt mycket stark svensk arbetsmarknad</a:t>
            </a:r>
          </a:p>
          <a:p>
            <a:pPr marL="642937" lvl="5" indent="-214312" algn="l" defTabSz="309563">
              <a:spcBef>
                <a:spcPts val="700"/>
              </a:spcBef>
              <a:buClr>
                <a:srgbClr val="70922E"/>
              </a:buClr>
              <a:buFont typeface="Courier New"/>
              <a:buChar char="o"/>
              <a:defRPr sz="1500">
                <a:solidFill>
                  <a:srgbClr val="333333"/>
                </a:solidFill>
              </a:defRPr>
            </a:pPr>
            <a:r>
              <a:rPr lang="sv-SE" sz="1500" dirty="0" smtClean="0">
                <a:solidFill>
                  <a:srgbClr val="333333"/>
                </a:solidFill>
              </a:rPr>
              <a:t>145 </a:t>
            </a:r>
            <a:r>
              <a:rPr lang="sv-SE" sz="1500" dirty="0">
                <a:solidFill>
                  <a:srgbClr val="333333"/>
                </a:solidFill>
              </a:rPr>
              <a:t>000 fler sysselsatta under </a:t>
            </a:r>
            <a:r>
              <a:rPr lang="sv-SE" sz="1500" dirty="0" smtClean="0">
                <a:solidFill>
                  <a:srgbClr val="333333"/>
                </a:solidFill>
              </a:rPr>
              <a:t>2018-2019</a:t>
            </a:r>
            <a:endParaRPr lang="sv-SE" sz="1500" dirty="0">
              <a:solidFill>
                <a:srgbClr val="333333"/>
              </a:solidFill>
            </a:endParaRPr>
          </a:p>
          <a:p>
            <a:pPr marL="192331" lvl="4" indent="-192331" algn="l" defTabSz="309563">
              <a:spcBef>
                <a:spcPts val="700"/>
              </a:spcBef>
              <a:buClr>
                <a:srgbClr val="83BE52"/>
              </a:buClr>
              <a:buSzPct val="170000"/>
              <a:buFontTx/>
              <a:buChar char="•"/>
              <a:defRPr sz="1800">
                <a:solidFill>
                  <a:srgbClr val="333333"/>
                </a:solidFill>
              </a:defRPr>
            </a:pPr>
            <a:r>
              <a:rPr lang="sv-SE" sz="1800" dirty="0" smtClean="0">
                <a:solidFill>
                  <a:srgbClr val="333333"/>
                </a:solidFill>
              </a:rPr>
              <a:t>Sysselsättningen </a:t>
            </a:r>
            <a:r>
              <a:rPr lang="sv-SE" sz="1800" dirty="0">
                <a:solidFill>
                  <a:srgbClr val="333333"/>
                </a:solidFill>
              </a:rPr>
              <a:t>stiger för såväl inrikes som utrikes födda </a:t>
            </a:r>
          </a:p>
          <a:p>
            <a:pPr marL="642937" lvl="5" indent="-214312" algn="l" defTabSz="309563">
              <a:spcBef>
                <a:spcPts val="700"/>
              </a:spcBef>
              <a:buClr>
                <a:srgbClr val="70922E"/>
              </a:buClr>
              <a:buFont typeface="Courier New"/>
              <a:buChar char="o"/>
              <a:defRPr sz="1500">
                <a:solidFill>
                  <a:srgbClr val="333333"/>
                </a:solidFill>
              </a:defRPr>
            </a:pPr>
            <a:r>
              <a:rPr lang="sv-SE" sz="1500" dirty="0">
                <a:solidFill>
                  <a:srgbClr val="333333"/>
                </a:solidFill>
              </a:rPr>
              <a:t>Under prognosperioden väntas </a:t>
            </a:r>
            <a:r>
              <a:rPr lang="sv-SE" sz="1500" dirty="0" smtClean="0">
                <a:solidFill>
                  <a:srgbClr val="333333"/>
                </a:solidFill>
              </a:rPr>
              <a:t>omkring sju av tio nya </a:t>
            </a:r>
            <a:r>
              <a:rPr lang="sv-SE" sz="1500" dirty="0">
                <a:solidFill>
                  <a:srgbClr val="333333"/>
                </a:solidFill>
              </a:rPr>
              <a:t>jobb gå till utrikes födda</a:t>
            </a:r>
          </a:p>
          <a:p>
            <a:pPr marL="642937" lvl="5" indent="-214312" algn="l" defTabSz="309563">
              <a:spcBef>
                <a:spcPts val="700"/>
              </a:spcBef>
              <a:buClr>
                <a:srgbClr val="70922E"/>
              </a:buClr>
              <a:buFont typeface="Courier New"/>
              <a:buChar char="o"/>
              <a:defRPr sz="1500">
                <a:solidFill>
                  <a:srgbClr val="333333"/>
                </a:solidFill>
              </a:defRPr>
            </a:pPr>
            <a:r>
              <a:rPr lang="sv-SE" sz="1500" dirty="0">
                <a:solidFill>
                  <a:srgbClr val="333333"/>
                </a:solidFill>
              </a:rPr>
              <a:t>Sysselsättningsgraden ökar </a:t>
            </a:r>
            <a:r>
              <a:rPr lang="sv-SE" sz="1500" dirty="0" smtClean="0">
                <a:solidFill>
                  <a:srgbClr val="333333"/>
                </a:solidFill>
              </a:rPr>
              <a:t>mer </a:t>
            </a:r>
            <a:r>
              <a:rPr lang="sv-SE" sz="1500" dirty="0">
                <a:solidFill>
                  <a:srgbClr val="333333"/>
                </a:solidFill>
              </a:rPr>
              <a:t>bland utrikes födda än bland inrikes </a:t>
            </a:r>
            <a:r>
              <a:rPr lang="sv-SE" sz="1500" dirty="0" smtClean="0">
                <a:solidFill>
                  <a:srgbClr val="333333"/>
                </a:solidFill>
              </a:rPr>
              <a:t>födda</a:t>
            </a:r>
          </a:p>
          <a:p>
            <a:pPr marL="642937" lvl="5" indent="-214312" algn="l" defTabSz="309563">
              <a:spcBef>
                <a:spcPts val="700"/>
              </a:spcBef>
              <a:buClr>
                <a:srgbClr val="70922E"/>
              </a:buClr>
              <a:buFont typeface="Courier New"/>
              <a:buChar char="o"/>
              <a:defRPr sz="1500">
                <a:solidFill>
                  <a:srgbClr val="333333"/>
                </a:solidFill>
              </a:defRPr>
            </a:pPr>
            <a:r>
              <a:rPr lang="sv-SE" sz="1500" dirty="0">
                <a:solidFill>
                  <a:srgbClr val="333333"/>
                </a:solidFill>
              </a:rPr>
              <a:t>Utrikes födda är nödvändiga för arbetskraftsförsörjningen </a:t>
            </a:r>
            <a:r>
              <a:rPr lang="sv-SE" sz="1500" dirty="0" smtClean="0">
                <a:solidFill>
                  <a:srgbClr val="333333"/>
                </a:solidFill>
              </a:rPr>
              <a:t>på både kort </a:t>
            </a:r>
            <a:r>
              <a:rPr lang="sv-SE" sz="1500" dirty="0">
                <a:solidFill>
                  <a:srgbClr val="333333"/>
                </a:solidFill>
              </a:rPr>
              <a:t>och </a:t>
            </a:r>
            <a:r>
              <a:rPr lang="sv-SE" sz="1500" dirty="0" smtClean="0">
                <a:solidFill>
                  <a:srgbClr val="333333"/>
                </a:solidFill>
              </a:rPr>
              <a:t>lång sikt</a:t>
            </a:r>
            <a:endParaRPr lang="sv-SE" sz="1500" dirty="0">
              <a:solidFill>
                <a:srgbClr val="333333"/>
              </a:solidFill>
            </a:endParaRPr>
          </a:p>
          <a:p>
            <a:pPr marL="192331" lvl="4" indent="-192331" algn="l" defTabSz="309563">
              <a:spcBef>
                <a:spcPts val="700"/>
              </a:spcBef>
              <a:buClr>
                <a:srgbClr val="83BE52"/>
              </a:buClr>
              <a:buSzPct val="170000"/>
              <a:buFontTx/>
              <a:buChar char="•"/>
              <a:defRPr sz="1800">
                <a:solidFill>
                  <a:srgbClr val="333333"/>
                </a:solidFill>
              </a:defRPr>
            </a:pPr>
            <a:r>
              <a:rPr lang="sv-SE" sz="1800" dirty="0" smtClean="0">
                <a:solidFill>
                  <a:srgbClr val="333333"/>
                </a:solidFill>
              </a:rPr>
              <a:t>Bristen </a:t>
            </a:r>
            <a:r>
              <a:rPr lang="sv-SE" sz="1800" dirty="0">
                <a:solidFill>
                  <a:srgbClr val="333333"/>
                </a:solidFill>
              </a:rPr>
              <a:t>på arbetskraft </a:t>
            </a:r>
            <a:r>
              <a:rPr lang="sv-SE" sz="1800" dirty="0" smtClean="0">
                <a:solidFill>
                  <a:srgbClr val="333333"/>
                </a:solidFill>
              </a:rPr>
              <a:t>fortsatt hög</a:t>
            </a:r>
            <a:endParaRPr lang="sv-SE" sz="1800" dirty="0">
              <a:solidFill>
                <a:srgbClr val="333333"/>
              </a:solidFill>
            </a:endParaRPr>
          </a:p>
          <a:p>
            <a:pPr marL="642937" lvl="5" indent="-214312" algn="l" defTabSz="309563">
              <a:lnSpc>
                <a:spcPct val="110000"/>
              </a:lnSpc>
              <a:spcBef>
                <a:spcPts val="700"/>
              </a:spcBef>
              <a:buClr>
                <a:srgbClr val="70922E"/>
              </a:buClr>
              <a:buFont typeface="Courier New"/>
              <a:buChar char="o"/>
              <a:defRPr sz="1500">
                <a:solidFill>
                  <a:srgbClr val="333333"/>
                </a:solidFill>
              </a:defRPr>
            </a:pPr>
            <a:r>
              <a:rPr lang="sv-SE" sz="1500" dirty="0" smtClean="0">
                <a:solidFill>
                  <a:srgbClr val="333333"/>
                </a:solidFill>
              </a:rPr>
              <a:t>Detta </a:t>
            </a:r>
            <a:r>
              <a:rPr lang="sv-SE" sz="1500" dirty="0">
                <a:solidFill>
                  <a:srgbClr val="333333"/>
                </a:solidFill>
              </a:rPr>
              <a:t>bromsar sysselsättningsökningen under prognosåren</a:t>
            </a:r>
          </a:p>
        </p:txBody>
      </p:sp>
    </p:spTree>
    <p:extLst>
      <p:ext uri="{BB962C8B-B14F-4D97-AF65-F5344CB8AC3E}">
        <p14:creationId xmlns:p14="http://schemas.microsoft.com/office/powerpoint/2010/main" val="2129124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241" y="179618"/>
            <a:ext cx="6598626" cy="4550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80739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607" y="174553"/>
            <a:ext cx="6575471" cy="4539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144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103" y="132599"/>
            <a:ext cx="6191794" cy="4512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972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38" y="667750"/>
            <a:ext cx="7279124" cy="400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794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355" y="138046"/>
            <a:ext cx="6471099" cy="4581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755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035" y="167473"/>
            <a:ext cx="6523285" cy="4503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9832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704" y="145352"/>
            <a:ext cx="6482592" cy="4581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555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1F1B5A"/>
      </a:dk1>
      <a:lt1>
        <a:srgbClr val="1F1B5A"/>
      </a:lt1>
      <a:dk2>
        <a:srgbClr val="A7A7A7"/>
      </a:dk2>
      <a:lt2>
        <a:srgbClr val="535353"/>
      </a:lt2>
      <a:accent1>
        <a:srgbClr val="1F1B5A"/>
      </a:accent1>
      <a:accent2>
        <a:srgbClr val="95C23D"/>
      </a:accent2>
      <a:accent3>
        <a:srgbClr val="FBBC33"/>
      </a:accent3>
      <a:accent4>
        <a:srgbClr val="008886"/>
      </a:accent4>
      <a:accent5>
        <a:srgbClr val="E83278"/>
      </a:accent5>
      <a:accent6>
        <a:srgbClr val="7A74A2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3095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100" b="1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095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100" b="1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F1B5A"/>
      </a:accent1>
      <a:accent2>
        <a:srgbClr val="95C23D"/>
      </a:accent2>
      <a:accent3>
        <a:srgbClr val="FBBC33"/>
      </a:accent3>
      <a:accent4>
        <a:srgbClr val="008886"/>
      </a:accent4>
      <a:accent5>
        <a:srgbClr val="E83278"/>
      </a:accent5>
      <a:accent6>
        <a:srgbClr val="7A74A2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3095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100" b="1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095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100" b="1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123</Words>
  <Application>Microsoft Office PowerPoint</Application>
  <PresentationFormat>Bildspel på skärmen (16:9)</PresentationFormat>
  <Paragraphs>23</Paragraphs>
  <Slides>12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8" baseType="lpstr">
      <vt:lpstr>Arial</vt:lpstr>
      <vt:lpstr>Courier New</vt:lpstr>
      <vt:lpstr>Helvetica</vt:lpstr>
      <vt:lpstr>Helvetica Neue</vt:lpstr>
      <vt:lpstr>Helvetica Neue Medium</vt:lpstr>
      <vt:lpstr>White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Håkan Gustavsson</dc:creator>
  <cp:lastModifiedBy>Anna-Lena Immo Barasciutti</cp:lastModifiedBy>
  <cp:revision>47</cp:revision>
  <dcterms:modified xsi:type="dcterms:W3CDTF">2018-06-12T15:19:06Z</dcterms:modified>
</cp:coreProperties>
</file>