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8"/>
  </p:notesMasterIdLst>
  <p:sldIdLst>
    <p:sldId id="256" r:id="rId3"/>
    <p:sldId id="257" r:id="rId4"/>
    <p:sldId id="279" r:id="rId5"/>
    <p:sldId id="276" r:id="rId6"/>
    <p:sldId id="282" r:id="rId7"/>
    <p:sldId id="283" r:id="rId8"/>
    <p:sldId id="277" r:id="rId9"/>
    <p:sldId id="278" r:id="rId10"/>
    <p:sldId id="260" r:id="rId11"/>
    <p:sldId id="280" r:id="rId12"/>
    <p:sldId id="266" r:id="rId13"/>
    <p:sldId id="281" r:id="rId14"/>
    <p:sldId id="264" r:id="rId15"/>
    <p:sldId id="270" r:id="rId16"/>
    <p:sldId id="271" r:id="rId17"/>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33">
          <p15:clr>
            <a:srgbClr val="A4A3A4"/>
          </p15:clr>
        </p15:guide>
        <p15:guide id="3" pos="5038">
          <p15:clr>
            <a:srgbClr val="A4A3A4"/>
          </p15:clr>
        </p15:guide>
        <p15:guide id="4" pos="1418">
          <p15:clr>
            <a:srgbClr val="A4A3A4"/>
          </p15:clr>
        </p15:guide>
        <p15:guide id="5" pos="54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D2C8"/>
    <a:srgbClr val="005075"/>
    <a:srgbClr val="66ACC1"/>
    <a:srgbClr val="66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58" y="96"/>
      </p:cViewPr>
      <p:guideLst>
        <p:guide orient="horz" pos="2160"/>
        <p:guide pos="433"/>
        <p:guide pos="5038"/>
        <p:guide pos="1418"/>
        <p:guide pos="542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2015-12-08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338087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31337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412376"/>
            <a:ext cx="7920038" cy="1289905"/>
          </a:xfrm>
        </p:spPr>
        <p:txBody>
          <a:bodyPr anchor="b" anchorCtr="0">
            <a:normAutofit/>
          </a:bodyPr>
          <a:lstStyle>
            <a:lvl1pPr>
              <a:defRPr sz="3600" b="1">
                <a:solidFill>
                  <a:schemeClr val="accent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687388" y="1773661"/>
            <a:ext cx="7918420" cy="1032294"/>
          </a:xfrm>
        </p:spPr>
        <p:txBody>
          <a:bodyPr>
            <a:normAutofit/>
          </a:bodyPr>
          <a:lstStyle>
            <a:lvl1pPr marL="0" indent="0" algn="l">
              <a:buNone/>
              <a:defRPr sz="3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2015-12-08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9" name="Frihandsfigur 8"/>
          <p:cNvSpPr/>
          <p:nvPr userDrawn="1"/>
        </p:nvSpPr>
        <p:spPr>
          <a:xfrm>
            <a:off x="4307497" y="2618858"/>
            <a:ext cx="4844617" cy="4242589"/>
          </a:xfrm>
          <a:custGeom>
            <a:avLst/>
            <a:gdLst>
              <a:gd name="connsiteX0" fmla="*/ 0 w 4844617"/>
              <a:gd name="connsiteY0" fmla="*/ 789451 h 4242589"/>
              <a:gd name="connsiteX1" fmla="*/ 4844617 w 4844617"/>
              <a:gd name="connsiteY1" fmla="*/ 0 h 4242589"/>
              <a:gd name="connsiteX2" fmla="*/ 4844617 w 4844617"/>
              <a:gd name="connsiteY2" fmla="*/ 4242589 h 4242589"/>
              <a:gd name="connsiteX3" fmla="*/ 664502 w 4844617"/>
              <a:gd name="connsiteY3" fmla="*/ 4242589 h 4242589"/>
              <a:gd name="connsiteX4" fmla="*/ 0 w 4844617"/>
              <a:gd name="connsiteY4" fmla="*/ 789451 h 4242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617" h="4242589">
                <a:moveTo>
                  <a:pt x="0" y="789451"/>
                </a:moveTo>
                <a:lnTo>
                  <a:pt x="4844617" y="0"/>
                </a:lnTo>
                <a:lnTo>
                  <a:pt x="4844617" y="4242589"/>
                </a:lnTo>
                <a:lnTo>
                  <a:pt x="664502" y="4242589"/>
                </a:lnTo>
                <a:lnTo>
                  <a:pt x="0" y="7894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Frihandsfigur 11"/>
          <p:cNvSpPr/>
          <p:nvPr userDrawn="1"/>
        </p:nvSpPr>
        <p:spPr>
          <a:xfrm>
            <a:off x="6181734" y="4296544"/>
            <a:ext cx="2970380" cy="2561456"/>
          </a:xfrm>
          <a:custGeom>
            <a:avLst/>
            <a:gdLst>
              <a:gd name="connsiteX0" fmla="*/ 488437 w 2970380"/>
              <a:gd name="connsiteY0" fmla="*/ 0 h 2561456"/>
              <a:gd name="connsiteX1" fmla="*/ 2970380 w 2970380"/>
              <a:gd name="connsiteY1" fmla="*/ 408925 h 2561456"/>
              <a:gd name="connsiteX2" fmla="*/ 2970380 w 2970380"/>
              <a:gd name="connsiteY2" fmla="*/ 2561456 h 2561456"/>
              <a:gd name="connsiteX3" fmla="*/ 0 w 2970380"/>
              <a:gd name="connsiteY3" fmla="*/ 2561456 h 2561456"/>
              <a:gd name="connsiteX4" fmla="*/ 488437 w 2970380"/>
              <a:gd name="connsiteY4" fmla="*/ 0 h 256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380" h="2561456">
                <a:moveTo>
                  <a:pt x="488437" y="0"/>
                </a:moveTo>
                <a:lnTo>
                  <a:pt x="2970380" y="408925"/>
                </a:lnTo>
                <a:lnTo>
                  <a:pt x="2970380" y="2561456"/>
                </a:lnTo>
                <a:lnTo>
                  <a:pt x="0" y="2561456"/>
                </a:lnTo>
                <a:lnTo>
                  <a:pt x="488437" y="0"/>
                </a:lnTo>
                <a:close/>
              </a:path>
            </a:pathLst>
          </a:custGeom>
          <a:solidFill>
            <a:srgbClr val="66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xx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00" y="6210002"/>
            <a:ext cx="3121201" cy="354141"/>
          </a:xfrm>
          <a:prstGeom prst="rect">
            <a:avLst/>
          </a:prstGeom>
        </p:spPr>
      </p:pic>
    </p:spTree>
    <p:extLst>
      <p:ext uri="{BB962C8B-B14F-4D97-AF65-F5344CB8AC3E}">
        <p14:creationId xmlns:p14="http://schemas.microsoft.com/office/powerpoint/2010/main" val="2708935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2015-12-08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6272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2251075" y="2720515"/>
            <a:ext cx="2787853" cy="312369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8F8DFE-A200-45B5-B28F-687801E16029}" type="datetimeFigureOut">
              <a:rPr lang="sv-SE" smtClean="0"/>
              <a:t>2015-12-08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209972" y="2720515"/>
            <a:ext cx="2787853" cy="312369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4035055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8F8DFE-A200-45B5-B28F-687801E16029}" type="datetimeFigureOut">
              <a:rPr lang="sv-SE" smtClean="0"/>
              <a:t>2015-12-08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32484181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Klicka här för att ändra format</a:t>
            </a:r>
            <a:endParaRPr lang="sv-SE" dirty="0"/>
          </a:p>
        </p:txBody>
      </p:sp>
      <p:sp>
        <p:nvSpPr>
          <p:cNvPr id="3" name="Platshållare för datum 2"/>
          <p:cNvSpPr>
            <a:spLocks noGrp="1"/>
          </p:cNvSpPr>
          <p:nvPr>
            <p:ph type="dt" sz="half" idx="10"/>
          </p:nvPr>
        </p:nvSpPr>
        <p:spPr/>
        <p:txBody>
          <a:bodyPr/>
          <a:lstStyle/>
          <a:p>
            <a:fld id="{1B8F8DFE-A200-45B5-B28F-687801E16029}" type="datetimeFigureOut">
              <a:rPr lang="sv-SE" smtClean="0"/>
              <a:t>2015-12-08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bild 6"/>
          <p:cNvSpPr>
            <a:spLocks noGrp="1"/>
          </p:cNvSpPr>
          <p:nvPr>
            <p:ph type="pic" sz="quarter" idx="13"/>
          </p:nvPr>
        </p:nvSpPr>
        <p:spPr>
          <a:xfrm>
            <a:off x="2251075" y="2721600"/>
            <a:ext cx="5746750" cy="3124800"/>
          </a:xfrm>
        </p:spPr>
        <p:txBody>
          <a:bodyPr anchor="ctr"/>
          <a:lstStyle>
            <a:lvl1pPr marL="0" indent="0" algn="ctr">
              <a:buNone/>
              <a:defRPr/>
            </a:lvl1pPr>
          </a:lstStyle>
          <a:p>
            <a:endParaRPr lang="sv-SE"/>
          </a:p>
        </p:txBody>
      </p:sp>
    </p:spTree>
    <p:extLst>
      <p:ext uri="{BB962C8B-B14F-4D97-AF65-F5344CB8AC3E}">
        <p14:creationId xmlns:p14="http://schemas.microsoft.com/office/powerpoint/2010/main" val="937317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1B8F8DFE-A200-45B5-B28F-687801E16029}" type="datetimeFigureOut">
              <a:rPr lang="sv-SE" smtClean="0"/>
              <a:t>2015-12-08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209972" y="2720515"/>
            <a:ext cx="2787853" cy="3123694"/>
          </a:xfrm>
        </p:spPr>
        <p:txBody>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8" name="Platshållare för bild 6"/>
          <p:cNvSpPr>
            <a:spLocks noGrp="1"/>
          </p:cNvSpPr>
          <p:nvPr>
            <p:ph type="pic" sz="quarter" idx="14"/>
          </p:nvPr>
        </p:nvSpPr>
        <p:spPr>
          <a:xfrm>
            <a:off x="2251075" y="2721600"/>
            <a:ext cx="2786400" cy="3124800"/>
          </a:xfrm>
        </p:spPr>
        <p:txBody>
          <a:bodyPr anchor="ctr"/>
          <a:lstStyle>
            <a:lvl1pPr marL="0" indent="0" algn="ctr">
              <a:buNone/>
              <a:defRPr/>
            </a:lvl1pPr>
          </a:lstStyle>
          <a:p>
            <a:endParaRPr lang="sv-SE"/>
          </a:p>
        </p:txBody>
      </p:sp>
    </p:spTree>
    <p:extLst>
      <p:ext uri="{BB962C8B-B14F-4D97-AF65-F5344CB8AC3E}">
        <p14:creationId xmlns:p14="http://schemas.microsoft.com/office/powerpoint/2010/main" val="2100803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2015-12-08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87791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2015-12-08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94924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2251075" y="2720515"/>
            <a:ext cx="2787853" cy="312369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1B8F8DFE-A200-45B5-B28F-687801E16029}" type="datetimeFigureOut">
              <a:rPr lang="sv-SE" smtClean="0"/>
              <a:t>2015-12-08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209972" y="2720515"/>
            <a:ext cx="2787853" cy="312369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Tree>
    <p:extLst>
      <p:ext uri="{BB962C8B-B14F-4D97-AF65-F5344CB8AC3E}">
        <p14:creationId xmlns:p14="http://schemas.microsoft.com/office/powerpoint/2010/main" val="365279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1B8F8DFE-A200-45B5-B28F-687801E16029}" type="datetimeFigureOut">
              <a:rPr lang="sv-SE" smtClean="0"/>
              <a:t>2015-12-08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76787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dirty="0"/>
          </a:p>
        </p:txBody>
      </p:sp>
      <p:sp>
        <p:nvSpPr>
          <p:cNvPr id="3" name="Platshållare för datum 2"/>
          <p:cNvSpPr>
            <a:spLocks noGrp="1"/>
          </p:cNvSpPr>
          <p:nvPr>
            <p:ph type="dt" sz="half" idx="10"/>
          </p:nvPr>
        </p:nvSpPr>
        <p:spPr/>
        <p:txBody>
          <a:bodyPr/>
          <a:lstStyle/>
          <a:p>
            <a:fld id="{1B8F8DFE-A200-45B5-B28F-687801E16029}" type="datetimeFigureOut">
              <a:rPr lang="sv-SE" smtClean="0"/>
              <a:t>2015-12-08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bild 6"/>
          <p:cNvSpPr>
            <a:spLocks noGrp="1"/>
          </p:cNvSpPr>
          <p:nvPr>
            <p:ph type="pic" sz="quarter" idx="13"/>
          </p:nvPr>
        </p:nvSpPr>
        <p:spPr>
          <a:xfrm>
            <a:off x="2251075" y="2721600"/>
            <a:ext cx="5746750" cy="3124800"/>
          </a:xfrm>
        </p:spPr>
        <p:txBody>
          <a:bodyPr anchor="ctr"/>
          <a:lstStyle>
            <a:lvl1pPr marL="0" indent="0" algn="ctr">
              <a:buNone/>
              <a:defRPr/>
            </a:lvl1pPr>
          </a:lstStyle>
          <a:p>
            <a:r>
              <a:rPr lang="sv-SE" smtClean="0"/>
              <a:t>Klicka på ikonen för att lägga till en bild</a:t>
            </a:r>
            <a:endParaRPr lang="sv-SE"/>
          </a:p>
        </p:txBody>
      </p:sp>
    </p:spTree>
    <p:extLst>
      <p:ext uri="{BB962C8B-B14F-4D97-AF65-F5344CB8AC3E}">
        <p14:creationId xmlns:p14="http://schemas.microsoft.com/office/powerpoint/2010/main" val="2531372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4" name="Platshållare för datum 3"/>
          <p:cNvSpPr>
            <a:spLocks noGrp="1"/>
          </p:cNvSpPr>
          <p:nvPr>
            <p:ph type="dt" sz="half" idx="10"/>
          </p:nvPr>
        </p:nvSpPr>
        <p:spPr/>
        <p:txBody>
          <a:bodyPr/>
          <a:lstStyle/>
          <a:p>
            <a:fld id="{1B8F8DFE-A200-45B5-B28F-687801E16029}" type="datetimeFigureOut">
              <a:rPr lang="sv-SE" smtClean="0"/>
              <a:t>2015-12-08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5209972" y="2720515"/>
            <a:ext cx="2787853" cy="3123694"/>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8" name="Platshållare för bild 6"/>
          <p:cNvSpPr>
            <a:spLocks noGrp="1"/>
          </p:cNvSpPr>
          <p:nvPr>
            <p:ph type="pic" sz="quarter" idx="14"/>
          </p:nvPr>
        </p:nvSpPr>
        <p:spPr>
          <a:xfrm>
            <a:off x="2251075" y="2721600"/>
            <a:ext cx="2786400" cy="3124800"/>
          </a:xfrm>
        </p:spPr>
        <p:txBody>
          <a:bodyPr anchor="ctr"/>
          <a:lstStyle>
            <a:lvl1pPr marL="0" indent="0" algn="ctr">
              <a:buNone/>
              <a:defRPr/>
            </a:lvl1pPr>
          </a:lstStyle>
          <a:p>
            <a:r>
              <a:rPr lang="sv-SE" smtClean="0"/>
              <a:t>Klicka på ikonen för att lägga till en bild</a:t>
            </a:r>
            <a:endParaRPr lang="sv-SE"/>
          </a:p>
        </p:txBody>
      </p:sp>
    </p:spTree>
    <p:extLst>
      <p:ext uri="{BB962C8B-B14F-4D97-AF65-F5344CB8AC3E}">
        <p14:creationId xmlns:p14="http://schemas.microsoft.com/office/powerpoint/2010/main" val="1748850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2015-12-08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2854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Tree>
    <p:extLst>
      <p:ext uri="{BB962C8B-B14F-4D97-AF65-F5344CB8AC3E}">
        <p14:creationId xmlns:p14="http://schemas.microsoft.com/office/powerpoint/2010/main" val="3099216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1B8F8DFE-A200-45B5-B28F-687801E16029}" type="datetimeFigureOut">
              <a:rPr lang="sv-SE" smtClean="0"/>
              <a:t>2015-12-08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9" name="Frihandsfigur 8"/>
          <p:cNvSpPr/>
          <p:nvPr userDrawn="1"/>
        </p:nvSpPr>
        <p:spPr>
          <a:xfrm>
            <a:off x="4307497" y="2618858"/>
            <a:ext cx="4844617" cy="4242589"/>
          </a:xfrm>
          <a:custGeom>
            <a:avLst/>
            <a:gdLst>
              <a:gd name="connsiteX0" fmla="*/ 0 w 4844617"/>
              <a:gd name="connsiteY0" fmla="*/ 789451 h 4242589"/>
              <a:gd name="connsiteX1" fmla="*/ 4844617 w 4844617"/>
              <a:gd name="connsiteY1" fmla="*/ 0 h 4242589"/>
              <a:gd name="connsiteX2" fmla="*/ 4844617 w 4844617"/>
              <a:gd name="connsiteY2" fmla="*/ 4242589 h 4242589"/>
              <a:gd name="connsiteX3" fmla="*/ 664502 w 4844617"/>
              <a:gd name="connsiteY3" fmla="*/ 4242589 h 4242589"/>
              <a:gd name="connsiteX4" fmla="*/ 0 w 4844617"/>
              <a:gd name="connsiteY4" fmla="*/ 789451 h 42425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4617" h="4242589">
                <a:moveTo>
                  <a:pt x="0" y="789451"/>
                </a:moveTo>
                <a:lnTo>
                  <a:pt x="4844617" y="0"/>
                </a:lnTo>
                <a:lnTo>
                  <a:pt x="4844617" y="4242589"/>
                </a:lnTo>
                <a:lnTo>
                  <a:pt x="664502" y="4242589"/>
                </a:lnTo>
                <a:lnTo>
                  <a:pt x="0" y="78945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Frihandsfigur 11"/>
          <p:cNvSpPr/>
          <p:nvPr userDrawn="1"/>
        </p:nvSpPr>
        <p:spPr>
          <a:xfrm>
            <a:off x="6181734" y="4296544"/>
            <a:ext cx="2970380" cy="2561456"/>
          </a:xfrm>
          <a:custGeom>
            <a:avLst/>
            <a:gdLst>
              <a:gd name="connsiteX0" fmla="*/ 488437 w 2970380"/>
              <a:gd name="connsiteY0" fmla="*/ 0 h 2561456"/>
              <a:gd name="connsiteX1" fmla="*/ 2970380 w 2970380"/>
              <a:gd name="connsiteY1" fmla="*/ 408925 h 2561456"/>
              <a:gd name="connsiteX2" fmla="*/ 2970380 w 2970380"/>
              <a:gd name="connsiteY2" fmla="*/ 2561456 h 2561456"/>
              <a:gd name="connsiteX3" fmla="*/ 0 w 2970380"/>
              <a:gd name="connsiteY3" fmla="*/ 2561456 h 2561456"/>
              <a:gd name="connsiteX4" fmla="*/ 488437 w 2970380"/>
              <a:gd name="connsiteY4" fmla="*/ 0 h 2561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0380" h="2561456">
                <a:moveTo>
                  <a:pt x="488437" y="0"/>
                </a:moveTo>
                <a:lnTo>
                  <a:pt x="2970380" y="408925"/>
                </a:lnTo>
                <a:lnTo>
                  <a:pt x="2970380" y="2561456"/>
                </a:lnTo>
                <a:lnTo>
                  <a:pt x="0" y="2561456"/>
                </a:lnTo>
                <a:lnTo>
                  <a:pt x="488437" y="0"/>
                </a:lnTo>
                <a:close/>
              </a:path>
            </a:pathLst>
          </a:custGeom>
          <a:solidFill>
            <a:srgbClr val="66A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xx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400" y="6210002"/>
            <a:ext cx="3121201" cy="354141"/>
          </a:xfrm>
          <a:prstGeom prst="rect">
            <a:avLst/>
          </a:prstGeom>
        </p:spPr>
      </p:pic>
      <p:sp>
        <p:nvSpPr>
          <p:cNvPr id="10" name="Rubrik 1"/>
          <p:cNvSpPr>
            <a:spLocks noGrp="1"/>
          </p:cNvSpPr>
          <p:nvPr>
            <p:ph type="ctrTitle"/>
          </p:nvPr>
        </p:nvSpPr>
        <p:spPr>
          <a:xfrm>
            <a:off x="685800" y="412376"/>
            <a:ext cx="7920038" cy="1289905"/>
          </a:xfrm>
        </p:spPr>
        <p:txBody>
          <a:bodyPr anchor="b" anchorCtr="0">
            <a:normAutofit/>
          </a:bodyPr>
          <a:lstStyle>
            <a:lvl1pPr>
              <a:defRPr sz="3600" b="1">
                <a:solidFill>
                  <a:schemeClr val="accent1"/>
                </a:solidFill>
              </a:defRPr>
            </a:lvl1pPr>
          </a:lstStyle>
          <a:p>
            <a:r>
              <a:rPr lang="sv-SE" smtClean="0"/>
              <a:t>Klicka här för att ändra format</a:t>
            </a:r>
            <a:endParaRPr lang="sv-SE" dirty="0"/>
          </a:p>
        </p:txBody>
      </p:sp>
      <p:sp>
        <p:nvSpPr>
          <p:cNvPr id="11" name="Underrubrik 2"/>
          <p:cNvSpPr>
            <a:spLocks noGrp="1"/>
          </p:cNvSpPr>
          <p:nvPr>
            <p:ph type="subTitle" idx="1"/>
          </p:nvPr>
        </p:nvSpPr>
        <p:spPr>
          <a:xfrm>
            <a:off x="687388" y="1773661"/>
            <a:ext cx="7918420" cy="1032294"/>
          </a:xfrm>
        </p:spPr>
        <p:txBody>
          <a:bodyPr>
            <a:normAutofit/>
          </a:bodyPr>
          <a:lstStyle>
            <a:lvl1pPr marL="0" indent="0" algn="l">
              <a:buNone/>
              <a:defRPr sz="32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Tree>
    <p:extLst>
      <p:ext uri="{BB962C8B-B14F-4D97-AF65-F5344CB8AC3E}">
        <p14:creationId xmlns:p14="http://schemas.microsoft.com/office/powerpoint/2010/main" val="152591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250333" y="1081198"/>
            <a:ext cx="5747492" cy="1143000"/>
          </a:xfrm>
          <a:prstGeom prst="rect">
            <a:avLst/>
          </a:prstGeom>
        </p:spPr>
        <p:txBody>
          <a:bodyPr vert="horz" lIns="0" tIns="0" rIns="0" bIns="0" rtlCol="0" anchor="b"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2251075" y="2720515"/>
            <a:ext cx="5746750" cy="3123694"/>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5005838" y="6480013"/>
            <a:ext cx="3600000" cy="108000"/>
          </a:xfrm>
          <a:prstGeom prst="rect">
            <a:avLst/>
          </a:prstGeom>
        </p:spPr>
        <p:txBody>
          <a:bodyPr vert="horz" lIns="0" tIns="0" rIns="0" bIns="0" rtlCol="0" anchor="ctr"/>
          <a:lstStyle>
            <a:lvl1pPr algn="r">
              <a:defRPr sz="800">
                <a:solidFill>
                  <a:schemeClr val="tx1"/>
                </a:solidFill>
              </a:defRPr>
            </a:lvl1pPr>
          </a:lstStyle>
          <a:p>
            <a:fld id="{1B8F8DFE-A200-45B5-B28F-687801E16029}" type="datetimeFigureOut">
              <a:rPr lang="sv-SE" smtClean="0"/>
              <a:pPr/>
              <a:t>2015-12-08</a:t>
            </a:fld>
            <a:endParaRPr lang="sv-SE" dirty="0"/>
          </a:p>
        </p:txBody>
      </p:sp>
      <p:sp>
        <p:nvSpPr>
          <p:cNvPr id="5" name="Platshållare för sidfot 4"/>
          <p:cNvSpPr>
            <a:spLocks noGrp="1"/>
          </p:cNvSpPr>
          <p:nvPr>
            <p:ph type="ftr" sz="quarter" idx="3"/>
          </p:nvPr>
        </p:nvSpPr>
        <p:spPr>
          <a:xfrm>
            <a:off x="5005838" y="6603474"/>
            <a:ext cx="3600000" cy="10232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5005838" y="6359128"/>
            <a:ext cx="3600000" cy="108000"/>
          </a:xfrm>
          <a:prstGeom prst="rect">
            <a:avLst/>
          </a:prstGeom>
        </p:spPr>
        <p:txBody>
          <a:bodyPr vert="horz" lIns="0" tIns="0" rIns="0" bIns="0" rtlCol="0" anchor="ctr"/>
          <a:lstStyle>
            <a:lvl1pPr algn="r">
              <a:defRPr sz="800">
                <a:solidFill>
                  <a:schemeClr val="tx1"/>
                </a:solidFill>
              </a:defRPr>
            </a:lvl1pPr>
          </a:lstStyle>
          <a:p>
            <a:fld id="{6CD02724-9D72-4716-953B-F44DD0BB2568}" type="slidenum">
              <a:rPr lang="sv-SE" smtClean="0"/>
              <a:pPr/>
              <a:t>‹#›</a:t>
            </a:fld>
            <a:endParaRPr lang="sv-SE"/>
          </a:p>
        </p:txBody>
      </p:sp>
      <p:pic>
        <p:nvPicPr>
          <p:cNvPr id="7" name="xx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000" y="378000"/>
            <a:ext cx="2307601" cy="261828"/>
          </a:xfrm>
          <a:prstGeom prst="rect">
            <a:avLst/>
          </a:prstGeom>
        </p:spPr>
      </p:pic>
    </p:spTree>
    <p:extLst>
      <p:ext uri="{BB962C8B-B14F-4D97-AF65-F5344CB8AC3E}">
        <p14:creationId xmlns:p14="http://schemas.microsoft.com/office/powerpoint/2010/main" val="3752439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61" r:id="rId5"/>
    <p:sldLayoutId id="2147483662" r:id="rId6"/>
    <p:sldLayoutId id="2147483655" r:id="rId7"/>
    <p:sldLayoutId id="2147483671" r:id="rId8"/>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rihandsfigur 9"/>
          <p:cNvSpPr/>
          <p:nvPr/>
        </p:nvSpPr>
        <p:spPr>
          <a:xfrm>
            <a:off x="517022" y="538423"/>
            <a:ext cx="8628434" cy="6322979"/>
          </a:xfrm>
          <a:custGeom>
            <a:avLst/>
            <a:gdLst>
              <a:gd name="connsiteX0" fmla="*/ 0 w 8628434"/>
              <a:gd name="connsiteY0" fmla="*/ 603115 h 6322979"/>
              <a:gd name="connsiteX1" fmla="*/ 8628434 w 8628434"/>
              <a:gd name="connsiteY1" fmla="*/ 0 h 6322979"/>
              <a:gd name="connsiteX2" fmla="*/ 8628434 w 8628434"/>
              <a:gd name="connsiteY2" fmla="*/ 6322979 h 6322979"/>
              <a:gd name="connsiteX3" fmla="*/ 243191 w 8628434"/>
              <a:gd name="connsiteY3" fmla="*/ 6322979 h 6322979"/>
              <a:gd name="connsiteX4" fmla="*/ 0 w 8628434"/>
              <a:gd name="connsiteY4" fmla="*/ 603115 h 63229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8434" h="6322979">
                <a:moveTo>
                  <a:pt x="0" y="603115"/>
                </a:moveTo>
                <a:lnTo>
                  <a:pt x="8628434" y="0"/>
                </a:lnTo>
                <a:lnTo>
                  <a:pt x="8628434" y="6322979"/>
                </a:lnTo>
                <a:lnTo>
                  <a:pt x="243191" y="6322979"/>
                </a:lnTo>
                <a:lnTo>
                  <a:pt x="0" y="603115"/>
                </a:lnTo>
                <a:close/>
              </a:path>
            </a:pathLst>
          </a:custGeom>
          <a:solidFill>
            <a:srgbClr val="D7D2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p:cNvSpPr>
            <a:spLocks noGrp="1"/>
          </p:cNvSpPr>
          <p:nvPr>
            <p:ph type="title"/>
          </p:nvPr>
        </p:nvSpPr>
        <p:spPr>
          <a:xfrm>
            <a:off x="2250333" y="1081198"/>
            <a:ext cx="5747492" cy="1143000"/>
          </a:xfrm>
          <a:prstGeom prst="rect">
            <a:avLst/>
          </a:prstGeom>
        </p:spPr>
        <p:txBody>
          <a:bodyPr vert="horz" lIns="0" tIns="0" rIns="0" bIns="0" rtlCol="0" anchor="b"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2251075" y="2720515"/>
            <a:ext cx="5746750" cy="3123694"/>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5005838" y="6480013"/>
            <a:ext cx="3600000" cy="108000"/>
          </a:xfrm>
          <a:prstGeom prst="rect">
            <a:avLst/>
          </a:prstGeom>
        </p:spPr>
        <p:txBody>
          <a:bodyPr vert="horz" lIns="0" tIns="0" rIns="0" bIns="0" rtlCol="0" anchor="ctr"/>
          <a:lstStyle>
            <a:lvl1pPr algn="r">
              <a:defRPr sz="800">
                <a:solidFill>
                  <a:schemeClr val="tx1"/>
                </a:solidFill>
              </a:defRPr>
            </a:lvl1pPr>
          </a:lstStyle>
          <a:p>
            <a:fld id="{1B8F8DFE-A200-45B5-B28F-687801E16029}" type="datetimeFigureOut">
              <a:rPr lang="sv-SE" smtClean="0"/>
              <a:pPr/>
              <a:t>2015-12-08</a:t>
            </a:fld>
            <a:endParaRPr lang="sv-SE" dirty="0"/>
          </a:p>
        </p:txBody>
      </p:sp>
      <p:sp>
        <p:nvSpPr>
          <p:cNvPr id="5" name="Platshållare för sidfot 4"/>
          <p:cNvSpPr>
            <a:spLocks noGrp="1"/>
          </p:cNvSpPr>
          <p:nvPr>
            <p:ph type="ftr" sz="quarter" idx="3"/>
          </p:nvPr>
        </p:nvSpPr>
        <p:spPr>
          <a:xfrm>
            <a:off x="5005838" y="6603474"/>
            <a:ext cx="3600000" cy="102320"/>
          </a:xfrm>
          <a:prstGeom prst="rect">
            <a:avLst/>
          </a:prstGeom>
        </p:spPr>
        <p:txBody>
          <a:bodyPr vert="horz" lIns="0" tIns="0" rIns="0" bIns="0" rtlCol="0" anchor="ctr"/>
          <a:lstStyle>
            <a:lvl1pPr algn="r">
              <a:defRPr sz="800">
                <a:solidFill>
                  <a:schemeClr val="tx1"/>
                </a:solidFill>
              </a:defRPr>
            </a:lvl1pPr>
          </a:lstStyle>
          <a:p>
            <a:endParaRPr lang="sv-SE" dirty="0"/>
          </a:p>
        </p:txBody>
      </p:sp>
      <p:sp>
        <p:nvSpPr>
          <p:cNvPr id="6" name="Platshållare för bildnummer 5"/>
          <p:cNvSpPr>
            <a:spLocks noGrp="1"/>
          </p:cNvSpPr>
          <p:nvPr>
            <p:ph type="sldNum" sz="quarter" idx="4"/>
          </p:nvPr>
        </p:nvSpPr>
        <p:spPr>
          <a:xfrm>
            <a:off x="5005838" y="6359128"/>
            <a:ext cx="3600000" cy="108000"/>
          </a:xfrm>
          <a:prstGeom prst="rect">
            <a:avLst/>
          </a:prstGeom>
        </p:spPr>
        <p:txBody>
          <a:bodyPr vert="horz" lIns="0" tIns="0" rIns="0" bIns="0" rtlCol="0" anchor="ctr"/>
          <a:lstStyle>
            <a:lvl1pPr algn="r">
              <a:defRPr sz="800">
                <a:solidFill>
                  <a:schemeClr val="tx1"/>
                </a:solidFill>
              </a:defRPr>
            </a:lvl1pPr>
          </a:lstStyle>
          <a:p>
            <a:fld id="{6CD02724-9D72-4716-953B-F44DD0BB2568}" type="slidenum">
              <a:rPr lang="sv-SE" smtClean="0"/>
              <a:pPr/>
              <a:t>‹#›</a:t>
            </a:fld>
            <a:endParaRPr lang="sv-SE"/>
          </a:p>
        </p:txBody>
      </p:sp>
      <p:pic>
        <p:nvPicPr>
          <p:cNvPr id="7" name="xxLogo"/>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6000" y="378000"/>
            <a:ext cx="2307601" cy="261828"/>
          </a:xfrm>
          <a:prstGeom prst="rect">
            <a:avLst/>
          </a:prstGeom>
        </p:spPr>
      </p:pic>
    </p:spTree>
    <p:extLst>
      <p:ext uri="{BB962C8B-B14F-4D97-AF65-F5344CB8AC3E}">
        <p14:creationId xmlns:p14="http://schemas.microsoft.com/office/powerpoint/2010/main" val="249285734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Symbol" pitchFamily="18" charset="2"/>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a:bodyPr>
          <a:lstStyle/>
          <a:p>
            <a:r>
              <a:rPr lang="sv-SE" sz="3200" dirty="0" smtClean="0"/>
              <a:t>Arbetsmarknadsutsikterna hösten 2015</a:t>
            </a:r>
            <a:endParaRPr lang="sv-SE" sz="3200" dirty="0"/>
          </a:p>
        </p:txBody>
      </p:sp>
      <p:sp>
        <p:nvSpPr>
          <p:cNvPr id="3" name="Underrubrik 2"/>
          <p:cNvSpPr>
            <a:spLocks noGrp="1"/>
          </p:cNvSpPr>
          <p:nvPr>
            <p:ph type="subTitle" idx="1"/>
          </p:nvPr>
        </p:nvSpPr>
        <p:spPr>
          <a:xfrm>
            <a:off x="687388" y="1773661"/>
            <a:ext cx="4479698" cy="1032294"/>
          </a:xfrm>
        </p:spPr>
        <p:txBody>
          <a:bodyPr>
            <a:normAutofit/>
          </a:bodyPr>
          <a:lstStyle/>
          <a:p>
            <a:r>
              <a:rPr lang="sv-SE" sz="2400" b="1" dirty="0" smtClean="0"/>
              <a:t>Prognos för arbetsmarknaden i Jämtlands län 2016</a:t>
            </a:r>
            <a:endParaRPr lang="sv-SE" sz="2400" b="1" dirty="0"/>
          </a:p>
        </p:txBody>
      </p:sp>
      <p:sp>
        <p:nvSpPr>
          <p:cNvPr id="4" name="textruta 3"/>
          <p:cNvSpPr txBox="1"/>
          <p:nvPr/>
        </p:nvSpPr>
        <p:spPr>
          <a:xfrm>
            <a:off x="754743" y="3860800"/>
            <a:ext cx="2946400" cy="923330"/>
          </a:xfrm>
          <a:prstGeom prst="rect">
            <a:avLst/>
          </a:prstGeom>
          <a:noFill/>
        </p:spPr>
        <p:txBody>
          <a:bodyPr wrap="square" rtlCol="0">
            <a:spAutoFit/>
          </a:bodyPr>
          <a:lstStyle/>
          <a:p>
            <a:r>
              <a:rPr lang="sv-SE" b="1" dirty="0" smtClean="0">
                <a:solidFill>
                  <a:schemeClr val="accent1"/>
                </a:solidFill>
              </a:rPr>
              <a:t>Maria Salomonsson</a:t>
            </a:r>
          </a:p>
          <a:p>
            <a:r>
              <a:rPr lang="sv-SE" b="1" dirty="0" smtClean="0">
                <a:solidFill>
                  <a:schemeClr val="accent1"/>
                </a:solidFill>
              </a:rPr>
              <a:t>Analysavdelningen</a:t>
            </a:r>
          </a:p>
          <a:p>
            <a:r>
              <a:rPr lang="sv-SE" b="1" dirty="0" smtClean="0">
                <a:solidFill>
                  <a:schemeClr val="accent1"/>
                </a:solidFill>
              </a:rPr>
              <a:t>9 december</a:t>
            </a:r>
            <a:endParaRPr lang="sv-SE" b="1" dirty="0">
              <a:solidFill>
                <a:schemeClr val="accent1"/>
              </a:solidFill>
            </a:endParaRPr>
          </a:p>
        </p:txBody>
      </p:sp>
    </p:spTree>
    <p:extLst>
      <p:ext uri="{BB962C8B-B14F-4D97-AF65-F5344CB8AC3E}">
        <p14:creationId xmlns:p14="http://schemas.microsoft.com/office/powerpoint/2010/main" val="4038955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916504" y="1005113"/>
            <a:ext cx="5747492" cy="1143000"/>
          </a:xfrm>
        </p:spPr>
        <p:txBody>
          <a:bodyPr>
            <a:normAutofit/>
          </a:bodyPr>
          <a:lstStyle/>
          <a:p>
            <a:r>
              <a:rPr lang="sv-SE" sz="1800" dirty="0"/>
              <a:t>Sysselsatta 16–64 år i Jämtlands län, 2004–2014</a:t>
            </a:r>
            <a:r>
              <a:rPr lang="sv-SE" sz="1800" dirty="0" smtClean="0"/>
              <a:t>, </a:t>
            </a:r>
            <a:r>
              <a:rPr lang="sv-SE" sz="1800" dirty="0"/>
              <a:t>prognos </a:t>
            </a:r>
            <a:r>
              <a:rPr lang="sv-SE" sz="1800" dirty="0" smtClean="0"/>
              <a:t>2015 </a:t>
            </a:r>
            <a:r>
              <a:rPr lang="sv-SE" sz="1800" dirty="0"/>
              <a:t>och </a:t>
            </a:r>
            <a:r>
              <a:rPr lang="sv-SE" sz="1800" dirty="0" smtClean="0"/>
              <a:t>2016 </a:t>
            </a:r>
            <a:r>
              <a:rPr lang="sv-SE" sz="1800" dirty="0"/>
              <a:t/>
            </a:r>
            <a:br>
              <a:rPr lang="sv-SE" sz="1800" dirty="0"/>
            </a:br>
            <a:endParaRPr lang="sv-SE" sz="1800" dirty="0"/>
          </a:p>
        </p:txBody>
      </p:sp>
      <p:pic>
        <p:nvPicPr>
          <p:cNvPr id="3" name="Bildobjekt 2"/>
          <p:cNvPicPr>
            <a:picLocks noChangeAspect="1"/>
          </p:cNvPicPr>
          <p:nvPr/>
        </p:nvPicPr>
        <p:blipFill>
          <a:blip r:embed="rId2"/>
          <a:stretch>
            <a:fillRect/>
          </a:stretch>
        </p:blipFill>
        <p:spPr>
          <a:xfrm>
            <a:off x="1072776" y="2148113"/>
            <a:ext cx="6915285" cy="4149170"/>
          </a:xfrm>
          <a:prstGeom prst="rect">
            <a:avLst/>
          </a:prstGeom>
        </p:spPr>
      </p:pic>
    </p:spTree>
    <p:extLst>
      <p:ext uri="{BB962C8B-B14F-4D97-AF65-F5344CB8AC3E}">
        <p14:creationId xmlns:p14="http://schemas.microsoft.com/office/powerpoint/2010/main" val="1735859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400628" y="717621"/>
            <a:ext cx="2416629" cy="769441"/>
          </a:xfrm>
          <a:prstGeom prst="rect">
            <a:avLst/>
          </a:prstGeom>
        </p:spPr>
        <p:txBody>
          <a:bodyPr wrap="square">
            <a:spAutoFit/>
          </a:bodyPr>
          <a:lstStyle/>
          <a:p>
            <a:r>
              <a:rPr lang="sv-SE" sz="1100" b="1" dirty="0"/>
              <a:t>Förväntad procentuell sysselsättningsförändring (16-64 år) mellan kvartal 4 </a:t>
            </a:r>
            <a:r>
              <a:rPr lang="sv-SE" sz="1100" b="1" dirty="0" smtClean="0"/>
              <a:t>2015 </a:t>
            </a:r>
            <a:r>
              <a:rPr lang="sv-SE" sz="1100" b="1" dirty="0"/>
              <a:t>och kvartal 4 </a:t>
            </a:r>
            <a:r>
              <a:rPr lang="sv-SE" sz="1100" b="1" dirty="0" smtClean="0"/>
              <a:t>2016 </a:t>
            </a:r>
            <a:endParaRPr lang="sv-SE" sz="1100" dirty="0"/>
          </a:p>
        </p:txBody>
      </p:sp>
      <p:sp>
        <p:nvSpPr>
          <p:cNvPr id="5" name="Rektangel 4"/>
          <p:cNvSpPr/>
          <p:nvPr/>
        </p:nvSpPr>
        <p:spPr>
          <a:xfrm>
            <a:off x="4212518" y="717621"/>
            <a:ext cx="2852058" cy="600164"/>
          </a:xfrm>
          <a:prstGeom prst="rect">
            <a:avLst/>
          </a:prstGeom>
        </p:spPr>
        <p:txBody>
          <a:bodyPr wrap="square">
            <a:spAutoFit/>
          </a:bodyPr>
          <a:lstStyle/>
          <a:p>
            <a:r>
              <a:rPr lang="sv-SE" sz="1100" b="1" dirty="0"/>
              <a:t>Inskrivna arbetslösa 16-64 år som andel av registerbaserad arbetskraft, prognos kvartal 4 </a:t>
            </a:r>
            <a:r>
              <a:rPr lang="sv-SE" sz="1100" b="1" dirty="0" smtClean="0"/>
              <a:t>2016</a:t>
            </a:r>
            <a:endParaRPr lang="sv-SE" sz="1100" b="1" dirty="0"/>
          </a:p>
        </p:txBody>
      </p:sp>
      <p:pic>
        <p:nvPicPr>
          <p:cNvPr id="2" name="Bildobjekt 1"/>
          <p:cNvPicPr>
            <a:picLocks noChangeAspect="1"/>
          </p:cNvPicPr>
          <p:nvPr/>
        </p:nvPicPr>
        <p:blipFill>
          <a:blip r:embed="rId2"/>
          <a:stretch>
            <a:fillRect/>
          </a:stretch>
        </p:blipFill>
        <p:spPr>
          <a:xfrm>
            <a:off x="1400627" y="1667227"/>
            <a:ext cx="6923335" cy="4543177"/>
          </a:xfrm>
          <a:prstGeom prst="rect">
            <a:avLst/>
          </a:prstGeom>
        </p:spPr>
      </p:pic>
    </p:spTree>
    <p:extLst>
      <p:ext uri="{BB962C8B-B14F-4D97-AF65-F5344CB8AC3E}">
        <p14:creationId xmlns:p14="http://schemas.microsoft.com/office/powerpoint/2010/main" val="13873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392573" y="603913"/>
            <a:ext cx="6362247" cy="520700"/>
          </a:xfrm>
        </p:spPr>
        <p:txBody>
          <a:bodyPr>
            <a:noAutofit/>
          </a:bodyPr>
          <a:lstStyle/>
          <a:p>
            <a:r>
              <a:rPr lang="sv-SE" sz="2400" dirty="0" smtClean="0"/>
              <a:t>De olika branscherna i Jämtlands län 2016</a:t>
            </a:r>
            <a:endParaRPr lang="sv-SE" sz="2400" dirty="0"/>
          </a:p>
        </p:txBody>
      </p:sp>
      <p:sp>
        <p:nvSpPr>
          <p:cNvPr id="10" name="Textruta 2"/>
          <p:cNvSpPr txBox="1">
            <a:spLocks noChangeArrowheads="1"/>
          </p:cNvSpPr>
          <p:nvPr/>
        </p:nvSpPr>
        <p:spPr bwMode="auto">
          <a:xfrm>
            <a:off x="122456" y="1413342"/>
            <a:ext cx="2890838" cy="2470502"/>
          </a:xfrm>
          <a:prstGeom prst="rect">
            <a:avLst/>
          </a:prstGeom>
          <a:noFill/>
          <a:ln w="76200" cmpd="thickThi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algn="l">
              <a:lnSpc>
                <a:spcPct val="150000"/>
              </a:lnSpc>
              <a:spcAft>
                <a:spcPts val="600"/>
              </a:spcAft>
            </a:pPr>
            <a:r>
              <a:rPr lang="sv-SE" sz="1400" b="1" i="1" dirty="0" smtClean="0">
                <a:solidFill>
                  <a:srgbClr val="000000"/>
                </a:solidFill>
                <a:effectLst/>
                <a:latin typeface="Cambria"/>
                <a:ea typeface="Times New Roman"/>
                <a:cs typeface="Times New Roman"/>
              </a:rPr>
              <a:t>Jord- </a:t>
            </a:r>
            <a:r>
              <a:rPr lang="sv-SE" sz="1400" b="1" i="1" dirty="0">
                <a:solidFill>
                  <a:srgbClr val="000000"/>
                </a:solidFill>
                <a:effectLst/>
                <a:latin typeface="Cambria"/>
                <a:ea typeface="Times New Roman"/>
                <a:cs typeface="Times New Roman"/>
              </a:rPr>
              <a:t>och skogsbruk</a:t>
            </a:r>
            <a:endParaRPr lang="sv-SE" sz="1400" dirty="0">
              <a:solidFill>
                <a:srgbClr val="000000"/>
              </a:solidFill>
              <a:effectLst/>
              <a:latin typeface="Georgia"/>
              <a:ea typeface="Times New Roman"/>
              <a:cs typeface="Times New Roman"/>
            </a:endParaRPr>
          </a:p>
          <a:p>
            <a:pPr marL="514350" indent="-285750">
              <a:lnSpc>
                <a:spcPct val="150000"/>
              </a:lnSpc>
              <a:buFont typeface="Arial" panose="020B0604020202020204" pitchFamily="34" charset="0"/>
              <a:buChar char="•"/>
              <a:tabLst>
                <a:tab pos="457200" algn="l"/>
              </a:tabLst>
            </a:pPr>
            <a:r>
              <a:rPr lang="sv-SE" sz="1400" i="1" dirty="0">
                <a:solidFill>
                  <a:srgbClr val="000000"/>
                </a:solidFill>
                <a:latin typeface="Cambria"/>
                <a:ea typeface="Times New Roman"/>
                <a:cs typeface="Times New Roman"/>
              </a:rPr>
              <a:t>Högt kapacitetsutnyttjande</a:t>
            </a:r>
          </a:p>
          <a:p>
            <a:pPr marL="514350" indent="-285750">
              <a:lnSpc>
                <a:spcPct val="150000"/>
              </a:lnSpc>
              <a:buFont typeface="Arial" panose="020B0604020202020204" pitchFamily="34" charset="0"/>
              <a:buChar char="•"/>
              <a:tabLst>
                <a:tab pos="457200" algn="l"/>
              </a:tabLst>
            </a:pPr>
            <a:r>
              <a:rPr lang="sv-SE" sz="1400" i="1" dirty="0">
                <a:solidFill>
                  <a:srgbClr val="000000"/>
                </a:solidFill>
                <a:latin typeface="Cambria"/>
                <a:ea typeface="Times New Roman"/>
                <a:cs typeface="Times New Roman"/>
              </a:rPr>
              <a:t>Dålig lönsamhet </a:t>
            </a:r>
          </a:p>
          <a:p>
            <a:pPr marL="514350" indent="-285750">
              <a:lnSpc>
                <a:spcPct val="150000"/>
              </a:lnSpc>
              <a:buFont typeface="Arial" panose="020B0604020202020204" pitchFamily="34" charset="0"/>
              <a:buChar char="•"/>
              <a:tabLst>
                <a:tab pos="457200" algn="l"/>
              </a:tabLst>
            </a:pPr>
            <a:r>
              <a:rPr lang="sv-SE" sz="1400" i="1" dirty="0">
                <a:solidFill>
                  <a:srgbClr val="000000"/>
                </a:solidFill>
                <a:latin typeface="Cambria"/>
                <a:ea typeface="Times New Roman"/>
                <a:cs typeface="Times New Roman"/>
              </a:rPr>
              <a:t>Sysselsättning oförändrad</a:t>
            </a:r>
          </a:p>
          <a:p>
            <a:pPr marL="514350" indent="-285750">
              <a:lnSpc>
                <a:spcPct val="150000"/>
              </a:lnSpc>
              <a:buFont typeface="Arial" panose="020B0604020202020204" pitchFamily="34" charset="0"/>
              <a:buChar char="•"/>
              <a:tabLst>
                <a:tab pos="457200" algn="l"/>
              </a:tabLst>
            </a:pPr>
            <a:r>
              <a:rPr lang="sv-SE" sz="1400" i="1" dirty="0">
                <a:solidFill>
                  <a:srgbClr val="000000"/>
                </a:solidFill>
                <a:latin typeface="Cambria"/>
                <a:ea typeface="Times New Roman"/>
                <a:cs typeface="Times New Roman"/>
              </a:rPr>
              <a:t>Ökad brist</a:t>
            </a:r>
          </a:p>
          <a:p>
            <a:pPr marL="514350" indent="-285750">
              <a:lnSpc>
                <a:spcPct val="150000"/>
              </a:lnSpc>
              <a:buFont typeface="Arial" panose="020B0604020202020204" pitchFamily="34" charset="0"/>
              <a:buChar char="•"/>
              <a:tabLst>
                <a:tab pos="457200" algn="l"/>
              </a:tabLst>
            </a:pPr>
            <a:r>
              <a:rPr lang="sv-SE" sz="1400" i="1" dirty="0">
                <a:solidFill>
                  <a:srgbClr val="000000"/>
                </a:solidFill>
                <a:latin typeface="Cambria"/>
                <a:ea typeface="Times New Roman"/>
                <a:cs typeface="Times New Roman"/>
              </a:rPr>
              <a:t>Var tredje över 65 år</a:t>
            </a:r>
          </a:p>
        </p:txBody>
      </p:sp>
      <p:sp>
        <p:nvSpPr>
          <p:cNvPr id="11" name="Textruta 2"/>
          <p:cNvSpPr txBox="1">
            <a:spLocks noChangeArrowheads="1"/>
          </p:cNvSpPr>
          <p:nvPr/>
        </p:nvSpPr>
        <p:spPr bwMode="auto">
          <a:xfrm>
            <a:off x="3157539" y="1463324"/>
            <a:ext cx="2832316" cy="1894365"/>
          </a:xfrm>
          <a:prstGeom prst="rect">
            <a:avLst/>
          </a:prstGeom>
          <a:noFill/>
          <a:ln w="76200" cmpd="thickThi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defPPr>
              <a:defRPr lang="sv-SE"/>
            </a:defPPr>
            <a:lvl1pPr>
              <a:lnSpc>
                <a:spcPct val="150000"/>
              </a:lnSpc>
              <a:spcAft>
                <a:spcPts val="0"/>
              </a:spcAft>
              <a:defRPr sz="1400" b="1" i="1">
                <a:solidFill>
                  <a:srgbClr val="000000"/>
                </a:solidFill>
                <a:effectLst/>
                <a:latin typeface="Cambria"/>
                <a:ea typeface="Times New Roman"/>
                <a:cs typeface="Times New Roman"/>
              </a:defRPr>
            </a:lvl1pPr>
          </a:lstStyle>
          <a:p>
            <a:r>
              <a:rPr lang="sv-SE" dirty="0"/>
              <a:t>Industri</a:t>
            </a:r>
          </a:p>
          <a:p>
            <a:pPr marL="514350" indent="-285750">
              <a:buFont typeface="Arial" panose="020B0604020202020204" pitchFamily="34" charset="0"/>
              <a:buChar char="•"/>
              <a:tabLst>
                <a:tab pos="457200" algn="l"/>
              </a:tabLst>
            </a:pPr>
            <a:r>
              <a:rPr lang="sv-SE" b="0" dirty="0"/>
              <a:t>Ökade förväntningar</a:t>
            </a:r>
          </a:p>
          <a:p>
            <a:pPr marL="514350" indent="-285750">
              <a:buFont typeface="Arial" panose="020B0604020202020204" pitchFamily="34" charset="0"/>
              <a:buChar char="•"/>
              <a:tabLst>
                <a:tab pos="457200" algn="l"/>
              </a:tabLst>
            </a:pPr>
            <a:r>
              <a:rPr lang="sv-SE" b="0" dirty="0"/>
              <a:t>Rekryteringar?</a:t>
            </a:r>
          </a:p>
          <a:p>
            <a:pPr marL="514350" indent="-285750">
              <a:buFont typeface="Arial" panose="020B0604020202020204" pitchFamily="34" charset="0"/>
              <a:buChar char="•"/>
              <a:tabLst>
                <a:tab pos="457200" algn="l"/>
              </a:tabLst>
            </a:pPr>
            <a:r>
              <a:rPr lang="sv-SE" b="0" dirty="0"/>
              <a:t>Något ökad brist</a:t>
            </a:r>
          </a:p>
          <a:p>
            <a:pPr marL="514350" indent="-285750">
              <a:buFont typeface="Arial" panose="020B0604020202020204" pitchFamily="34" charset="0"/>
              <a:buChar char="•"/>
              <a:tabLst>
                <a:tab pos="457200" algn="l"/>
              </a:tabLst>
            </a:pPr>
            <a:r>
              <a:rPr lang="sv-SE" b="0" dirty="0"/>
              <a:t>Sysselsättning oförändrad</a:t>
            </a:r>
          </a:p>
        </p:txBody>
      </p:sp>
      <p:sp>
        <p:nvSpPr>
          <p:cNvPr id="12" name="Textruta 2"/>
          <p:cNvSpPr txBox="1">
            <a:spLocks noChangeArrowheads="1"/>
          </p:cNvSpPr>
          <p:nvPr/>
        </p:nvSpPr>
        <p:spPr bwMode="auto">
          <a:xfrm>
            <a:off x="6134100" y="1382235"/>
            <a:ext cx="2876550" cy="2470502"/>
          </a:xfrm>
          <a:prstGeom prst="rect">
            <a:avLst/>
          </a:prstGeom>
          <a:noFill/>
          <a:ln w="76200" cmpd="thickThi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algn="l">
              <a:lnSpc>
                <a:spcPct val="150000"/>
              </a:lnSpc>
              <a:spcAft>
                <a:spcPts val="0"/>
              </a:spcAft>
            </a:pPr>
            <a:r>
              <a:rPr lang="sv-SE" sz="1400" b="1" i="1" dirty="0">
                <a:solidFill>
                  <a:srgbClr val="000000"/>
                </a:solidFill>
                <a:effectLst/>
                <a:latin typeface="Cambria"/>
                <a:ea typeface="Times New Roman"/>
                <a:cs typeface="Times New Roman"/>
              </a:rPr>
              <a:t>Bygg</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smtClean="0">
                <a:solidFill>
                  <a:srgbClr val="000000"/>
                </a:solidFill>
                <a:effectLst/>
                <a:latin typeface="Cambria"/>
                <a:ea typeface="Times New Roman"/>
                <a:cs typeface="Times New Roman"/>
              </a:rPr>
              <a:t>Ökade </a:t>
            </a:r>
            <a:r>
              <a:rPr lang="sv-SE" sz="1400" i="1" dirty="0">
                <a:solidFill>
                  <a:srgbClr val="000000"/>
                </a:solidFill>
                <a:effectLst/>
                <a:latin typeface="Cambria"/>
                <a:ea typeface="Times New Roman"/>
                <a:cs typeface="Times New Roman"/>
              </a:rPr>
              <a:t>förväntningar</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a:solidFill>
                  <a:srgbClr val="000000"/>
                </a:solidFill>
                <a:effectLst/>
                <a:latin typeface="Cambria"/>
                <a:ea typeface="Times New Roman"/>
                <a:cs typeface="Times New Roman"/>
              </a:rPr>
              <a:t>Kapacitetsutnyttjande </a:t>
            </a:r>
            <a:r>
              <a:rPr lang="sv-SE" sz="1400" i="1" dirty="0" smtClean="0">
                <a:solidFill>
                  <a:srgbClr val="000000"/>
                </a:solidFill>
                <a:effectLst/>
                <a:latin typeface="Cambria"/>
                <a:ea typeface="Times New Roman"/>
                <a:cs typeface="Times New Roman"/>
              </a:rPr>
              <a:t>minskade</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a:solidFill>
                  <a:srgbClr val="000000"/>
                </a:solidFill>
                <a:latin typeface="Cambria"/>
                <a:ea typeface="Times New Roman"/>
                <a:cs typeface="Times New Roman"/>
              </a:rPr>
              <a:t>M</a:t>
            </a:r>
            <a:r>
              <a:rPr lang="sv-SE" sz="1400" i="1" dirty="0" smtClean="0">
                <a:solidFill>
                  <a:srgbClr val="000000"/>
                </a:solidFill>
                <a:effectLst/>
                <a:latin typeface="Cambria"/>
                <a:ea typeface="Times New Roman"/>
                <a:cs typeface="Times New Roman"/>
              </a:rPr>
              <a:t>inskad </a:t>
            </a:r>
            <a:r>
              <a:rPr lang="sv-SE" sz="1400" i="1" dirty="0">
                <a:solidFill>
                  <a:srgbClr val="000000"/>
                </a:solidFill>
                <a:effectLst/>
                <a:latin typeface="Cambria"/>
                <a:ea typeface="Times New Roman"/>
                <a:cs typeface="Times New Roman"/>
              </a:rPr>
              <a:t>brist</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a:solidFill>
                  <a:srgbClr val="000000"/>
                </a:solidFill>
                <a:effectLst/>
                <a:latin typeface="Cambria"/>
                <a:ea typeface="Times New Roman"/>
                <a:cs typeface="Times New Roman"/>
              </a:rPr>
              <a:t>Oförändrad sysselsättning</a:t>
            </a:r>
            <a:endParaRPr lang="sv-SE" sz="1400" dirty="0">
              <a:solidFill>
                <a:srgbClr val="000000"/>
              </a:solidFill>
              <a:effectLst/>
              <a:latin typeface="Georgia"/>
              <a:ea typeface="Times New Roman"/>
              <a:cs typeface="Times New Roman"/>
            </a:endParaRPr>
          </a:p>
        </p:txBody>
      </p:sp>
      <p:sp>
        <p:nvSpPr>
          <p:cNvPr id="13" name="Textruta 2"/>
          <p:cNvSpPr txBox="1">
            <a:spLocks noChangeArrowheads="1"/>
          </p:cNvSpPr>
          <p:nvPr/>
        </p:nvSpPr>
        <p:spPr bwMode="auto">
          <a:xfrm>
            <a:off x="889051" y="4393634"/>
            <a:ext cx="3684646" cy="1988116"/>
          </a:xfrm>
          <a:prstGeom prst="rect">
            <a:avLst/>
          </a:prstGeom>
          <a:noFill/>
          <a:ln w="76200" cmpd="thickThi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algn="l">
              <a:lnSpc>
                <a:spcPct val="150000"/>
              </a:lnSpc>
              <a:spcAft>
                <a:spcPts val="0"/>
              </a:spcAft>
            </a:pPr>
            <a:r>
              <a:rPr lang="sv-SE" sz="1400" b="1" i="1" dirty="0">
                <a:solidFill>
                  <a:srgbClr val="000000"/>
                </a:solidFill>
                <a:effectLst/>
                <a:latin typeface="Cambria"/>
                <a:ea typeface="Times New Roman"/>
                <a:cs typeface="Times New Roman"/>
              </a:rPr>
              <a:t>Privata tjänster</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smtClean="0">
                <a:solidFill>
                  <a:srgbClr val="000000"/>
                </a:solidFill>
                <a:effectLst/>
                <a:latin typeface="Cambria"/>
                <a:ea typeface="Times New Roman"/>
                <a:cs typeface="Times New Roman"/>
              </a:rPr>
              <a:t>Förväntningar fortsatt höga</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smtClean="0">
                <a:solidFill>
                  <a:srgbClr val="000000"/>
                </a:solidFill>
                <a:effectLst/>
                <a:latin typeface="Cambria"/>
                <a:ea typeface="Times New Roman"/>
                <a:cs typeface="Times New Roman"/>
              </a:rPr>
              <a:t>Oförändrat kapacitetsutnyttjande</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smtClean="0">
                <a:solidFill>
                  <a:srgbClr val="000000"/>
                </a:solidFill>
                <a:latin typeface="Cambria"/>
                <a:ea typeface="Times New Roman"/>
                <a:cs typeface="Times New Roman"/>
              </a:rPr>
              <a:t>Bristtalen oförändrade</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smtClean="0">
                <a:solidFill>
                  <a:srgbClr val="000000"/>
                </a:solidFill>
                <a:effectLst/>
                <a:latin typeface="Cambria"/>
                <a:ea typeface="Times New Roman"/>
                <a:cs typeface="Times New Roman"/>
              </a:rPr>
              <a:t>Sysselsättningen ökar marginellt</a:t>
            </a:r>
            <a:endParaRPr lang="sv-SE" sz="1400" dirty="0">
              <a:solidFill>
                <a:srgbClr val="000000"/>
              </a:solidFill>
              <a:effectLst/>
              <a:latin typeface="Georgia"/>
              <a:ea typeface="Times New Roman"/>
              <a:cs typeface="Times New Roman"/>
            </a:endParaRPr>
          </a:p>
        </p:txBody>
      </p:sp>
      <p:sp>
        <p:nvSpPr>
          <p:cNvPr id="17" name="Textruta 2"/>
          <p:cNvSpPr txBox="1">
            <a:spLocks noChangeArrowheads="1"/>
          </p:cNvSpPr>
          <p:nvPr/>
        </p:nvSpPr>
        <p:spPr bwMode="auto">
          <a:xfrm>
            <a:off x="5384581" y="4317434"/>
            <a:ext cx="3394652" cy="2140516"/>
          </a:xfrm>
          <a:prstGeom prst="rect">
            <a:avLst/>
          </a:prstGeom>
          <a:noFill/>
          <a:ln w="76200" cmpd="thickThin">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137160" tIns="91440" rIns="137160" bIns="91440" anchor="ctr" anchorCtr="0" upright="1">
            <a:noAutofit/>
          </a:bodyPr>
          <a:lstStyle/>
          <a:p>
            <a:pPr algn="l">
              <a:lnSpc>
                <a:spcPct val="150000"/>
              </a:lnSpc>
              <a:spcAft>
                <a:spcPts val="0"/>
              </a:spcAft>
            </a:pPr>
            <a:r>
              <a:rPr lang="sv-SE" sz="1400" b="1" i="1" dirty="0">
                <a:solidFill>
                  <a:srgbClr val="000000"/>
                </a:solidFill>
                <a:effectLst/>
                <a:latin typeface="Cambria"/>
                <a:ea typeface="Times New Roman"/>
                <a:cs typeface="Times New Roman"/>
              </a:rPr>
              <a:t>Offentliga tjänster</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a:solidFill>
                  <a:srgbClr val="000000"/>
                </a:solidFill>
                <a:effectLst/>
                <a:latin typeface="Cambria"/>
                <a:ea typeface="Times New Roman"/>
                <a:cs typeface="Times New Roman"/>
              </a:rPr>
              <a:t>Sysselsättningen ökar </a:t>
            </a:r>
            <a:r>
              <a:rPr lang="sv-SE" sz="1400" i="1" dirty="0" smtClean="0">
                <a:solidFill>
                  <a:srgbClr val="000000"/>
                </a:solidFill>
                <a:effectLst/>
                <a:latin typeface="Cambria"/>
                <a:ea typeface="Times New Roman"/>
                <a:cs typeface="Times New Roman"/>
              </a:rPr>
              <a:t>marginellt</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a:solidFill>
                  <a:srgbClr val="000000"/>
                </a:solidFill>
                <a:effectLst/>
                <a:latin typeface="Cambria"/>
                <a:ea typeface="Times New Roman"/>
                <a:cs typeface="Times New Roman"/>
              </a:rPr>
              <a:t>Stora pensionsavgångar</a:t>
            </a:r>
            <a:endParaRPr lang="sv-SE" sz="1400" dirty="0">
              <a:solidFill>
                <a:srgbClr val="000000"/>
              </a:solidFill>
              <a:effectLst/>
              <a:latin typeface="Georgia"/>
              <a:ea typeface="Times New Roman"/>
              <a:cs typeface="Times New Roman"/>
            </a:endParaRPr>
          </a:p>
          <a:p>
            <a:pPr marL="514350" indent="-285750" algn="l">
              <a:lnSpc>
                <a:spcPct val="150000"/>
              </a:lnSpc>
              <a:spcAft>
                <a:spcPts val="0"/>
              </a:spcAft>
              <a:buFont typeface="Arial" panose="020B0604020202020204" pitchFamily="34" charset="0"/>
              <a:buChar char="•"/>
              <a:tabLst>
                <a:tab pos="457200" algn="l"/>
              </a:tabLst>
            </a:pPr>
            <a:r>
              <a:rPr lang="sv-SE" sz="1400" i="1" dirty="0" smtClean="0">
                <a:solidFill>
                  <a:srgbClr val="000000"/>
                </a:solidFill>
                <a:effectLst/>
                <a:latin typeface="Cambria"/>
                <a:ea typeface="Times New Roman"/>
                <a:cs typeface="Times New Roman"/>
              </a:rPr>
              <a:t>Ökad brist</a:t>
            </a:r>
            <a:endParaRPr lang="sv-SE" sz="1400" dirty="0">
              <a:solidFill>
                <a:srgbClr val="000000"/>
              </a:solidFill>
              <a:effectLst/>
              <a:latin typeface="Georgia"/>
              <a:ea typeface="Times New Roman"/>
              <a:cs typeface="Times New Roman"/>
            </a:endParaRPr>
          </a:p>
        </p:txBody>
      </p:sp>
    </p:spTree>
    <p:extLst>
      <p:ext uri="{BB962C8B-B14F-4D97-AF65-F5344CB8AC3E}">
        <p14:creationId xmlns:p14="http://schemas.microsoft.com/office/powerpoint/2010/main" val="995008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13831" y="805426"/>
            <a:ext cx="6212568" cy="1143000"/>
          </a:xfrm>
        </p:spPr>
        <p:txBody>
          <a:bodyPr>
            <a:normAutofit/>
          </a:bodyPr>
          <a:lstStyle/>
          <a:p>
            <a:r>
              <a:rPr lang="sv-SE" sz="1800" dirty="0"/>
              <a:t>Arbetsmarknadsläget för ett urval av yrken i Jämtlands län under det närmaste året</a:t>
            </a:r>
            <a:br>
              <a:rPr lang="sv-SE" sz="1800" dirty="0"/>
            </a:br>
            <a:endParaRPr lang="sv-SE" sz="1800" dirty="0"/>
          </a:p>
        </p:txBody>
      </p:sp>
      <p:pic>
        <p:nvPicPr>
          <p:cNvPr id="3" name="Bildobjekt 2"/>
          <p:cNvPicPr>
            <a:picLocks noChangeAspect="1"/>
          </p:cNvPicPr>
          <p:nvPr/>
        </p:nvPicPr>
        <p:blipFill>
          <a:blip r:embed="rId2"/>
          <a:stretch>
            <a:fillRect/>
          </a:stretch>
        </p:blipFill>
        <p:spPr>
          <a:xfrm>
            <a:off x="1489253" y="1948426"/>
            <a:ext cx="6861724" cy="4301692"/>
          </a:xfrm>
          <a:prstGeom prst="rect">
            <a:avLst/>
          </a:prstGeom>
        </p:spPr>
      </p:pic>
    </p:spTree>
    <p:extLst>
      <p:ext uri="{BB962C8B-B14F-4D97-AF65-F5344CB8AC3E}">
        <p14:creationId xmlns:p14="http://schemas.microsoft.com/office/powerpoint/2010/main" val="4274929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277258" y="586305"/>
            <a:ext cx="6779984" cy="5909310"/>
          </a:xfrm>
          <a:prstGeom prst="rect">
            <a:avLst/>
          </a:prstGeom>
          <a:noFill/>
          <a:ln w="9525">
            <a:noFill/>
            <a:miter lim="800000"/>
            <a:headEnd/>
            <a:tailEnd/>
          </a:ln>
        </p:spPr>
        <p:txBody>
          <a:bodyPr wrap="square" anchor="ctr">
            <a:spAutoFit/>
          </a:bodyPr>
          <a:lstStyle/>
          <a:p>
            <a:pPr>
              <a:tabLst>
                <a:tab pos="411163" algn="l"/>
              </a:tabLst>
            </a:pPr>
            <a:endParaRPr lang="sv-SE" b="1" dirty="0">
              <a:solidFill>
                <a:schemeClr val="tx1"/>
              </a:solidFill>
              <a:latin typeface="Arial" charset="0"/>
            </a:endParaRPr>
          </a:p>
          <a:p>
            <a:r>
              <a:rPr lang="sv-SE" sz="1800" b="1" dirty="0" smtClean="0"/>
              <a:t>Utmaningar på arbetsmarknaden i Jämtlands </a:t>
            </a:r>
            <a:r>
              <a:rPr lang="sv-SE" sz="1800" b="1" dirty="0" smtClean="0"/>
              <a:t>län</a:t>
            </a:r>
          </a:p>
          <a:p>
            <a:endParaRPr lang="sv-SE" b="1" dirty="0" smtClean="0"/>
          </a:p>
          <a:p>
            <a:pPr marL="285750" indent="-285750">
              <a:buFont typeface="Wingdings" panose="05000000000000000000" pitchFamily="2" charset="2"/>
              <a:buChar char="Ø"/>
            </a:pPr>
            <a:r>
              <a:rPr lang="sv-SE" b="1" dirty="0" smtClean="0">
                <a:solidFill>
                  <a:schemeClr val="tx1"/>
                </a:solidFill>
                <a:latin typeface="Arial" charset="0"/>
              </a:rPr>
              <a:t>Stor brist inom vissa yrken kan hämma tillväxten på sikt</a:t>
            </a:r>
          </a:p>
          <a:p>
            <a:pPr marL="285750" indent="-285750">
              <a:buFont typeface="Wingdings" panose="05000000000000000000" pitchFamily="2" charset="2"/>
              <a:buChar char="Ø"/>
            </a:pPr>
            <a:endParaRPr lang="sv-SE" b="1" dirty="0" smtClean="0">
              <a:solidFill>
                <a:schemeClr val="tx1"/>
              </a:solidFill>
              <a:latin typeface="Arial" charset="0"/>
            </a:endParaRPr>
          </a:p>
          <a:p>
            <a:pPr marL="285750" indent="-285750">
              <a:buFont typeface="Wingdings" panose="05000000000000000000" pitchFamily="2" charset="2"/>
              <a:buChar char="Ø"/>
            </a:pPr>
            <a:r>
              <a:rPr lang="sv-SE" b="1" dirty="0" smtClean="0">
                <a:solidFill>
                  <a:schemeClr val="tx1"/>
                </a:solidFill>
                <a:latin typeface="Arial" charset="0"/>
              </a:rPr>
              <a:t>Generationsväxling</a:t>
            </a:r>
          </a:p>
          <a:p>
            <a:pPr marL="285750" indent="-285750">
              <a:buFont typeface="Wingdings" panose="05000000000000000000" pitchFamily="2" charset="2"/>
              <a:buChar char="Ø"/>
            </a:pPr>
            <a:endParaRPr lang="sv-SE" b="1" dirty="0">
              <a:latin typeface="Arial" charset="0"/>
            </a:endParaRPr>
          </a:p>
          <a:p>
            <a:pPr marL="285750" indent="-285750">
              <a:buFont typeface="Wingdings" panose="05000000000000000000" pitchFamily="2" charset="2"/>
              <a:buChar char="Ø"/>
            </a:pPr>
            <a:r>
              <a:rPr lang="sv-SE" b="1" dirty="0" smtClean="0">
                <a:solidFill>
                  <a:schemeClr val="tx1"/>
                </a:solidFill>
                <a:latin typeface="Arial" charset="0"/>
              </a:rPr>
              <a:t>Stort inflöde av nyanlända</a:t>
            </a:r>
          </a:p>
          <a:p>
            <a:pPr marL="285750" indent="-285750">
              <a:buFont typeface="Wingdings" panose="05000000000000000000" pitchFamily="2" charset="2"/>
              <a:buChar char="Ø"/>
            </a:pPr>
            <a:endParaRPr lang="sv-SE" b="1" dirty="0">
              <a:solidFill>
                <a:schemeClr val="tx1"/>
              </a:solidFill>
              <a:latin typeface="Arial" charset="0"/>
            </a:endParaRPr>
          </a:p>
          <a:p>
            <a:pPr marL="285750" indent="-285750">
              <a:buFont typeface="Wingdings" panose="05000000000000000000" pitchFamily="2" charset="2"/>
              <a:buChar char="Ø"/>
            </a:pPr>
            <a:r>
              <a:rPr lang="sv-SE" b="1" dirty="0" smtClean="0">
                <a:solidFill>
                  <a:schemeClr val="tx1"/>
                </a:solidFill>
                <a:latin typeface="Arial" charset="0"/>
              </a:rPr>
              <a:t>Följande grupper har </a:t>
            </a:r>
            <a:r>
              <a:rPr lang="sv-SE" b="1" dirty="0">
                <a:solidFill>
                  <a:schemeClr val="tx1"/>
                </a:solidFill>
                <a:latin typeface="Arial" charset="0"/>
              </a:rPr>
              <a:t>identifierats </a:t>
            </a:r>
            <a:r>
              <a:rPr lang="sv-SE" b="1" dirty="0" smtClean="0">
                <a:solidFill>
                  <a:schemeClr val="tx1"/>
                </a:solidFill>
                <a:latin typeface="Arial" charset="0"/>
              </a:rPr>
              <a:t>som individer med utsatt ställning på arbetsmarknaden</a:t>
            </a:r>
            <a:r>
              <a:rPr lang="sv-SE" b="1" dirty="0" smtClean="0">
                <a:latin typeface="Arial" charset="0"/>
              </a:rPr>
              <a:t> </a:t>
            </a:r>
            <a:r>
              <a:rPr lang="sv-SE" b="1" dirty="0" smtClean="0">
                <a:solidFill>
                  <a:schemeClr val="tx1"/>
                </a:solidFill>
                <a:latin typeface="Arial" charset="0"/>
              </a:rPr>
              <a:t>som </a:t>
            </a:r>
            <a:r>
              <a:rPr lang="sv-SE" b="1" dirty="0">
                <a:solidFill>
                  <a:schemeClr val="tx1"/>
                </a:solidFill>
                <a:latin typeface="Arial" charset="0"/>
              </a:rPr>
              <a:t>bedöms ha svårt att finna en sysselsättning under prognosperioden </a:t>
            </a:r>
            <a:r>
              <a:rPr lang="sv-SE" b="1" dirty="0" smtClean="0">
                <a:solidFill>
                  <a:schemeClr val="tx1"/>
                </a:solidFill>
                <a:latin typeface="Arial" charset="0"/>
              </a:rPr>
              <a:t>2015-2016:</a:t>
            </a:r>
            <a:endParaRPr lang="sv-SE" b="1" dirty="0">
              <a:solidFill>
                <a:schemeClr val="tx1"/>
              </a:solidFill>
              <a:latin typeface="Arial" charset="0"/>
            </a:endParaRPr>
          </a:p>
          <a:p>
            <a:pPr marL="742950" lvl="1" indent="-285750">
              <a:buFont typeface="Arial" panose="020B0604020202020204" pitchFamily="34" charset="0"/>
              <a:buChar char="•"/>
            </a:pPr>
            <a:r>
              <a:rPr lang="sv-SE" dirty="0">
                <a:solidFill>
                  <a:schemeClr val="tx1"/>
                </a:solidFill>
                <a:latin typeface="Arial" charset="0"/>
              </a:rPr>
              <a:t>Personer med högst förgymnasial utbildning</a:t>
            </a:r>
          </a:p>
          <a:p>
            <a:pPr marL="742950" lvl="1" indent="-285750">
              <a:buFont typeface="Arial" panose="020B0604020202020204" pitchFamily="34" charset="0"/>
              <a:buChar char="•"/>
            </a:pPr>
            <a:r>
              <a:rPr lang="sv-SE" dirty="0">
                <a:solidFill>
                  <a:schemeClr val="tx1"/>
                </a:solidFill>
                <a:latin typeface="Arial" charset="0"/>
              </a:rPr>
              <a:t>Ungdomar och särskilt de med bristfällig utbildning</a:t>
            </a:r>
          </a:p>
          <a:p>
            <a:pPr marL="742950" lvl="1" indent="-285750">
              <a:buFont typeface="Arial" panose="020B0604020202020204" pitchFamily="34" charset="0"/>
              <a:buChar char="•"/>
            </a:pPr>
            <a:r>
              <a:rPr lang="sv-SE" dirty="0">
                <a:solidFill>
                  <a:schemeClr val="tx1"/>
                </a:solidFill>
                <a:latin typeface="Arial" charset="0"/>
              </a:rPr>
              <a:t>Utrikesfödda, särskilt födda utom Europa</a:t>
            </a:r>
          </a:p>
          <a:p>
            <a:pPr marL="742950" lvl="1" indent="-285750">
              <a:buFont typeface="Arial" panose="020B0604020202020204" pitchFamily="34" charset="0"/>
              <a:buChar char="•"/>
            </a:pPr>
            <a:r>
              <a:rPr lang="sv-SE" dirty="0">
                <a:solidFill>
                  <a:schemeClr val="tx1"/>
                </a:solidFill>
                <a:latin typeface="Arial" charset="0"/>
              </a:rPr>
              <a:t>Personer med en funktionsnedsättning som medför nedsatt arbetsförmåga</a:t>
            </a:r>
          </a:p>
          <a:p>
            <a:pPr marL="742950" lvl="1" indent="-285750">
              <a:buFont typeface="Arial" panose="020B0604020202020204" pitchFamily="34" charset="0"/>
              <a:buChar char="•"/>
            </a:pPr>
            <a:r>
              <a:rPr lang="sv-SE" dirty="0">
                <a:solidFill>
                  <a:schemeClr val="tx1"/>
                </a:solidFill>
                <a:latin typeface="Arial" charset="0"/>
              </a:rPr>
              <a:t>Arbetslösa personer </a:t>
            </a:r>
            <a:r>
              <a:rPr lang="sv-SE" dirty="0" smtClean="0">
                <a:solidFill>
                  <a:schemeClr val="tx1"/>
                </a:solidFill>
                <a:latin typeface="Arial" charset="0"/>
              </a:rPr>
              <a:t>55</a:t>
            </a:r>
            <a:r>
              <a:rPr lang="sv-SE" dirty="0"/>
              <a:t>–</a:t>
            </a:r>
            <a:r>
              <a:rPr lang="sv-SE" dirty="0" smtClean="0">
                <a:solidFill>
                  <a:schemeClr val="tx1"/>
                </a:solidFill>
                <a:latin typeface="Arial" charset="0"/>
              </a:rPr>
              <a:t>64 </a:t>
            </a:r>
            <a:r>
              <a:rPr lang="sv-SE" dirty="0">
                <a:solidFill>
                  <a:schemeClr val="tx1"/>
                </a:solidFill>
                <a:latin typeface="Arial" charset="0"/>
              </a:rPr>
              <a:t>år </a:t>
            </a:r>
          </a:p>
          <a:p>
            <a:endParaRPr lang="sv-SE" b="1" dirty="0" smtClean="0">
              <a:solidFill>
                <a:schemeClr val="tx1"/>
              </a:solidFill>
              <a:latin typeface="Arial" charset="0"/>
            </a:endParaRPr>
          </a:p>
          <a:p>
            <a:endParaRPr lang="sv-SE" dirty="0">
              <a:solidFill>
                <a:schemeClr val="tx1"/>
              </a:solidFill>
              <a:latin typeface="Arial" charset="0"/>
            </a:endParaRPr>
          </a:p>
        </p:txBody>
      </p:sp>
    </p:spTree>
    <p:extLst>
      <p:ext uri="{BB962C8B-B14F-4D97-AF65-F5344CB8AC3E}">
        <p14:creationId xmlns:p14="http://schemas.microsoft.com/office/powerpoint/2010/main" val="3811106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090675" y="2416513"/>
            <a:ext cx="4890696" cy="1143000"/>
          </a:xfrm>
        </p:spPr>
        <p:txBody>
          <a:bodyPr/>
          <a:lstStyle/>
          <a:p>
            <a:r>
              <a:rPr lang="sv-SE" dirty="0" smtClean="0"/>
              <a:t>Tack för er uppmärksamhet!</a:t>
            </a:r>
            <a:endParaRPr lang="sv-SE" dirty="0"/>
          </a:p>
        </p:txBody>
      </p:sp>
    </p:spTree>
    <p:extLst>
      <p:ext uri="{BB962C8B-B14F-4D97-AF65-F5344CB8AC3E}">
        <p14:creationId xmlns:p14="http://schemas.microsoft.com/office/powerpoint/2010/main" val="1648218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587362" y="691242"/>
            <a:ext cx="5747492" cy="684893"/>
          </a:xfrm>
        </p:spPr>
        <p:txBody>
          <a:bodyPr/>
          <a:lstStyle/>
          <a:p>
            <a:r>
              <a:rPr lang="sv-SE" dirty="0" smtClean="0"/>
              <a:t>Sammanfattning</a:t>
            </a:r>
            <a:endParaRPr lang="sv-SE" dirty="0"/>
          </a:p>
        </p:txBody>
      </p:sp>
      <p:sp>
        <p:nvSpPr>
          <p:cNvPr id="3" name="Platshållare för innehåll 2"/>
          <p:cNvSpPr>
            <a:spLocks noGrp="1"/>
          </p:cNvSpPr>
          <p:nvPr>
            <p:ph idx="1"/>
          </p:nvPr>
        </p:nvSpPr>
        <p:spPr>
          <a:xfrm>
            <a:off x="218872" y="1680194"/>
            <a:ext cx="4991553" cy="4339771"/>
          </a:xfrm>
        </p:spPr>
        <p:txBody>
          <a:bodyPr>
            <a:normAutofit/>
          </a:bodyPr>
          <a:lstStyle/>
          <a:p>
            <a:r>
              <a:rPr lang="sv-SE" dirty="0" smtClean="0"/>
              <a:t>Globala ekonomin förstärks</a:t>
            </a:r>
          </a:p>
          <a:p>
            <a:r>
              <a:rPr lang="sv-SE" dirty="0" smtClean="0"/>
              <a:t>Företagen i länet tror på en normal utveckling</a:t>
            </a:r>
          </a:p>
          <a:p>
            <a:r>
              <a:rPr lang="sv-SE" dirty="0" smtClean="0"/>
              <a:t>Låga varsel</a:t>
            </a:r>
          </a:p>
          <a:p>
            <a:r>
              <a:rPr lang="sv-SE" dirty="0" smtClean="0"/>
              <a:t>Arbetslösheten ökar tillfälligt men minskar sedan igen</a:t>
            </a:r>
            <a:endParaRPr lang="sv-SE" dirty="0"/>
          </a:p>
          <a:p>
            <a:r>
              <a:rPr lang="sv-SE" dirty="0" smtClean="0"/>
              <a:t>Sysselsättningen ökar marginellt</a:t>
            </a:r>
          </a:p>
          <a:p>
            <a:r>
              <a:rPr lang="sv-SE" dirty="0" smtClean="0"/>
              <a:t>Brist ökar</a:t>
            </a:r>
          </a:p>
          <a:p>
            <a:r>
              <a:rPr lang="sv-SE" dirty="0" smtClean="0"/>
              <a:t>Utmaningarna på arbetsmarknaden</a:t>
            </a:r>
            <a:endParaRPr lang="sv-SE" dirty="0"/>
          </a:p>
        </p:txBody>
      </p:sp>
      <p:pic>
        <p:nvPicPr>
          <p:cNvPr id="4" name="Bildobjekt 3"/>
          <p:cNvPicPr>
            <a:picLocks noChangeAspect="1"/>
          </p:cNvPicPr>
          <p:nvPr/>
        </p:nvPicPr>
        <p:blipFill>
          <a:blip r:embed="rId3"/>
          <a:stretch>
            <a:fillRect/>
          </a:stretch>
        </p:blipFill>
        <p:spPr>
          <a:xfrm>
            <a:off x="5157922" y="691241"/>
            <a:ext cx="3796715" cy="5328723"/>
          </a:xfrm>
          <a:prstGeom prst="rect">
            <a:avLst/>
          </a:prstGeom>
        </p:spPr>
      </p:pic>
    </p:spTree>
    <p:extLst>
      <p:ext uri="{BB962C8B-B14F-4D97-AF65-F5344CB8AC3E}">
        <p14:creationId xmlns:p14="http://schemas.microsoft.com/office/powerpoint/2010/main" val="4285986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37710" y="725714"/>
            <a:ext cx="5747492" cy="903398"/>
          </a:xfrm>
        </p:spPr>
        <p:txBody>
          <a:bodyPr>
            <a:normAutofit/>
          </a:bodyPr>
          <a:lstStyle/>
          <a:p>
            <a:r>
              <a:rPr lang="sv-SE" sz="1800" dirty="0"/>
              <a:t>Arbetsförmedlingens konjunkturindikator för näringslivet, Jämtlands län, våren </a:t>
            </a:r>
            <a:r>
              <a:rPr lang="sv-SE" sz="1800" dirty="0" smtClean="0"/>
              <a:t>2007–hösten 2015</a:t>
            </a:r>
            <a:endParaRPr lang="sv-SE" sz="1800" dirty="0"/>
          </a:p>
        </p:txBody>
      </p:sp>
      <p:sp>
        <p:nvSpPr>
          <p:cNvPr id="3" name="Rektangel 2"/>
          <p:cNvSpPr/>
          <p:nvPr/>
        </p:nvSpPr>
        <p:spPr>
          <a:xfrm>
            <a:off x="1464974" y="5972198"/>
            <a:ext cx="5820228" cy="553998"/>
          </a:xfrm>
          <a:prstGeom prst="rect">
            <a:avLst/>
          </a:prstGeom>
        </p:spPr>
        <p:txBody>
          <a:bodyPr wrap="square">
            <a:spAutoFit/>
          </a:bodyPr>
          <a:lstStyle/>
          <a:p>
            <a:r>
              <a:rPr lang="sv-SE" sz="1000" dirty="0"/>
              <a:t>Anm. Värden över 100 visar ett starkare förväntningsläge än normalt och värden över 110 ett mycket starkare förväntningsläge än normalt. På motsvarande sätt visar värden under 100 ett svagare förväntningsläge än normalt och värden under 90 ett mycket</a:t>
            </a:r>
            <a:r>
              <a:rPr lang="sv-SE" sz="1000" b="1" dirty="0"/>
              <a:t> </a:t>
            </a:r>
            <a:r>
              <a:rPr lang="sv-SE" sz="1000" dirty="0"/>
              <a:t>svagare förväntningsläge än normalt</a:t>
            </a:r>
          </a:p>
        </p:txBody>
      </p:sp>
      <p:pic>
        <p:nvPicPr>
          <p:cNvPr id="4" name="Bildobjekt 3"/>
          <p:cNvPicPr>
            <a:picLocks noChangeAspect="1"/>
          </p:cNvPicPr>
          <p:nvPr/>
        </p:nvPicPr>
        <p:blipFill>
          <a:blip r:embed="rId2"/>
          <a:stretch>
            <a:fillRect/>
          </a:stretch>
        </p:blipFill>
        <p:spPr>
          <a:xfrm>
            <a:off x="948764" y="1844993"/>
            <a:ext cx="6815010" cy="3934705"/>
          </a:xfrm>
          <a:prstGeom prst="rect">
            <a:avLst/>
          </a:prstGeom>
        </p:spPr>
      </p:pic>
    </p:spTree>
    <p:extLst>
      <p:ext uri="{BB962C8B-B14F-4D97-AF65-F5344CB8AC3E}">
        <p14:creationId xmlns:p14="http://schemas.microsoft.com/office/powerpoint/2010/main" val="1728174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95391" y="813368"/>
            <a:ext cx="7194430" cy="653123"/>
          </a:xfrm>
        </p:spPr>
        <p:txBody>
          <a:bodyPr>
            <a:normAutofit/>
          </a:bodyPr>
          <a:lstStyle/>
          <a:p>
            <a:r>
              <a:rPr lang="sv-SE" sz="1800" dirty="0" smtClean="0"/>
              <a:t>Inskrivna arbetslösa </a:t>
            </a:r>
            <a:r>
              <a:rPr lang="sv-SE" sz="1800" dirty="0"/>
              <a:t>16–64 </a:t>
            </a:r>
            <a:r>
              <a:rPr lang="sv-SE" sz="1800" dirty="0" smtClean="0"/>
              <a:t>år som andel av registerbaserad arbetskraft, </a:t>
            </a:r>
            <a:r>
              <a:rPr lang="sv-SE" sz="1800" dirty="0" smtClean="0"/>
              <a:t>Jämtlands </a:t>
            </a:r>
            <a:r>
              <a:rPr lang="sv-SE" sz="1800" dirty="0" smtClean="0"/>
              <a:t>län</a:t>
            </a:r>
            <a:r>
              <a:rPr lang="sv-SE" sz="1800" dirty="0"/>
              <a:t>, januari1995–oktober </a:t>
            </a:r>
            <a:r>
              <a:rPr lang="sv-SE" sz="1800" dirty="0" smtClean="0"/>
              <a:t>2015</a:t>
            </a:r>
            <a:endParaRPr lang="sv-SE" sz="1800" dirty="0"/>
          </a:p>
        </p:txBody>
      </p:sp>
      <p:pic>
        <p:nvPicPr>
          <p:cNvPr id="3" name="Bildobjekt 2"/>
          <p:cNvPicPr>
            <a:picLocks noChangeAspect="1"/>
          </p:cNvPicPr>
          <p:nvPr/>
        </p:nvPicPr>
        <p:blipFill>
          <a:blip r:embed="rId2"/>
          <a:stretch>
            <a:fillRect/>
          </a:stretch>
        </p:blipFill>
        <p:spPr>
          <a:xfrm>
            <a:off x="900616" y="1828800"/>
            <a:ext cx="7320852" cy="4364966"/>
          </a:xfrm>
          <a:prstGeom prst="rect">
            <a:avLst/>
          </a:prstGeom>
        </p:spPr>
      </p:pic>
    </p:spTree>
    <p:extLst>
      <p:ext uri="{BB962C8B-B14F-4D97-AF65-F5344CB8AC3E}">
        <p14:creationId xmlns:p14="http://schemas.microsoft.com/office/powerpoint/2010/main" val="3559758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51192" y="517606"/>
            <a:ext cx="5747492" cy="1143000"/>
          </a:xfrm>
        </p:spPr>
        <p:txBody>
          <a:bodyPr>
            <a:normAutofit/>
          </a:bodyPr>
          <a:lstStyle/>
          <a:p>
            <a:r>
              <a:rPr lang="sv-SE" sz="1800" dirty="0" smtClean="0"/>
              <a:t>Inskrivna </a:t>
            </a:r>
            <a:r>
              <a:rPr lang="sv-SE" sz="1800" dirty="0"/>
              <a:t>arbetslösa i </a:t>
            </a:r>
            <a:r>
              <a:rPr lang="sv-SE" sz="1800" dirty="0" smtClean="0"/>
              <a:t>oktober 2015 som </a:t>
            </a:r>
            <a:r>
              <a:rPr lang="sv-SE" sz="1800" dirty="0"/>
              <a:t>andel (%) av den registerbaserade arbetskraften </a:t>
            </a:r>
            <a:r>
              <a:rPr lang="sv-SE" sz="1800" dirty="0" smtClean="0"/>
              <a:t>16–64 </a:t>
            </a:r>
            <a:r>
              <a:rPr lang="sv-SE" sz="1800" dirty="0"/>
              <a:t>år</a:t>
            </a:r>
            <a:br>
              <a:rPr lang="sv-SE" sz="1800" dirty="0"/>
            </a:br>
            <a:endParaRPr lang="sv-SE" sz="1800" dirty="0"/>
          </a:p>
        </p:txBody>
      </p:sp>
      <p:pic>
        <p:nvPicPr>
          <p:cNvPr id="3" name="Bildobjekt 2"/>
          <p:cNvPicPr>
            <a:picLocks noChangeAspect="1"/>
          </p:cNvPicPr>
          <p:nvPr/>
        </p:nvPicPr>
        <p:blipFill>
          <a:blip r:embed="rId2"/>
          <a:stretch>
            <a:fillRect/>
          </a:stretch>
        </p:blipFill>
        <p:spPr>
          <a:xfrm>
            <a:off x="1328468" y="1660606"/>
            <a:ext cx="7070084" cy="4737760"/>
          </a:xfrm>
          <a:prstGeom prst="rect">
            <a:avLst/>
          </a:prstGeom>
        </p:spPr>
      </p:pic>
    </p:spTree>
    <p:extLst>
      <p:ext uri="{BB962C8B-B14F-4D97-AF65-F5344CB8AC3E}">
        <p14:creationId xmlns:p14="http://schemas.microsoft.com/office/powerpoint/2010/main" val="16580086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264848" y="661987"/>
            <a:ext cx="5747492" cy="1143000"/>
          </a:xfrm>
        </p:spPr>
        <p:txBody>
          <a:bodyPr>
            <a:normAutofit/>
          </a:bodyPr>
          <a:lstStyle/>
          <a:p>
            <a:r>
              <a:rPr lang="sv-SE" sz="1800" dirty="0" smtClean="0"/>
              <a:t>Inskrivna </a:t>
            </a:r>
            <a:r>
              <a:rPr lang="sv-SE" sz="1800" dirty="0"/>
              <a:t>arbetslösa kommunerna i Jämtlands län, </a:t>
            </a:r>
            <a:r>
              <a:rPr lang="sv-SE" sz="1800" dirty="0" smtClean="0"/>
              <a:t>oktober 2015 som </a:t>
            </a:r>
            <a:r>
              <a:rPr lang="sv-SE" sz="1800" dirty="0"/>
              <a:t>andel (%) av den registerbaserade arbetskraften </a:t>
            </a:r>
            <a:r>
              <a:rPr lang="sv-SE" sz="1800" dirty="0" smtClean="0"/>
              <a:t>16–64 </a:t>
            </a:r>
            <a:endParaRPr lang="sv-SE" sz="1800" dirty="0"/>
          </a:p>
        </p:txBody>
      </p:sp>
      <p:pic>
        <p:nvPicPr>
          <p:cNvPr id="3" name="Bildobjekt 2"/>
          <p:cNvPicPr>
            <a:picLocks noChangeAspect="1"/>
          </p:cNvPicPr>
          <p:nvPr/>
        </p:nvPicPr>
        <p:blipFill>
          <a:blip r:embed="rId2"/>
          <a:stretch>
            <a:fillRect/>
          </a:stretch>
        </p:blipFill>
        <p:spPr>
          <a:xfrm>
            <a:off x="1557284" y="2307407"/>
            <a:ext cx="6455056" cy="4021842"/>
          </a:xfrm>
          <a:prstGeom prst="rect">
            <a:avLst/>
          </a:prstGeom>
        </p:spPr>
      </p:pic>
    </p:spTree>
    <p:extLst>
      <p:ext uri="{BB962C8B-B14F-4D97-AF65-F5344CB8AC3E}">
        <p14:creationId xmlns:p14="http://schemas.microsoft.com/office/powerpoint/2010/main" val="15249284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683658" y="787398"/>
            <a:ext cx="6299654" cy="1143000"/>
          </a:xfrm>
        </p:spPr>
        <p:txBody>
          <a:bodyPr>
            <a:normAutofit/>
          </a:bodyPr>
          <a:lstStyle/>
          <a:p>
            <a:r>
              <a:rPr lang="sv-SE" sz="1600" dirty="0"/>
              <a:t>Inskrivna arbetslösa 16–64 år i </a:t>
            </a:r>
            <a:r>
              <a:rPr lang="sv-SE" sz="1600" dirty="0" smtClean="0"/>
              <a:t>grupper med utsatt ställning på arbetsmarknaden </a:t>
            </a:r>
            <a:r>
              <a:rPr lang="sv-SE" sz="1600" dirty="0"/>
              <a:t>och övriga inskrivna arbetslösa, Jämtlands län, januari 2004–oktober </a:t>
            </a:r>
            <a:r>
              <a:rPr lang="sv-SE" sz="1600" dirty="0" smtClean="0"/>
              <a:t>2015</a:t>
            </a:r>
            <a:r>
              <a:rPr lang="sv-SE" sz="1600" dirty="0"/>
              <a:t/>
            </a:r>
            <a:br>
              <a:rPr lang="sv-SE" sz="1600" dirty="0"/>
            </a:br>
            <a:endParaRPr lang="sv-SE" sz="1600" dirty="0"/>
          </a:p>
        </p:txBody>
      </p:sp>
      <p:pic>
        <p:nvPicPr>
          <p:cNvPr id="3" name="Bildobjekt 2"/>
          <p:cNvPicPr>
            <a:picLocks noChangeAspect="1"/>
          </p:cNvPicPr>
          <p:nvPr/>
        </p:nvPicPr>
        <p:blipFill>
          <a:blip r:embed="rId2"/>
          <a:stretch>
            <a:fillRect/>
          </a:stretch>
        </p:blipFill>
        <p:spPr>
          <a:xfrm>
            <a:off x="1155940" y="1877275"/>
            <a:ext cx="6637590" cy="3916976"/>
          </a:xfrm>
          <a:prstGeom prst="rect">
            <a:avLst/>
          </a:prstGeom>
        </p:spPr>
      </p:pic>
    </p:spTree>
    <p:extLst>
      <p:ext uri="{BB962C8B-B14F-4D97-AF65-F5344CB8AC3E}">
        <p14:creationId xmlns:p14="http://schemas.microsoft.com/office/powerpoint/2010/main" val="30944782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46020" y="858007"/>
            <a:ext cx="6269512" cy="953541"/>
          </a:xfrm>
        </p:spPr>
        <p:txBody>
          <a:bodyPr>
            <a:normAutofit/>
          </a:bodyPr>
          <a:lstStyle/>
          <a:p>
            <a:r>
              <a:rPr lang="sv-SE" sz="1600" dirty="0"/>
              <a:t>Inskrivna arbetslösa 16–64 år fördelade på enskilda grupper, Jämtlands län, januari </a:t>
            </a:r>
            <a:r>
              <a:rPr lang="sv-SE" sz="1600" dirty="0" smtClean="0"/>
              <a:t>2004–oktober 2015. Observera </a:t>
            </a:r>
            <a:r>
              <a:rPr lang="sv-SE" sz="1600" dirty="0"/>
              <a:t>att en person kan ingå i flera </a:t>
            </a:r>
            <a:r>
              <a:rPr lang="sv-SE" sz="1600" dirty="0" smtClean="0"/>
              <a:t>grupper.</a:t>
            </a:r>
            <a:endParaRPr lang="sv-SE" sz="1600" dirty="0"/>
          </a:p>
        </p:txBody>
      </p:sp>
      <p:pic>
        <p:nvPicPr>
          <p:cNvPr id="3" name="Bildobjekt 2"/>
          <p:cNvPicPr>
            <a:picLocks noChangeAspect="1"/>
          </p:cNvPicPr>
          <p:nvPr/>
        </p:nvPicPr>
        <p:blipFill>
          <a:blip r:embed="rId2"/>
          <a:stretch>
            <a:fillRect/>
          </a:stretch>
        </p:blipFill>
        <p:spPr>
          <a:xfrm>
            <a:off x="1372476" y="2247693"/>
            <a:ext cx="6645655" cy="4015084"/>
          </a:xfrm>
          <a:prstGeom prst="rect">
            <a:avLst/>
          </a:prstGeom>
        </p:spPr>
      </p:pic>
    </p:spTree>
    <p:extLst>
      <p:ext uri="{BB962C8B-B14F-4D97-AF65-F5344CB8AC3E}">
        <p14:creationId xmlns:p14="http://schemas.microsoft.com/office/powerpoint/2010/main" val="3612026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28800" y="1081198"/>
            <a:ext cx="5994854" cy="1143000"/>
          </a:xfrm>
        </p:spPr>
        <p:txBody>
          <a:bodyPr>
            <a:normAutofit/>
          </a:bodyPr>
          <a:lstStyle/>
          <a:p>
            <a:r>
              <a:rPr lang="sv-SE" sz="1800" dirty="0"/>
              <a:t>Inskrivna arbetslösa 16–64 år i Jämtlands län kvartal 4, 2004–2016</a:t>
            </a:r>
            <a:r>
              <a:rPr lang="sv-SE" sz="1800" dirty="0" smtClean="0"/>
              <a:t>, </a:t>
            </a:r>
            <a:r>
              <a:rPr lang="sv-SE" sz="1800" dirty="0"/>
              <a:t>prognos för kvartal </a:t>
            </a:r>
            <a:r>
              <a:rPr lang="sv-SE" sz="1800" dirty="0" smtClean="0"/>
              <a:t>4 2015 </a:t>
            </a:r>
            <a:r>
              <a:rPr lang="sv-SE" sz="1800" dirty="0"/>
              <a:t>och </a:t>
            </a:r>
            <a:r>
              <a:rPr lang="sv-SE" sz="1800" dirty="0" smtClean="0"/>
              <a:t>2016</a:t>
            </a:r>
            <a:r>
              <a:rPr lang="sv-SE" sz="1800" dirty="0"/>
              <a:t/>
            </a:r>
            <a:br>
              <a:rPr lang="sv-SE" sz="1800" dirty="0"/>
            </a:br>
            <a:endParaRPr lang="sv-SE" sz="1800" dirty="0"/>
          </a:p>
        </p:txBody>
      </p:sp>
      <p:pic>
        <p:nvPicPr>
          <p:cNvPr id="3" name="Bildobjekt 2"/>
          <p:cNvPicPr>
            <a:picLocks noChangeAspect="1"/>
          </p:cNvPicPr>
          <p:nvPr/>
        </p:nvPicPr>
        <p:blipFill>
          <a:blip r:embed="rId2"/>
          <a:stretch>
            <a:fillRect/>
          </a:stretch>
        </p:blipFill>
        <p:spPr>
          <a:xfrm>
            <a:off x="1306015" y="2224198"/>
            <a:ext cx="7040423" cy="4228360"/>
          </a:xfrm>
          <a:prstGeom prst="rect">
            <a:avLst/>
          </a:prstGeom>
        </p:spPr>
      </p:pic>
    </p:spTree>
    <p:extLst>
      <p:ext uri="{BB962C8B-B14F-4D97-AF65-F5344CB8AC3E}">
        <p14:creationId xmlns:p14="http://schemas.microsoft.com/office/powerpoint/2010/main" val="3876806702"/>
      </p:ext>
    </p:extLst>
  </p:cSld>
  <p:clrMapOvr>
    <a:masterClrMapping/>
  </p:clrMapOvr>
  <p:timing>
    <p:tnLst>
      <p:par>
        <p:cTn id="1" dur="indefinite" restart="never" nodeType="tmRoot"/>
      </p:par>
    </p:tnLst>
  </p:timing>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70675C"/>
      </a:dk2>
      <a:lt2>
        <a:srgbClr val="B4AA9B"/>
      </a:lt2>
      <a:accent1>
        <a:srgbClr val="007597"/>
      </a:accent1>
      <a:accent2>
        <a:srgbClr val="F05414"/>
      </a:accent2>
      <a:accent3>
        <a:srgbClr val="96328C"/>
      </a:accent3>
      <a:accent4>
        <a:srgbClr val="FFCD00"/>
      </a:accent4>
      <a:accent5>
        <a:srgbClr val="84C300"/>
      </a:accent5>
      <a:accent6>
        <a:srgbClr val="C8004D"/>
      </a:accent6>
      <a:hlink>
        <a:srgbClr val="0000FF"/>
      </a:hlink>
      <a:folHlink>
        <a:srgbClr val="000000"/>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rbetsförmedlingen - Färgade layouter">
  <a:themeElements>
    <a:clrScheme name="Arbetsförmedlingen">
      <a:dk1>
        <a:sysClr val="windowText" lastClr="000000"/>
      </a:dk1>
      <a:lt1>
        <a:sysClr val="window" lastClr="FFFFFF"/>
      </a:lt1>
      <a:dk2>
        <a:srgbClr val="70675C"/>
      </a:dk2>
      <a:lt2>
        <a:srgbClr val="B4AA9B"/>
      </a:lt2>
      <a:accent1>
        <a:srgbClr val="007597"/>
      </a:accent1>
      <a:accent2>
        <a:srgbClr val="F05414"/>
      </a:accent2>
      <a:accent3>
        <a:srgbClr val="96328C"/>
      </a:accent3>
      <a:accent4>
        <a:srgbClr val="FFCD00"/>
      </a:accent4>
      <a:accent5>
        <a:srgbClr val="84C300"/>
      </a:accent5>
      <a:accent6>
        <a:srgbClr val="C8004D"/>
      </a:accent6>
      <a:hlink>
        <a:srgbClr val="0000FF"/>
      </a:hlink>
      <a:folHlink>
        <a:srgbClr val="000000"/>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1076</TotalTime>
  <Words>411</Words>
  <Application>Microsoft Office PowerPoint</Application>
  <PresentationFormat>Bildspel på skärmen (4:3)</PresentationFormat>
  <Paragraphs>69</Paragraphs>
  <Slides>15</Slides>
  <Notes>2</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15</vt:i4>
      </vt:variant>
    </vt:vector>
  </HeadingPairs>
  <TitlesOfParts>
    <vt:vector size="24" baseType="lpstr">
      <vt:lpstr>Arial</vt:lpstr>
      <vt:lpstr>Calibri</vt:lpstr>
      <vt:lpstr>Cambria</vt:lpstr>
      <vt:lpstr>Georgia</vt:lpstr>
      <vt:lpstr>Symbol</vt:lpstr>
      <vt:lpstr>Times New Roman</vt:lpstr>
      <vt:lpstr>Wingdings</vt:lpstr>
      <vt:lpstr>Arbetsförmedlingen</vt:lpstr>
      <vt:lpstr>Arbetsförmedlingen - Färgade layouter</vt:lpstr>
      <vt:lpstr>Arbetsmarknadsutsikterna hösten 2015</vt:lpstr>
      <vt:lpstr>Sammanfattning</vt:lpstr>
      <vt:lpstr>Arbetsförmedlingens konjunkturindikator för näringslivet, Jämtlands län, våren 2007–hösten 2015</vt:lpstr>
      <vt:lpstr>Inskrivna arbetslösa 16–64 år som andel av registerbaserad arbetskraft, Jämtlands län, januari1995–oktober 2015</vt:lpstr>
      <vt:lpstr>Inskrivna arbetslösa i oktober 2015 som andel (%) av den registerbaserade arbetskraften 16–64 år </vt:lpstr>
      <vt:lpstr>Inskrivna arbetslösa kommunerna i Jämtlands län, oktober 2015 som andel (%) av den registerbaserade arbetskraften 16–64 </vt:lpstr>
      <vt:lpstr>Inskrivna arbetslösa 16–64 år i grupper med utsatt ställning på arbetsmarknaden och övriga inskrivna arbetslösa, Jämtlands län, januari 2004–oktober 2015 </vt:lpstr>
      <vt:lpstr>Inskrivna arbetslösa 16–64 år fördelade på enskilda grupper, Jämtlands län, januari 2004–oktober 2015. Observera att en person kan ingå i flera grupper.</vt:lpstr>
      <vt:lpstr>Inskrivna arbetslösa 16–64 år i Jämtlands län kvartal 4, 2004–2016, prognos för kvartal 4 2015 och 2016 </vt:lpstr>
      <vt:lpstr>Sysselsatta 16–64 år i Jämtlands län, 2004–2014, prognos 2015 och 2016  </vt:lpstr>
      <vt:lpstr>PowerPoint-presentation</vt:lpstr>
      <vt:lpstr>De olika branscherna i Jämtlands län 2016</vt:lpstr>
      <vt:lpstr>Arbetsmarknadsläget för ett urval av yrken i Jämtlands län under det närmaste året </vt:lpstr>
      <vt:lpstr>PowerPoint-presentation</vt:lpstr>
      <vt:lpstr>Tack för er uppmärksamhet!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Rabarber</dc:creator>
  <cp:lastModifiedBy>Charlotte Edman Ragnarsson</cp:lastModifiedBy>
  <cp:revision>54</cp:revision>
  <dcterms:created xsi:type="dcterms:W3CDTF">2012-05-10T08:47:36Z</dcterms:created>
  <dcterms:modified xsi:type="dcterms:W3CDTF">2015-12-08T08:52:54Z</dcterms:modified>
</cp:coreProperties>
</file>