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24"/>
  </p:notesMasterIdLst>
  <p:sldIdLst>
    <p:sldId id="258" r:id="rId3"/>
    <p:sldId id="259" r:id="rId4"/>
    <p:sldId id="260" r:id="rId5"/>
    <p:sldId id="301" r:id="rId6"/>
    <p:sldId id="302" r:id="rId7"/>
    <p:sldId id="297" r:id="rId8"/>
    <p:sldId id="298" r:id="rId9"/>
    <p:sldId id="267" r:id="rId10"/>
    <p:sldId id="268" r:id="rId11"/>
    <p:sldId id="269" r:id="rId12"/>
    <p:sldId id="270" r:id="rId13"/>
    <p:sldId id="271" r:id="rId14"/>
    <p:sldId id="272" r:id="rId15"/>
    <p:sldId id="273" r:id="rId16"/>
    <p:sldId id="274" r:id="rId17"/>
    <p:sldId id="275" r:id="rId18"/>
    <p:sldId id="276" r:id="rId19"/>
    <p:sldId id="279" r:id="rId20"/>
    <p:sldId id="303" r:id="rId21"/>
    <p:sldId id="281" r:id="rId22"/>
    <p:sldId id="283" r:id="rId23"/>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7D2C8"/>
    <a:srgbClr val="005075"/>
    <a:srgbClr val="66ACC1"/>
    <a:srgbClr val="66A9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68" autoAdjust="0"/>
    <p:restoredTop sz="82416" autoAdjust="0"/>
  </p:normalViewPr>
  <p:slideViewPr>
    <p:cSldViewPr snapToGrid="0">
      <p:cViewPr varScale="1">
        <p:scale>
          <a:sx n="60" d="100"/>
          <a:sy n="60" d="100"/>
        </p:scale>
        <p:origin x="-1854" y="-90"/>
      </p:cViewPr>
      <p:guideLst>
        <p:guide orient="horz" pos="2160"/>
        <p:guide pos="433"/>
        <p:guide pos="5038"/>
        <p:guide pos="1418"/>
        <p:guide pos="54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96206B-CE5A-4CA3-BD34-3451FD0BA690}" type="datetimeFigureOut">
              <a:rPr lang="sv-SE" smtClean="0"/>
              <a:t>2015-09-07</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63CAE6-3546-4A01-BBE9-044D7CD2D89D}" type="slidenum">
              <a:rPr lang="sv-SE" smtClean="0"/>
              <a:t>‹#›</a:t>
            </a:fld>
            <a:endParaRPr lang="sv-SE"/>
          </a:p>
        </p:txBody>
      </p:sp>
    </p:spTree>
    <p:extLst>
      <p:ext uri="{BB962C8B-B14F-4D97-AF65-F5344CB8AC3E}">
        <p14:creationId xmlns:p14="http://schemas.microsoft.com/office/powerpoint/2010/main" val="1504161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I andra änden av skalan är</a:t>
            </a:r>
            <a:r>
              <a:rPr lang="sv-SE" baseline="0" dirty="0" smtClean="0"/>
              <a:t> yrken med hård konkurrens om jobben och här är nästan bara yrken som inte har höga utbildningskrav.</a:t>
            </a:r>
          </a:p>
          <a:p>
            <a:r>
              <a:rPr lang="sv-SE" baseline="0" dirty="0" smtClean="0"/>
              <a:t>I dessa yrken är det många som söker jobb och efterfrågan är relativt liten.</a:t>
            </a:r>
          </a:p>
          <a:p>
            <a:endParaRPr lang="sv-SE" baseline="0" dirty="0" smtClean="0"/>
          </a:p>
          <a:p>
            <a:r>
              <a:rPr lang="sv-SE" baseline="0" dirty="0" smtClean="0"/>
              <a:t>Den största skillnaden mellan goda JM och sämre är dock en avslutad gymnasieutbildning. Saknar du gymnasieexamen så har du mycket svårare att konkurrera om jobben.</a:t>
            </a:r>
          </a:p>
          <a:p>
            <a:r>
              <a:rPr lang="sv-SE" baseline="0" dirty="0" smtClean="0"/>
              <a:t>Våra råd till unga är att välja en utbildning som du är intresserad av och som har goda möjligheter till arbete men viktigast av allt är att välja en utbildning som du kan slutföra.</a:t>
            </a:r>
          </a:p>
          <a:p>
            <a:endParaRPr lang="sv-SE" baseline="0" dirty="0" smtClean="0"/>
          </a:p>
          <a:p>
            <a:r>
              <a:rPr lang="sv-SE" baseline="0" dirty="0" smtClean="0"/>
              <a:t>Det finns alltså många jobb att söka i länet, utbildning lönar  sig men det viktigaste är att gå klart gymnasiet</a:t>
            </a:r>
            <a:endParaRPr lang="sv-SE" dirty="0" smtClean="0"/>
          </a:p>
          <a:p>
            <a:endParaRPr lang="sv-SE" dirty="0"/>
          </a:p>
        </p:txBody>
      </p:sp>
      <p:sp>
        <p:nvSpPr>
          <p:cNvPr id="4" name="Platshållare för bildnummer 3"/>
          <p:cNvSpPr>
            <a:spLocks noGrp="1"/>
          </p:cNvSpPr>
          <p:nvPr>
            <p:ph type="sldNum" sz="quarter" idx="10"/>
          </p:nvPr>
        </p:nvSpPr>
        <p:spPr/>
        <p:txBody>
          <a:bodyPr/>
          <a:lstStyle/>
          <a:p>
            <a:fld id="{0763CAE6-3546-4A01-BBE9-044D7CD2D89D}" type="slidenum">
              <a:rPr lang="sv-SE" smtClean="0"/>
              <a:t>5</a:t>
            </a:fld>
            <a:endParaRPr lang="sv-SE"/>
          </a:p>
        </p:txBody>
      </p:sp>
    </p:spTree>
    <p:extLst>
      <p:ext uri="{BB962C8B-B14F-4D97-AF65-F5344CB8AC3E}">
        <p14:creationId xmlns:p14="http://schemas.microsoft.com/office/powerpoint/2010/main" val="31358855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lstStyle/>
          <a:p>
            <a:pPr eaLnBrk="1" fontAlgn="auto" hangingPunct="1">
              <a:spcBef>
                <a:spcPts val="0"/>
              </a:spcBef>
              <a:spcAft>
                <a:spcPts val="0"/>
              </a:spcAft>
              <a:defRPr/>
            </a:pPr>
            <a:endParaRPr lang="sv-SE" dirty="0"/>
          </a:p>
        </p:txBody>
      </p:sp>
      <p:sp>
        <p:nvSpPr>
          <p:cNvPr id="43012" name="Platshållare för bildnummer 3"/>
          <p:cNvSpPr>
            <a:spLocks noGrp="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6AB67DB6-8480-429D-B50B-0EB4199D45A8}" type="slidenum">
              <a:rPr lang="sv-SE" altLang="sv-SE" sz="1200" smtClean="0"/>
              <a:pPr/>
              <a:t>14</a:t>
            </a:fld>
            <a:endParaRPr lang="sv-SE" altLang="sv-SE"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lstStyle/>
          <a:p>
            <a:pPr eaLnBrk="1" fontAlgn="auto" hangingPunct="1">
              <a:spcBef>
                <a:spcPts val="0"/>
              </a:spcBef>
              <a:spcAft>
                <a:spcPts val="0"/>
              </a:spcAft>
              <a:defRPr/>
            </a:pPr>
            <a:endParaRPr lang="sv-SE" dirty="0"/>
          </a:p>
        </p:txBody>
      </p:sp>
      <p:sp>
        <p:nvSpPr>
          <p:cNvPr id="44036" name="Platshållare för bildnummer 3"/>
          <p:cNvSpPr>
            <a:spLocks noGrp="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3DFBB8C7-F4F8-494F-B3A0-14E5D72CFD92}" type="slidenum">
              <a:rPr lang="sv-SE" altLang="sv-SE" sz="1200" smtClean="0"/>
              <a:pPr/>
              <a:t>15</a:t>
            </a:fld>
            <a:endParaRPr lang="sv-SE" altLang="sv-SE"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lstStyle/>
          <a:p>
            <a:pPr eaLnBrk="1" fontAlgn="auto" hangingPunct="1">
              <a:spcBef>
                <a:spcPts val="0"/>
              </a:spcBef>
              <a:spcAft>
                <a:spcPts val="0"/>
              </a:spcAft>
              <a:defRPr/>
            </a:pPr>
            <a:endParaRPr lang="sv-SE" dirty="0"/>
          </a:p>
        </p:txBody>
      </p:sp>
      <p:sp>
        <p:nvSpPr>
          <p:cNvPr id="45060" name="Platshållare för bildnummer 3"/>
          <p:cNvSpPr>
            <a:spLocks noGrp="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7EFA5A1E-EF4E-4CB6-935B-CFFBAC1EC856}" type="slidenum">
              <a:rPr lang="sv-SE" altLang="sv-SE" sz="1200" smtClean="0"/>
              <a:pPr/>
              <a:t>16</a:t>
            </a:fld>
            <a:endParaRPr lang="sv-SE" altLang="sv-SE"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lstStyle/>
          <a:p>
            <a:pPr eaLnBrk="1" fontAlgn="auto" hangingPunct="1">
              <a:spcBef>
                <a:spcPts val="0"/>
              </a:spcBef>
              <a:spcAft>
                <a:spcPts val="0"/>
              </a:spcAft>
              <a:defRPr/>
            </a:pPr>
            <a:endParaRPr lang="sv-SE" dirty="0"/>
          </a:p>
        </p:txBody>
      </p:sp>
      <p:sp>
        <p:nvSpPr>
          <p:cNvPr id="46084" name="Platshållare för bildnummer 3"/>
          <p:cNvSpPr>
            <a:spLocks noGrp="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5FE07A20-9453-493A-BB73-81C4B70A96D8}" type="slidenum">
              <a:rPr lang="sv-SE" altLang="sv-SE" sz="1200" smtClean="0"/>
              <a:pPr/>
              <a:t>17</a:t>
            </a:fld>
            <a:endParaRPr lang="sv-SE" altLang="sv-SE"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763CAE6-3546-4A01-BBE9-044D7CD2D89D}" type="slidenum">
              <a:rPr lang="sv-SE" smtClean="0"/>
              <a:t>18</a:t>
            </a:fld>
            <a:endParaRPr lang="sv-SE"/>
          </a:p>
        </p:txBody>
      </p:sp>
    </p:spTree>
    <p:extLst>
      <p:ext uri="{BB962C8B-B14F-4D97-AF65-F5344CB8AC3E}">
        <p14:creationId xmlns:p14="http://schemas.microsoft.com/office/powerpoint/2010/main" val="3376527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0CC20AD9-7BD9-4956-937B-E17F21F1A543}" type="slidenum">
              <a:rPr lang="sv-SE" altLang="sv-SE" sz="1200" smtClean="0"/>
              <a:pPr/>
              <a:t>20</a:t>
            </a:fld>
            <a:endParaRPr lang="sv-SE" altLang="sv-SE" sz="120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r>
              <a:rPr lang="sv-SE" altLang="sv-SE" smtClean="0">
                <a:latin typeface="Arial" charset="0"/>
                <a:cs typeface="Arial" charset="0"/>
              </a:rPr>
              <a:t>Punkt 3. Arbetsförmedlarnas bedömning är det viktigaste. Därutöver kan branschråd och annan information tillkomma som komplement. En diskussion bör föras mellan de personer som ansvarar för att sammanställa prognosen på länsnivå och arbetsförmedlarna/kontoren där svaren ser tveksamma ut utifrån annan information. Detta bör genomföras innan informationen från Yrkesbarometern förs över till Yrkeskompassen och blir offentlig. Av främst denna anledning har tiden för inkodningen av svaren från prognosintervjuerna förkortats så att utrymme för diskussioner skapas.</a:t>
            </a:r>
          </a:p>
          <a:p>
            <a:pPr eaLnBrk="1" hangingPunct="1">
              <a:buFontTx/>
              <a:buChar char="-"/>
            </a:pPr>
            <a:r>
              <a:rPr lang="sv-SE" altLang="sv-SE" smtClean="0">
                <a:latin typeface="Arial" charset="0"/>
                <a:cs typeface="Arial" charset="0"/>
              </a:rPr>
              <a:t>Yrkesprognoser är mycket efterfrågade av arbetssökande, studerande, journalister, företag med mera</a:t>
            </a:r>
          </a:p>
          <a:p>
            <a:pPr eaLnBrk="1" hangingPunct="1">
              <a:buFontTx/>
              <a:buChar char="-"/>
            </a:pPr>
            <a:r>
              <a:rPr lang="sv-SE" altLang="sv-SE" smtClean="0">
                <a:latin typeface="Arial" charset="0"/>
                <a:cs typeface="Arial" charset="0"/>
              </a:rPr>
              <a:t>AF-kontoren har en nyckelroll</a:t>
            </a:r>
          </a:p>
          <a:p>
            <a:pPr eaLnBrk="1" hangingPunct="1">
              <a:buFontTx/>
              <a:buChar char="-"/>
            </a:pPr>
            <a:r>
              <a:rPr lang="sv-SE" altLang="sv-SE" smtClean="0">
                <a:latin typeface="Arial" charset="0"/>
                <a:cs typeface="Arial" charset="0"/>
              </a:rPr>
              <a:t>Den kunskapen kompletteras med statistik, t.ex.:</a:t>
            </a:r>
          </a:p>
          <a:p>
            <a:pPr eaLnBrk="1" hangingPunct="1"/>
            <a:r>
              <a:rPr lang="sv-SE" altLang="sv-SE" smtClean="0">
                <a:latin typeface="Arial" charset="0"/>
                <a:cs typeface="Arial" charset="0"/>
              </a:rPr>
              <a:t>	- pensionsavgångar</a:t>
            </a:r>
          </a:p>
          <a:p>
            <a:pPr eaLnBrk="1" hangingPunct="1"/>
            <a:r>
              <a:rPr lang="sv-SE" altLang="sv-SE" smtClean="0">
                <a:latin typeface="Arial" charset="0"/>
                <a:cs typeface="Arial" charset="0"/>
              </a:rPr>
              <a:t>	- utbildningens dimensionering</a:t>
            </a:r>
          </a:p>
          <a:p>
            <a:pPr eaLnBrk="1" hangingPunct="1"/>
            <a:r>
              <a:rPr lang="sv-SE" altLang="sv-SE" smtClean="0">
                <a:latin typeface="Arial" charset="0"/>
                <a:cs typeface="Arial" charset="0"/>
              </a:rPr>
              <a:t>	- omsättning</a:t>
            </a:r>
          </a:p>
          <a:p>
            <a:pPr eaLnBrk="1" hangingPunct="1"/>
            <a:r>
              <a:rPr lang="sv-SE" altLang="sv-SE" smtClean="0">
                <a:latin typeface="Arial" charset="0"/>
                <a:cs typeface="Arial" charset="0"/>
              </a:rPr>
              <a:t>	- utrikesfödda</a:t>
            </a:r>
          </a:p>
          <a:p>
            <a:pPr eaLnBrk="1" hangingPunct="1"/>
            <a:r>
              <a:rPr lang="sv-SE" altLang="sv-SE" smtClean="0">
                <a:latin typeface="Arial" charset="0"/>
                <a:cs typeface="Arial" charset="0"/>
              </a:rPr>
              <a:t>	- ungdomarnas intresse </a:t>
            </a:r>
          </a:p>
          <a:p>
            <a:pPr eaLnBrk="1" hangingPunct="1">
              <a:buFontTx/>
              <a:buChar char="-"/>
            </a:pPr>
            <a:endParaRPr lang="sv-SE" altLang="sv-SE" smtClean="0">
              <a:latin typeface="Arial" charset="0"/>
              <a:cs typeface="Arial" charset="0"/>
            </a:endParaRPr>
          </a:p>
          <a:p>
            <a:pPr eaLnBrk="1" hangingPunct="1"/>
            <a:endParaRPr lang="sv-SE" altLang="sv-SE"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Drygt </a:t>
            </a:r>
            <a:r>
              <a:rPr lang="sv-SE" dirty="0" smtClean="0"/>
              <a:t>44 </a:t>
            </a:r>
            <a:r>
              <a:rPr lang="sv-SE" dirty="0" smtClean="0"/>
              <a:t>procent </a:t>
            </a:r>
            <a:r>
              <a:rPr lang="sv-SE" dirty="0" smtClean="0"/>
              <a:t>(23 500) </a:t>
            </a:r>
            <a:r>
              <a:rPr lang="sv-SE" dirty="0" smtClean="0"/>
              <a:t>av samtliga </a:t>
            </a:r>
            <a:r>
              <a:rPr lang="sv-SE" dirty="0" smtClean="0"/>
              <a:t>förvarvsarbetande </a:t>
            </a:r>
            <a:r>
              <a:rPr lang="sv-SE" dirty="0" smtClean="0"/>
              <a:t>i åldern 16-64 år finns i dessa yrken</a:t>
            </a:r>
            <a:r>
              <a:rPr lang="sv-SE" baseline="0" dirty="0" smtClean="0"/>
              <a:t> i Jämtlands län.</a:t>
            </a:r>
            <a:endParaRPr lang="sv-SE" dirty="0"/>
          </a:p>
        </p:txBody>
      </p:sp>
      <p:sp>
        <p:nvSpPr>
          <p:cNvPr id="4" name="Platshållare för bildnummer 3"/>
          <p:cNvSpPr>
            <a:spLocks noGrp="1"/>
          </p:cNvSpPr>
          <p:nvPr>
            <p:ph type="sldNum" sz="quarter" idx="10"/>
          </p:nvPr>
        </p:nvSpPr>
        <p:spPr/>
        <p:txBody>
          <a:bodyPr/>
          <a:lstStyle/>
          <a:p>
            <a:fld id="{0763CAE6-3546-4A01-BBE9-044D7CD2D89D}" type="slidenum">
              <a:rPr lang="sv-SE" smtClean="0"/>
              <a:t>6</a:t>
            </a:fld>
            <a:endParaRPr lang="sv-SE"/>
          </a:p>
        </p:txBody>
      </p:sp>
    </p:spTree>
    <p:extLst>
      <p:ext uri="{BB962C8B-B14F-4D97-AF65-F5344CB8AC3E}">
        <p14:creationId xmlns:p14="http://schemas.microsoft.com/office/powerpoint/2010/main" val="596841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aseline="0" dirty="0" smtClean="0"/>
              <a:t>Totalt är </a:t>
            </a:r>
            <a:r>
              <a:rPr lang="sv-SE" baseline="0" dirty="0" smtClean="0"/>
              <a:t>5300 i </a:t>
            </a:r>
            <a:r>
              <a:rPr lang="sv-SE" baseline="0" dirty="0" smtClean="0"/>
              <a:t>åldern 60-64 år av de förvärvsarbetande i Jämtlands län vilket motsvarar ungefär 10 procent</a:t>
            </a:r>
            <a:r>
              <a:rPr lang="sv-SE" altLang="sv-SE" sz="1200" dirty="0" smtClean="0">
                <a:cs typeface="Arial" charset="0"/>
              </a:rPr>
              <a:t>. </a:t>
            </a:r>
            <a:r>
              <a:rPr lang="sv-SE" altLang="sv-SE" sz="1200" dirty="0" smtClean="0">
                <a:cs typeface="Arial" charset="0"/>
              </a:rPr>
              <a:t>Det</a:t>
            </a:r>
            <a:r>
              <a:rPr lang="sv-SE" altLang="sv-SE" sz="1200" baseline="0" dirty="0" smtClean="0">
                <a:cs typeface="Arial" charset="0"/>
              </a:rPr>
              <a:t> är ytterligare </a:t>
            </a:r>
            <a:r>
              <a:rPr lang="sv-SE" altLang="sv-SE" sz="1200" dirty="0" smtClean="0">
                <a:cs typeface="Arial" charset="0"/>
              </a:rPr>
              <a:t>5000 som</a:t>
            </a:r>
            <a:r>
              <a:rPr lang="sv-SE" altLang="sv-SE" sz="1200" baseline="0" dirty="0" smtClean="0">
                <a:cs typeface="Arial" charset="0"/>
              </a:rPr>
              <a:t> jobbar efter 65 år.</a:t>
            </a:r>
            <a:endParaRPr lang="sv-SE" altLang="sv-SE" sz="1200" dirty="0" smtClean="0">
              <a:cs typeface="Arial" charset="0"/>
            </a:endParaRPr>
          </a:p>
          <a:p>
            <a:endParaRPr lang="sv-SE" dirty="0"/>
          </a:p>
        </p:txBody>
      </p:sp>
      <p:sp>
        <p:nvSpPr>
          <p:cNvPr id="4" name="Platshållare för bildnummer 3"/>
          <p:cNvSpPr>
            <a:spLocks noGrp="1"/>
          </p:cNvSpPr>
          <p:nvPr>
            <p:ph type="sldNum" sz="quarter" idx="10"/>
          </p:nvPr>
        </p:nvSpPr>
        <p:spPr/>
        <p:txBody>
          <a:bodyPr/>
          <a:lstStyle/>
          <a:p>
            <a:fld id="{0763CAE6-3546-4A01-BBE9-044D7CD2D89D}" type="slidenum">
              <a:rPr lang="sv-SE" smtClean="0"/>
              <a:t>7</a:t>
            </a:fld>
            <a:endParaRPr lang="sv-SE"/>
          </a:p>
        </p:txBody>
      </p:sp>
    </p:spTree>
    <p:extLst>
      <p:ext uri="{BB962C8B-B14F-4D97-AF65-F5344CB8AC3E}">
        <p14:creationId xmlns:p14="http://schemas.microsoft.com/office/powerpoint/2010/main" val="207499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Förvärvsfrekvens</a:t>
            </a:r>
            <a:r>
              <a:rPr lang="sv-SE" baseline="0" dirty="0" smtClean="0"/>
              <a:t> drygt </a:t>
            </a:r>
            <a:r>
              <a:rPr lang="sv-SE" baseline="0" smtClean="0"/>
              <a:t>40 procent</a:t>
            </a:r>
            <a:endParaRPr lang="sv-SE" dirty="0"/>
          </a:p>
        </p:txBody>
      </p:sp>
      <p:sp>
        <p:nvSpPr>
          <p:cNvPr id="4" name="Platshållare för bildnummer 3"/>
          <p:cNvSpPr>
            <a:spLocks noGrp="1"/>
          </p:cNvSpPr>
          <p:nvPr>
            <p:ph type="sldNum" sz="quarter" idx="10"/>
          </p:nvPr>
        </p:nvSpPr>
        <p:spPr/>
        <p:txBody>
          <a:bodyPr/>
          <a:lstStyle/>
          <a:p>
            <a:fld id="{0763CAE6-3546-4A01-BBE9-044D7CD2D89D}" type="slidenum">
              <a:rPr lang="sv-SE" smtClean="0"/>
              <a:t>8</a:t>
            </a:fld>
            <a:endParaRPr lang="sv-SE"/>
          </a:p>
        </p:txBody>
      </p:sp>
    </p:spTree>
    <p:extLst>
      <p:ext uri="{BB962C8B-B14F-4D97-AF65-F5344CB8AC3E}">
        <p14:creationId xmlns:p14="http://schemas.microsoft.com/office/powerpoint/2010/main" val="1574558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lstStyle/>
          <a:p>
            <a:pPr eaLnBrk="1" fontAlgn="auto" hangingPunct="1">
              <a:spcBef>
                <a:spcPts val="0"/>
              </a:spcBef>
              <a:spcAft>
                <a:spcPts val="0"/>
              </a:spcAft>
              <a:defRPr/>
            </a:pPr>
            <a:endParaRPr lang="sv-SE" dirty="0"/>
          </a:p>
        </p:txBody>
      </p:sp>
      <p:sp>
        <p:nvSpPr>
          <p:cNvPr id="37892" name="Platshållare för bildnummer 3"/>
          <p:cNvSpPr>
            <a:spLocks noGrp="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368AF672-0CDB-44CB-BA26-14FF088982B9}" type="slidenum">
              <a:rPr lang="sv-SE" altLang="sv-SE" sz="1200" smtClean="0"/>
              <a:pPr/>
              <a:t>9</a:t>
            </a:fld>
            <a:endParaRPr lang="sv-SE" altLang="sv-SE"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lstStyle/>
          <a:p>
            <a:pPr eaLnBrk="1" fontAlgn="auto" hangingPunct="1">
              <a:spcBef>
                <a:spcPts val="0"/>
              </a:spcBef>
              <a:spcAft>
                <a:spcPts val="0"/>
              </a:spcAft>
              <a:defRPr/>
            </a:pPr>
            <a:endParaRPr lang="sv-SE" dirty="0"/>
          </a:p>
        </p:txBody>
      </p:sp>
      <p:sp>
        <p:nvSpPr>
          <p:cNvPr id="38916" name="Platshållare för bildnummer 3"/>
          <p:cNvSpPr>
            <a:spLocks noGrp="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53AE1BAE-E624-49BE-A3ED-565266F16007}" type="slidenum">
              <a:rPr lang="sv-SE" altLang="sv-SE" sz="1200" smtClean="0"/>
              <a:pPr/>
              <a:t>10</a:t>
            </a:fld>
            <a:endParaRPr lang="sv-SE" altLang="sv-SE"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lstStyle/>
          <a:p>
            <a:pPr eaLnBrk="1" fontAlgn="auto" hangingPunct="1">
              <a:spcBef>
                <a:spcPts val="0"/>
              </a:spcBef>
              <a:spcAft>
                <a:spcPts val="0"/>
              </a:spcAft>
              <a:defRPr/>
            </a:pPr>
            <a:endParaRPr lang="sv-SE" dirty="0"/>
          </a:p>
        </p:txBody>
      </p:sp>
      <p:sp>
        <p:nvSpPr>
          <p:cNvPr id="39940" name="Platshållare för bildnummer 3"/>
          <p:cNvSpPr>
            <a:spLocks noGrp="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5FCC3D1D-5699-4DC2-8EA8-CAA29FCC8D06}" type="slidenum">
              <a:rPr lang="sv-SE" altLang="sv-SE" sz="1200" smtClean="0"/>
              <a:pPr/>
              <a:t>11</a:t>
            </a:fld>
            <a:endParaRPr lang="sv-SE" altLang="sv-SE"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lstStyle/>
          <a:p>
            <a:pPr eaLnBrk="1" fontAlgn="auto" hangingPunct="1">
              <a:spcBef>
                <a:spcPts val="0"/>
              </a:spcBef>
              <a:spcAft>
                <a:spcPts val="0"/>
              </a:spcAft>
              <a:defRPr/>
            </a:pPr>
            <a:endParaRPr lang="sv-SE" dirty="0"/>
          </a:p>
        </p:txBody>
      </p:sp>
      <p:sp>
        <p:nvSpPr>
          <p:cNvPr id="40964" name="Platshållare för bildnummer 3"/>
          <p:cNvSpPr>
            <a:spLocks noGrp="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215067F8-59AF-42E9-8D09-5FE4AA09BC72}" type="slidenum">
              <a:rPr lang="sv-SE" altLang="sv-SE" sz="1200" smtClean="0"/>
              <a:pPr/>
              <a:t>12</a:t>
            </a:fld>
            <a:endParaRPr lang="sv-SE" altLang="sv-SE"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Platshållare för bildobjekt 1"/>
          <p:cNvSpPr>
            <a:spLocks noGrp="1" noRot="1" noChangeAspect="1" noTextEdit="1"/>
          </p:cNvSpPr>
          <p:nvPr>
            <p:ph type="sldImg"/>
          </p:nvPr>
        </p:nvSpPr>
        <p:spPr>
          <a:ln/>
        </p:spPr>
      </p:sp>
      <p:sp>
        <p:nvSpPr>
          <p:cNvPr id="3" name="Platshållare för anteckningar 2"/>
          <p:cNvSpPr>
            <a:spLocks noGrp="1"/>
          </p:cNvSpPr>
          <p:nvPr>
            <p:ph type="body" idx="1"/>
          </p:nvPr>
        </p:nvSpPr>
        <p:spPr/>
        <p:txBody>
          <a:bodyPr/>
          <a:lstStyle/>
          <a:p>
            <a:pPr eaLnBrk="1" fontAlgn="auto" hangingPunct="1">
              <a:spcBef>
                <a:spcPts val="0"/>
              </a:spcBef>
              <a:spcAft>
                <a:spcPts val="0"/>
              </a:spcAft>
              <a:defRPr/>
            </a:pPr>
            <a:endParaRPr lang="sv-SE" dirty="0"/>
          </a:p>
        </p:txBody>
      </p:sp>
      <p:sp>
        <p:nvSpPr>
          <p:cNvPr id="41988" name="Platshållare för bildnummer 3"/>
          <p:cNvSpPr>
            <a:spLocks noGrp="1"/>
          </p:cNvSpPr>
          <p:nvPr>
            <p:ph type="sldNum" sz="quarter" idx="5"/>
          </p:nvPr>
        </p:nvSpPr>
        <p:spPr>
          <a:noFill/>
        </p:spPr>
        <p:txBody>
          <a:bodyPr/>
          <a:lstStyle>
            <a:lvl1pPr>
              <a:defRPr sz="2200">
                <a:solidFill>
                  <a:schemeClr val="tx1"/>
                </a:solidFill>
                <a:latin typeface="Arial" charset="0"/>
                <a:ea typeface="ＭＳ Ｐゴシック" pitchFamily="34" charset="-128"/>
              </a:defRPr>
            </a:lvl1pPr>
            <a:lvl2pPr marL="742950" indent="-285750">
              <a:defRPr sz="2200">
                <a:solidFill>
                  <a:schemeClr val="tx1"/>
                </a:solidFill>
                <a:latin typeface="Arial" charset="0"/>
                <a:ea typeface="ＭＳ Ｐゴシック" pitchFamily="34" charset="-128"/>
              </a:defRPr>
            </a:lvl2pPr>
            <a:lvl3pPr marL="1143000" indent="-228600">
              <a:defRPr sz="2200">
                <a:solidFill>
                  <a:schemeClr val="tx1"/>
                </a:solidFill>
                <a:latin typeface="Arial" charset="0"/>
                <a:ea typeface="ＭＳ Ｐゴシック" pitchFamily="34" charset="-128"/>
              </a:defRPr>
            </a:lvl3pPr>
            <a:lvl4pPr marL="1600200" indent="-228600">
              <a:defRPr sz="2200">
                <a:solidFill>
                  <a:schemeClr val="tx1"/>
                </a:solidFill>
                <a:latin typeface="Arial" charset="0"/>
                <a:ea typeface="ＭＳ Ｐゴシック" pitchFamily="34" charset="-128"/>
              </a:defRPr>
            </a:lvl4pPr>
            <a:lvl5pPr marL="2057400" indent="-228600">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defRPr sz="2200">
                <a:solidFill>
                  <a:schemeClr val="tx1"/>
                </a:solidFill>
                <a:latin typeface="Arial" charset="0"/>
                <a:ea typeface="ＭＳ Ｐゴシック" pitchFamily="34" charset="-128"/>
              </a:defRPr>
            </a:lvl9pPr>
          </a:lstStyle>
          <a:p>
            <a:fld id="{012614BF-917C-4785-8363-D2B815043252}" type="slidenum">
              <a:rPr lang="sv-SE" altLang="sv-SE" sz="1200" smtClean="0"/>
              <a:pPr/>
              <a:t>13</a:t>
            </a:fld>
            <a:endParaRPr lang="sv-SE" altLang="sv-SE" sz="120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412376"/>
            <a:ext cx="7920038" cy="1289905"/>
          </a:xfrm>
        </p:spPr>
        <p:txBody>
          <a:bodyPr anchor="b" anchorCtr="0">
            <a:normAutofit/>
          </a:bodyPr>
          <a:lstStyle>
            <a:lvl1pPr>
              <a:defRPr sz="3600" b="1">
                <a:solidFill>
                  <a:schemeClr val="accent1"/>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687388" y="1773661"/>
            <a:ext cx="7918420" cy="1032294"/>
          </a:xfrm>
        </p:spPr>
        <p:txBody>
          <a:bodyPr>
            <a:normAutofit/>
          </a:bodyPr>
          <a:lstStyle>
            <a:lvl1pPr marL="0" indent="0" algn="l">
              <a:buNone/>
              <a:defRPr sz="32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1B8F8DFE-A200-45B5-B28F-687801E16029}" type="datetimeFigureOut">
              <a:rPr lang="sv-SE" smtClean="0"/>
              <a:t>2015-09-07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9" name="Frihandsfigur 8"/>
          <p:cNvSpPr/>
          <p:nvPr userDrawn="1"/>
        </p:nvSpPr>
        <p:spPr>
          <a:xfrm>
            <a:off x="4307497" y="2618858"/>
            <a:ext cx="4844617" cy="4242589"/>
          </a:xfrm>
          <a:custGeom>
            <a:avLst/>
            <a:gdLst>
              <a:gd name="connsiteX0" fmla="*/ 0 w 4844617"/>
              <a:gd name="connsiteY0" fmla="*/ 789451 h 4242589"/>
              <a:gd name="connsiteX1" fmla="*/ 4844617 w 4844617"/>
              <a:gd name="connsiteY1" fmla="*/ 0 h 4242589"/>
              <a:gd name="connsiteX2" fmla="*/ 4844617 w 4844617"/>
              <a:gd name="connsiteY2" fmla="*/ 4242589 h 4242589"/>
              <a:gd name="connsiteX3" fmla="*/ 664502 w 4844617"/>
              <a:gd name="connsiteY3" fmla="*/ 4242589 h 4242589"/>
              <a:gd name="connsiteX4" fmla="*/ 0 w 4844617"/>
              <a:gd name="connsiteY4" fmla="*/ 789451 h 42425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44617" h="4242589">
                <a:moveTo>
                  <a:pt x="0" y="789451"/>
                </a:moveTo>
                <a:lnTo>
                  <a:pt x="4844617" y="0"/>
                </a:lnTo>
                <a:lnTo>
                  <a:pt x="4844617" y="4242589"/>
                </a:lnTo>
                <a:lnTo>
                  <a:pt x="664502" y="4242589"/>
                </a:lnTo>
                <a:lnTo>
                  <a:pt x="0" y="78945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Frihandsfigur 11"/>
          <p:cNvSpPr/>
          <p:nvPr userDrawn="1"/>
        </p:nvSpPr>
        <p:spPr>
          <a:xfrm>
            <a:off x="6181734" y="4296544"/>
            <a:ext cx="2970380" cy="2561456"/>
          </a:xfrm>
          <a:custGeom>
            <a:avLst/>
            <a:gdLst>
              <a:gd name="connsiteX0" fmla="*/ 488437 w 2970380"/>
              <a:gd name="connsiteY0" fmla="*/ 0 h 2561456"/>
              <a:gd name="connsiteX1" fmla="*/ 2970380 w 2970380"/>
              <a:gd name="connsiteY1" fmla="*/ 408925 h 2561456"/>
              <a:gd name="connsiteX2" fmla="*/ 2970380 w 2970380"/>
              <a:gd name="connsiteY2" fmla="*/ 2561456 h 2561456"/>
              <a:gd name="connsiteX3" fmla="*/ 0 w 2970380"/>
              <a:gd name="connsiteY3" fmla="*/ 2561456 h 2561456"/>
              <a:gd name="connsiteX4" fmla="*/ 488437 w 2970380"/>
              <a:gd name="connsiteY4" fmla="*/ 0 h 2561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0380" h="2561456">
                <a:moveTo>
                  <a:pt x="488437" y="0"/>
                </a:moveTo>
                <a:lnTo>
                  <a:pt x="2970380" y="408925"/>
                </a:lnTo>
                <a:lnTo>
                  <a:pt x="2970380" y="2561456"/>
                </a:lnTo>
                <a:lnTo>
                  <a:pt x="0" y="2561456"/>
                </a:lnTo>
                <a:lnTo>
                  <a:pt x="488437" y="0"/>
                </a:lnTo>
                <a:close/>
              </a:path>
            </a:pathLst>
          </a:custGeom>
          <a:solidFill>
            <a:srgbClr val="66AC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 name="xx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4400" y="6210002"/>
            <a:ext cx="3121201" cy="354141"/>
          </a:xfrm>
          <a:prstGeom prst="rect">
            <a:avLst/>
          </a:prstGeom>
        </p:spPr>
      </p:pic>
    </p:spTree>
    <p:extLst>
      <p:ext uri="{BB962C8B-B14F-4D97-AF65-F5344CB8AC3E}">
        <p14:creationId xmlns:p14="http://schemas.microsoft.com/office/powerpoint/2010/main" val="270893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a:xfrm>
            <a:off x="2251075" y="2720515"/>
            <a:ext cx="2787853" cy="312369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1B8F8DFE-A200-45B5-B28F-687801E16029}" type="datetimeFigureOut">
              <a:rPr lang="sv-SE" smtClean="0"/>
              <a:t>2015-09-07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5209972" y="2720515"/>
            <a:ext cx="2787853" cy="312369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4035055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1B8F8DFE-A200-45B5-B28F-687801E16029}" type="datetimeFigureOut">
              <a:rPr lang="sv-SE" smtClean="0"/>
              <a:t>2015-09-07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3248418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Klicka här för att ändra format</a:t>
            </a:r>
            <a:endParaRPr lang="sv-SE" dirty="0"/>
          </a:p>
        </p:txBody>
      </p:sp>
      <p:sp>
        <p:nvSpPr>
          <p:cNvPr id="3" name="Platshållare för datum 2"/>
          <p:cNvSpPr>
            <a:spLocks noGrp="1"/>
          </p:cNvSpPr>
          <p:nvPr>
            <p:ph type="dt" sz="half" idx="10"/>
          </p:nvPr>
        </p:nvSpPr>
        <p:spPr/>
        <p:txBody>
          <a:bodyPr/>
          <a:lstStyle/>
          <a:p>
            <a:fld id="{1B8F8DFE-A200-45B5-B28F-687801E16029}" type="datetimeFigureOut">
              <a:rPr lang="sv-SE" smtClean="0"/>
              <a:t>2015-09-07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bild 6"/>
          <p:cNvSpPr>
            <a:spLocks noGrp="1"/>
          </p:cNvSpPr>
          <p:nvPr>
            <p:ph type="pic" sz="quarter" idx="13"/>
          </p:nvPr>
        </p:nvSpPr>
        <p:spPr>
          <a:xfrm>
            <a:off x="2251075" y="2721600"/>
            <a:ext cx="5746750" cy="3124800"/>
          </a:xfrm>
        </p:spPr>
        <p:txBody>
          <a:bodyPr anchor="ctr"/>
          <a:lstStyle>
            <a:lvl1pPr marL="0" indent="0" algn="ctr">
              <a:buNone/>
              <a:defRPr/>
            </a:lvl1pPr>
          </a:lstStyle>
          <a:p>
            <a:endParaRPr lang="sv-SE"/>
          </a:p>
        </p:txBody>
      </p:sp>
    </p:spTree>
    <p:extLst>
      <p:ext uri="{BB962C8B-B14F-4D97-AF65-F5344CB8AC3E}">
        <p14:creationId xmlns:p14="http://schemas.microsoft.com/office/powerpoint/2010/main" val="937317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4" name="Platshållare för datum 3"/>
          <p:cNvSpPr>
            <a:spLocks noGrp="1"/>
          </p:cNvSpPr>
          <p:nvPr>
            <p:ph type="dt" sz="half" idx="10"/>
          </p:nvPr>
        </p:nvSpPr>
        <p:spPr/>
        <p:txBody>
          <a:bodyPr/>
          <a:lstStyle/>
          <a:p>
            <a:fld id="{1B8F8DFE-A200-45B5-B28F-687801E16029}" type="datetimeFigureOut">
              <a:rPr lang="sv-SE" smtClean="0"/>
              <a:t>2015-09-07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5209972" y="2720515"/>
            <a:ext cx="2787853" cy="3123694"/>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8" name="Platshållare för bild 6"/>
          <p:cNvSpPr>
            <a:spLocks noGrp="1"/>
          </p:cNvSpPr>
          <p:nvPr>
            <p:ph type="pic" sz="quarter" idx="14"/>
          </p:nvPr>
        </p:nvSpPr>
        <p:spPr>
          <a:xfrm>
            <a:off x="2251075" y="2721600"/>
            <a:ext cx="2786400" cy="3124800"/>
          </a:xfrm>
        </p:spPr>
        <p:txBody>
          <a:bodyPr anchor="ctr"/>
          <a:lstStyle>
            <a:lvl1pPr marL="0" indent="0" algn="ctr">
              <a:buNone/>
              <a:defRPr/>
            </a:lvl1pPr>
          </a:lstStyle>
          <a:p>
            <a:endParaRPr lang="sv-SE"/>
          </a:p>
        </p:txBody>
      </p:sp>
    </p:spTree>
    <p:extLst>
      <p:ext uri="{BB962C8B-B14F-4D97-AF65-F5344CB8AC3E}">
        <p14:creationId xmlns:p14="http://schemas.microsoft.com/office/powerpoint/2010/main" val="2100803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B8F8DFE-A200-45B5-B28F-687801E16029}" type="datetimeFigureOut">
              <a:rPr lang="sv-SE" smtClean="0"/>
              <a:t>2015-09-07</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2877914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p:txBody>
          <a:bodyPr/>
          <a:lstStyle/>
          <a:p>
            <a:fld id="{1B8F8DFE-A200-45B5-B28F-687801E16029}" type="datetimeFigureOut">
              <a:rPr lang="sv-SE" smtClean="0"/>
              <a:t>2015-09-07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2949248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a:xfrm>
            <a:off x="2251075" y="2720515"/>
            <a:ext cx="2787853" cy="312369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1B8F8DFE-A200-45B5-B28F-687801E16029}" type="datetimeFigureOut">
              <a:rPr lang="sv-SE" smtClean="0"/>
              <a:t>2015-09-07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5209972" y="2720515"/>
            <a:ext cx="2787853" cy="312369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365279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1B8F8DFE-A200-45B5-B28F-687801E16029}" type="datetimeFigureOut">
              <a:rPr lang="sv-SE" smtClean="0"/>
              <a:t>2015-09-07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1767873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fld id="{1B8F8DFE-A200-45B5-B28F-687801E16029}" type="datetimeFigureOut">
              <a:rPr lang="sv-SE" smtClean="0"/>
              <a:t>2015-09-07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bild 6"/>
          <p:cNvSpPr>
            <a:spLocks noGrp="1"/>
          </p:cNvSpPr>
          <p:nvPr>
            <p:ph type="pic" sz="quarter" idx="13"/>
          </p:nvPr>
        </p:nvSpPr>
        <p:spPr>
          <a:xfrm>
            <a:off x="2251075" y="2721600"/>
            <a:ext cx="5746750" cy="3124800"/>
          </a:xfrm>
        </p:spPr>
        <p:txBody>
          <a:bodyPr anchor="ctr"/>
          <a:lstStyle>
            <a:lvl1pPr marL="0" indent="0" algn="ctr">
              <a:buNone/>
              <a:defRPr/>
            </a:lvl1pPr>
          </a:lstStyle>
          <a:p>
            <a:r>
              <a:rPr lang="sv-SE" smtClean="0"/>
              <a:t>Klicka på ikonen för att lägga till en bild</a:t>
            </a:r>
            <a:endParaRPr lang="sv-SE"/>
          </a:p>
        </p:txBody>
      </p:sp>
    </p:spTree>
    <p:extLst>
      <p:ext uri="{BB962C8B-B14F-4D97-AF65-F5344CB8AC3E}">
        <p14:creationId xmlns:p14="http://schemas.microsoft.com/office/powerpoint/2010/main" val="2531372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4" name="Platshållare för datum 3"/>
          <p:cNvSpPr>
            <a:spLocks noGrp="1"/>
          </p:cNvSpPr>
          <p:nvPr>
            <p:ph type="dt" sz="half" idx="10"/>
          </p:nvPr>
        </p:nvSpPr>
        <p:spPr/>
        <p:txBody>
          <a:bodyPr/>
          <a:lstStyle/>
          <a:p>
            <a:fld id="{1B8F8DFE-A200-45B5-B28F-687801E16029}" type="datetimeFigureOut">
              <a:rPr lang="sv-SE" smtClean="0"/>
              <a:t>2015-09-07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5209972" y="2720515"/>
            <a:ext cx="2787853" cy="3123694"/>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8" name="Platshållare för bild 6"/>
          <p:cNvSpPr>
            <a:spLocks noGrp="1"/>
          </p:cNvSpPr>
          <p:nvPr>
            <p:ph type="pic" sz="quarter" idx="14"/>
          </p:nvPr>
        </p:nvSpPr>
        <p:spPr>
          <a:xfrm>
            <a:off x="2251075" y="2721600"/>
            <a:ext cx="2786400" cy="3124800"/>
          </a:xfrm>
        </p:spPr>
        <p:txBody>
          <a:bodyPr anchor="ctr"/>
          <a:lstStyle>
            <a:lvl1pPr marL="0" indent="0" algn="ctr">
              <a:buNone/>
              <a:defRPr/>
            </a:lvl1pPr>
          </a:lstStyle>
          <a:p>
            <a:r>
              <a:rPr lang="sv-SE" smtClean="0"/>
              <a:t>Klicka på ikonen för att lägga till en bild</a:t>
            </a:r>
            <a:endParaRPr lang="sv-SE"/>
          </a:p>
        </p:txBody>
      </p:sp>
    </p:spTree>
    <p:extLst>
      <p:ext uri="{BB962C8B-B14F-4D97-AF65-F5344CB8AC3E}">
        <p14:creationId xmlns:p14="http://schemas.microsoft.com/office/powerpoint/2010/main" val="174885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B8F8DFE-A200-45B5-B28F-687801E16029}" type="datetimeFigureOut">
              <a:rPr lang="sv-SE" smtClean="0"/>
              <a:t>2015-09-07</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428540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p>
            <a:fld id="{1B8F8DFE-A200-45B5-B28F-687801E16029}" type="datetimeFigureOut">
              <a:rPr lang="sv-SE" smtClean="0"/>
              <a:t>2015-09-07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9" name="Frihandsfigur 8"/>
          <p:cNvSpPr/>
          <p:nvPr userDrawn="1"/>
        </p:nvSpPr>
        <p:spPr>
          <a:xfrm>
            <a:off x="4307497" y="2618858"/>
            <a:ext cx="4844617" cy="4242589"/>
          </a:xfrm>
          <a:custGeom>
            <a:avLst/>
            <a:gdLst>
              <a:gd name="connsiteX0" fmla="*/ 0 w 4844617"/>
              <a:gd name="connsiteY0" fmla="*/ 789451 h 4242589"/>
              <a:gd name="connsiteX1" fmla="*/ 4844617 w 4844617"/>
              <a:gd name="connsiteY1" fmla="*/ 0 h 4242589"/>
              <a:gd name="connsiteX2" fmla="*/ 4844617 w 4844617"/>
              <a:gd name="connsiteY2" fmla="*/ 4242589 h 4242589"/>
              <a:gd name="connsiteX3" fmla="*/ 664502 w 4844617"/>
              <a:gd name="connsiteY3" fmla="*/ 4242589 h 4242589"/>
              <a:gd name="connsiteX4" fmla="*/ 0 w 4844617"/>
              <a:gd name="connsiteY4" fmla="*/ 789451 h 42425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44617" h="4242589">
                <a:moveTo>
                  <a:pt x="0" y="789451"/>
                </a:moveTo>
                <a:lnTo>
                  <a:pt x="4844617" y="0"/>
                </a:lnTo>
                <a:lnTo>
                  <a:pt x="4844617" y="4242589"/>
                </a:lnTo>
                <a:lnTo>
                  <a:pt x="664502" y="4242589"/>
                </a:lnTo>
                <a:lnTo>
                  <a:pt x="0" y="78945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Frihandsfigur 11"/>
          <p:cNvSpPr/>
          <p:nvPr userDrawn="1"/>
        </p:nvSpPr>
        <p:spPr>
          <a:xfrm>
            <a:off x="6181734" y="4296544"/>
            <a:ext cx="2970380" cy="2561456"/>
          </a:xfrm>
          <a:custGeom>
            <a:avLst/>
            <a:gdLst>
              <a:gd name="connsiteX0" fmla="*/ 488437 w 2970380"/>
              <a:gd name="connsiteY0" fmla="*/ 0 h 2561456"/>
              <a:gd name="connsiteX1" fmla="*/ 2970380 w 2970380"/>
              <a:gd name="connsiteY1" fmla="*/ 408925 h 2561456"/>
              <a:gd name="connsiteX2" fmla="*/ 2970380 w 2970380"/>
              <a:gd name="connsiteY2" fmla="*/ 2561456 h 2561456"/>
              <a:gd name="connsiteX3" fmla="*/ 0 w 2970380"/>
              <a:gd name="connsiteY3" fmla="*/ 2561456 h 2561456"/>
              <a:gd name="connsiteX4" fmla="*/ 488437 w 2970380"/>
              <a:gd name="connsiteY4" fmla="*/ 0 h 2561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0380" h="2561456">
                <a:moveTo>
                  <a:pt x="488437" y="0"/>
                </a:moveTo>
                <a:lnTo>
                  <a:pt x="2970380" y="408925"/>
                </a:lnTo>
                <a:lnTo>
                  <a:pt x="2970380" y="2561456"/>
                </a:lnTo>
                <a:lnTo>
                  <a:pt x="0" y="2561456"/>
                </a:lnTo>
                <a:lnTo>
                  <a:pt x="488437" y="0"/>
                </a:lnTo>
                <a:close/>
              </a:path>
            </a:pathLst>
          </a:custGeom>
          <a:solidFill>
            <a:srgbClr val="66AC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 name="xx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4400" y="6210002"/>
            <a:ext cx="3121201" cy="354141"/>
          </a:xfrm>
          <a:prstGeom prst="rect">
            <a:avLst/>
          </a:prstGeom>
        </p:spPr>
      </p:pic>
      <p:sp>
        <p:nvSpPr>
          <p:cNvPr id="10" name="Rubrik 1"/>
          <p:cNvSpPr>
            <a:spLocks noGrp="1"/>
          </p:cNvSpPr>
          <p:nvPr>
            <p:ph type="ctrTitle"/>
          </p:nvPr>
        </p:nvSpPr>
        <p:spPr>
          <a:xfrm>
            <a:off x="685800" y="412376"/>
            <a:ext cx="7920038" cy="1289905"/>
          </a:xfrm>
        </p:spPr>
        <p:txBody>
          <a:bodyPr anchor="b" anchorCtr="0">
            <a:normAutofit/>
          </a:bodyPr>
          <a:lstStyle>
            <a:lvl1pPr>
              <a:defRPr sz="3600" b="1">
                <a:solidFill>
                  <a:schemeClr val="accent1"/>
                </a:solidFill>
              </a:defRPr>
            </a:lvl1pPr>
          </a:lstStyle>
          <a:p>
            <a:r>
              <a:rPr lang="sv-SE" smtClean="0"/>
              <a:t>Klicka här för att ändra format</a:t>
            </a:r>
            <a:endParaRPr lang="sv-SE" dirty="0"/>
          </a:p>
        </p:txBody>
      </p:sp>
      <p:sp>
        <p:nvSpPr>
          <p:cNvPr id="11" name="Underrubrik 2"/>
          <p:cNvSpPr>
            <a:spLocks noGrp="1"/>
          </p:cNvSpPr>
          <p:nvPr>
            <p:ph type="subTitle" idx="1"/>
          </p:nvPr>
        </p:nvSpPr>
        <p:spPr>
          <a:xfrm>
            <a:off x="687388" y="1773661"/>
            <a:ext cx="7918420" cy="1032294"/>
          </a:xfrm>
        </p:spPr>
        <p:txBody>
          <a:bodyPr>
            <a:normAutofit/>
          </a:bodyPr>
          <a:lstStyle>
            <a:lvl1pPr marL="0" indent="0" algn="l">
              <a:buNone/>
              <a:defRPr sz="32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1525912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10"/>
          </p:nvPr>
        </p:nvSpPr>
        <p:spPr/>
        <p:txBody>
          <a:bodyPr/>
          <a:lstStyle/>
          <a:p>
            <a:fld id="{1B8F8DFE-A200-45B5-B28F-687801E16029}" type="datetimeFigureOut">
              <a:rPr lang="sv-SE" smtClean="0"/>
              <a:t>2015-09-07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66272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2250333" y="1081198"/>
            <a:ext cx="5747492" cy="1143000"/>
          </a:xfrm>
          <a:prstGeom prst="rect">
            <a:avLst/>
          </a:prstGeom>
        </p:spPr>
        <p:txBody>
          <a:bodyPr vert="horz" lIns="0" tIns="0" rIns="0" bIns="0" rtlCol="0" anchor="b" anchorCtr="0">
            <a:norm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2251075" y="2720515"/>
            <a:ext cx="5746750" cy="3123694"/>
          </a:xfrm>
          <a:prstGeom prst="rect">
            <a:avLst/>
          </a:prstGeom>
        </p:spPr>
        <p:txBody>
          <a:bodyPr vert="horz" lIns="0" tIns="0" rIns="0" bIns="0"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2"/>
          </p:nvPr>
        </p:nvSpPr>
        <p:spPr>
          <a:xfrm>
            <a:off x="5005838" y="6480013"/>
            <a:ext cx="3600000" cy="108000"/>
          </a:xfrm>
          <a:prstGeom prst="rect">
            <a:avLst/>
          </a:prstGeom>
        </p:spPr>
        <p:txBody>
          <a:bodyPr vert="horz" lIns="0" tIns="0" rIns="0" bIns="0" rtlCol="0" anchor="ctr"/>
          <a:lstStyle>
            <a:lvl1pPr algn="r">
              <a:defRPr sz="800">
                <a:solidFill>
                  <a:schemeClr val="tx1"/>
                </a:solidFill>
              </a:defRPr>
            </a:lvl1pPr>
          </a:lstStyle>
          <a:p>
            <a:fld id="{1B8F8DFE-A200-45B5-B28F-687801E16029}" type="datetimeFigureOut">
              <a:rPr lang="sv-SE" smtClean="0"/>
              <a:pPr/>
              <a:t>2015-09-07</a:t>
            </a:fld>
            <a:endParaRPr lang="sv-SE" dirty="0"/>
          </a:p>
        </p:txBody>
      </p:sp>
      <p:sp>
        <p:nvSpPr>
          <p:cNvPr id="5" name="Platshållare för sidfot 4"/>
          <p:cNvSpPr>
            <a:spLocks noGrp="1"/>
          </p:cNvSpPr>
          <p:nvPr>
            <p:ph type="ftr" sz="quarter" idx="3"/>
          </p:nvPr>
        </p:nvSpPr>
        <p:spPr>
          <a:xfrm>
            <a:off x="5005838" y="6603474"/>
            <a:ext cx="3600000" cy="102320"/>
          </a:xfrm>
          <a:prstGeom prst="rect">
            <a:avLst/>
          </a:prstGeom>
        </p:spPr>
        <p:txBody>
          <a:bodyPr vert="horz" lIns="0" tIns="0" rIns="0" bIns="0" rtlCol="0" anchor="ctr"/>
          <a:lstStyle>
            <a:lvl1pPr algn="r">
              <a:defRPr sz="800">
                <a:solidFill>
                  <a:schemeClr val="tx1"/>
                </a:solidFill>
              </a:defRPr>
            </a:lvl1pPr>
          </a:lstStyle>
          <a:p>
            <a:endParaRPr lang="sv-SE" dirty="0"/>
          </a:p>
        </p:txBody>
      </p:sp>
      <p:sp>
        <p:nvSpPr>
          <p:cNvPr id="6" name="Platshållare för bildnummer 5"/>
          <p:cNvSpPr>
            <a:spLocks noGrp="1"/>
          </p:cNvSpPr>
          <p:nvPr>
            <p:ph type="sldNum" sz="quarter" idx="4"/>
          </p:nvPr>
        </p:nvSpPr>
        <p:spPr>
          <a:xfrm>
            <a:off x="5005838" y="6359128"/>
            <a:ext cx="3600000" cy="108000"/>
          </a:xfrm>
          <a:prstGeom prst="rect">
            <a:avLst/>
          </a:prstGeom>
        </p:spPr>
        <p:txBody>
          <a:bodyPr vert="horz" lIns="0" tIns="0" rIns="0" bIns="0" rtlCol="0" anchor="ctr"/>
          <a:lstStyle>
            <a:lvl1pPr algn="r">
              <a:defRPr sz="800">
                <a:solidFill>
                  <a:schemeClr val="tx1"/>
                </a:solidFill>
              </a:defRPr>
            </a:lvl1pPr>
          </a:lstStyle>
          <a:p>
            <a:fld id="{6CD02724-9D72-4716-953B-F44DD0BB2568}" type="slidenum">
              <a:rPr lang="sv-SE" smtClean="0"/>
              <a:pPr/>
              <a:t>‹#›</a:t>
            </a:fld>
            <a:endParaRPr lang="sv-SE"/>
          </a:p>
        </p:txBody>
      </p:sp>
      <p:pic>
        <p:nvPicPr>
          <p:cNvPr id="7" name="xxLogo"/>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6000" y="378000"/>
            <a:ext cx="2307601" cy="261828"/>
          </a:xfrm>
          <a:prstGeom prst="rect">
            <a:avLst/>
          </a:prstGeom>
        </p:spPr>
      </p:pic>
    </p:spTree>
    <p:extLst>
      <p:ext uri="{BB962C8B-B14F-4D97-AF65-F5344CB8AC3E}">
        <p14:creationId xmlns:p14="http://schemas.microsoft.com/office/powerpoint/2010/main" val="3752439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4" r:id="rId4"/>
    <p:sldLayoutId id="2147483661" r:id="rId5"/>
    <p:sldLayoutId id="2147483662" r:id="rId6"/>
    <p:sldLayoutId id="2147483655" r:id="rId7"/>
  </p:sldLayoutIdLst>
  <p:txStyles>
    <p:titleStyle>
      <a:lvl1pPr algn="l" defTabSz="914400" rtl="0" eaLnBrk="1" latinLnBrk="0" hangingPunct="1">
        <a:spcBef>
          <a:spcPct val="0"/>
        </a:spcBef>
        <a:buNone/>
        <a:defRPr sz="2800" b="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Symbol" pitchFamily="18" charset="2"/>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Symbol" pitchFamily="18" charset="2"/>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Symbol" pitchFamily="18"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Frihandsfigur 9"/>
          <p:cNvSpPr/>
          <p:nvPr/>
        </p:nvSpPr>
        <p:spPr>
          <a:xfrm>
            <a:off x="517022" y="538423"/>
            <a:ext cx="8628434" cy="6322979"/>
          </a:xfrm>
          <a:custGeom>
            <a:avLst/>
            <a:gdLst>
              <a:gd name="connsiteX0" fmla="*/ 0 w 8628434"/>
              <a:gd name="connsiteY0" fmla="*/ 603115 h 6322979"/>
              <a:gd name="connsiteX1" fmla="*/ 8628434 w 8628434"/>
              <a:gd name="connsiteY1" fmla="*/ 0 h 6322979"/>
              <a:gd name="connsiteX2" fmla="*/ 8628434 w 8628434"/>
              <a:gd name="connsiteY2" fmla="*/ 6322979 h 6322979"/>
              <a:gd name="connsiteX3" fmla="*/ 243191 w 8628434"/>
              <a:gd name="connsiteY3" fmla="*/ 6322979 h 6322979"/>
              <a:gd name="connsiteX4" fmla="*/ 0 w 8628434"/>
              <a:gd name="connsiteY4" fmla="*/ 603115 h 6322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28434" h="6322979">
                <a:moveTo>
                  <a:pt x="0" y="603115"/>
                </a:moveTo>
                <a:lnTo>
                  <a:pt x="8628434" y="0"/>
                </a:lnTo>
                <a:lnTo>
                  <a:pt x="8628434" y="6322979"/>
                </a:lnTo>
                <a:lnTo>
                  <a:pt x="243191" y="6322979"/>
                </a:lnTo>
                <a:lnTo>
                  <a:pt x="0" y="603115"/>
                </a:lnTo>
                <a:close/>
              </a:path>
            </a:pathLst>
          </a:custGeom>
          <a:solidFill>
            <a:srgbClr val="D7D2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p:cNvSpPr>
            <a:spLocks noGrp="1"/>
          </p:cNvSpPr>
          <p:nvPr>
            <p:ph type="title"/>
          </p:nvPr>
        </p:nvSpPr>
        <p:spPr>
          <a:xfrm>
            <a:off x="2250333" y="1081198"/>
            <a:ext cx="5747492" cy="1143000"/>
          </a:xfrm>
          <a:prstGeom prst="rect">
            <a:avLst/>
          </a:prstGeom>
        </p:spPr>
        <p:txBody>
          <a:bodyPr vert="horz" lIns="0" tIns="0" rIns="0" bIns="0" rtlCol="0" anchor="b" anchorCtr="0">
            <a:norm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2251075" y="2720515"/>
            <a:ext cx="5746750" cy="3123694"/>
          </a:xfrm>
          <a:prstGeom prst="rect">
            <a:avLst/>
          </a:prstGeom>
        </p:spPr>
        <p:txBody>
          <a:bodyPr vert="horz" lIns="0" tIns="0" rIns="0" bIns="0"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2"/>
          </p:nvPr>
        </p:nvSpPr>
        <p:spPr>
          <a:xfrm>
            <a:off x="5005838" y="6480013"/>
            <a:ext cx="3600000" cy="108000"/>
          </a:xfrm>
          <a:prstGeom prst="rect">
            <a:avLst/>
          </a:prstGeom>
        </p:spPr>
        <p:txBody>
          <a:bodyPr vert="horz" lIns="0" tIns="0" rIns="0" bIns="0" rtlCol="0" anchor="ctr"/>
          <a:lstStyle>
            <a:lvl1pPr algn="r">
              <a:defRPr sz="800">
                <a:solidFill>
                  <a:schemeClr val="tx1"/>
                </a:solidFill>
              </a:defRPr>
            </a:lvl1pPr>
          </a:lstStyle>
          <a:p>
            <a:fld id="{1B8F8DFE-A200-45B5-B28F-687801E16029}" type="datetimeFigureOut">
              <a:rPr lang="sv-SE" smtClean="0"/>
              <a:pPr/>
              <a:t>2015-09-07</a:t>
            </a:fld>
            <a:endParaRPr lang="sv-SE" dirty="0"/>
          </a:p>
        </p:txBody>
      </p:sp>
      <p:sp>
        <p:nvSpPr>
          <p:cNvPr id="5" name="Platshållare för sidfot 4"/>
          <p:cNvSpPr>
            <a:spLocks noGrp="1"/>
          </p:cNvSpPr>
          <p:nvPr>
            <p:ph type="ftr" sz="quarter" idx="3"/>
          </p:nvPr>
        </p:nvSpPr>
        <p:spPr>
          <a:xfrm>
            <a:off x="5005838" y="6603474"/>
            <a:ext cx="3600000" cy="102320"/>
          </a:xfrm>
          <a:prstGeom prst="rect">
            <a:avLst/>
          </a:prstGeom>
        </p:spPr>
        <p:txBody>
          <a:bodyPr vert="horz" lIns="0" tIns="0" rIns="0" bIns="0" rtlCol="0" anchor="ctr"/>
          <a:lstStyle>
            <a:lvl1pPr algn="r">
              <a:defRPr sz="800">
                <a:solidFill>
                  <a:schemeClr val="tx1"/>
                </a:solidFill>
              </a:defRPr>
            </a:lvl1pPr>
          </a:lstStyle>
          <a:p>
            <a:endParaRPr lang="sv-SE" dirty="0"/>
          </a:p>
        </p:txBody>
      </p:sp>
      <p:sp>
        <p:nvSpPr>
          <p:cNvPr id="6" name="Platshållare för bildnummer 5"/>
          <p:cNvSpPr>
            <a:spLocks noGrp="1"/>
          </p:cNvSpPr>
          <p:nvPr>
            <p:ph type="sldNum" sz="quarter" idx="4"/>
          </p:nvPr>
        </p:nvSpPr>
        <p:spPr>
          <a:xfrm>
            <a:off x="5005838" y="6359128"/>
            <a:ext cx="3600000" cy="108000"/>
          </a:xfrm>
          <a:prstGeom prst="rect">
            <a:avLst/>
          </a:prstGeom>
        </p:spPr>
        <p:txBody>
          <a:bodyPr vert="horz" lIns="0" tIns="0" rIns="0" bIns="0" rtlCol="0" anchor="ctr"/>
          <a:lstStyle>
            <a:lvl1pPr algn="r">
              <a:defRPr sz="800">
                <a:solidFill>
                  <a:schemeClr val="tx1"/>
                </a:solidFill>
              </a:defRPr>
            </a:lvl1pPr>
          </a:lstStyle>
          <a:p>
            <a:fld id="{6CD02724-9D72-4716-953B-F44DD0BB2568}" type="slidenum">
              <a:rPr lang="sv-SE" smtClean="0"/>
              <a:pPr/>
              <a:t>‹#›</a:t>
            </a:fld>
            <a:endParaRPr lang="sv-SE"/>
          </a:p>
        </p:txBody>
      </p:sp>
      <p:pic>
        <p:nvPicPr>
          <p:cNvPr id="7" name="xxLogo"/>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6000" y="378000"/>
            <a:ext cx="2307601" cy="261828"/>
          </a:xfrm>
          <a:prstGeom prst="rect">
            <a:avLst/>
          </a:prstGeom>
        </p:spPr>
      </p:pic>
    </p:spTree>
    <p:extLst>
      <p:ext uri="{BB962C8B-B14F-4D97-AF65-F5344CB8AC3E}">
        <p14:creationId xmlns:p14="http://schemas.microsoft.com/office/powerpoint/2010/main" val="249285734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Lst>
  <p:txStyles>
    <p:titleStyle>
      <a:lvl1pPr algn="l" defTabSz="914400" rtl="0" eaLnBrk="1" latinLnBrk="0" hangingPunct="1">
        <a:spcBef>
          <a:spcPct val="0"/>
        </a:spcBef>
        <a:buNone/>
        <a:defRPr sz="2800" b="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Symbol" pitchFamily="18" charset="2"/>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Symbol" pitchFamily="18" charset="2"/>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Symbol" pitchFamily="18"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arbetsformedlingen.se/For-arbetssokande/Yrke-och-framtid.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arbetsformedlingen.se/For-arbetssokande/Yrke-och-framtid/Yrkeskompassen.html?url=1119789672%2FYrkeskompassen%2FYrkesprognos.aspx%3Fy%3D513%26s%3D5132%26b%3D5706&amp;sv.url=12.78280711d502730c1800078"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ubrik 1"/>
          <p:cNvSpPr>
            <a:spLocks noGrp="1"/>
          </p:cNvSpPr>
          <p:nvPr>
            <p:ph type="ctrTitle"/>
          </p:nvPr>
        </p:nvSpPr>
        <p:spPr/>
        <p:txBody>
          <a:bodyPr/>
          <a:lstStyle/>
          <a:p>
            <a:r>
              <a:rPr lang="sv-SE" altLang="sv-SE" dirty="0">
                <a:latin typeface="Arial" charset="0"/>
              </a:rPr>
              <a:t>J</a:t>
            </a:r>
            <a:r>
              <a:rPr lang="sv-SE" altLang="sv-SE" dirty="0" smtClean="0">
                <a:latin typeface="Arial" charset="0"/>
              </a:rPr>
              <a:t>obbmöjligheter i Jämtlands län </a:t>
            </a:r>
          </a:p>
        </p:txBody>
      </p:sp>
      <p:sp>
        <p:nvSpPr>
          <p:cNvPr id="3075" name="Underrubrik 2"/>
          <p:cNvSpPr>
            <a:spLocks noGrp="1"/>
          </p:cNvSpPr>
          <p:nvPr>
            <p:ph type="subTitle" idx="1"/>
          </p:nvPr>
        </p:nvSpPr>
        <p:spPr>
          <a:xfrm>
            <a:off x="539750" y="3357563"/>
            <a:ext cx="7200900" cy="1657350"/>
          </a:xfrm>
        </p:spPr>
        <p:txBody>
          <a:bodyPr/>
          <a:lstStyle/>
          <a:p>
            <a:r>
              <a:rPr lang="sv-SE" altLang="sv-SE" sz="2400" i="1" dirty="0" smtClean="0"/>
              <a:t>Maria Salomonsson</a:t>
            </a:r>
          </a:p>
          <a:p>
            <a:r>
              <a:rPr lang="sv-SE" altLang="sv-SE" sz="2400" i="1" dirty="0" smtClean="0"/>
              <a:t>Analysavdelningen</a:t>
            </a:r>
          </a:p>
        </p:txBody>
      </p:sp>
    </p:spTree>
    <p:extLst>
      <p:ext uri="{BB962C8B-B14F-4D97-AF65-F5344CB8AC3E}">
        <p14:creationId xmlns:p14="http://schemas.microsoft.com/office/powerpoint/2010/main" val="37448415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Rubrik 1"/>
          <p:cNvSpPr>
            <a:spLocks noGrp="1"/>
          </p:cNvSpPr>
          <p:nvPr>
            <p:ph type="title"/>
          </p:nvPr>
        </p:nvSpPr>
        <p:spPr>
          <a:xfrm>
            <a:off x="1662340" y="642897"/>
            <a:ext cx="6175375" cy="473075"/>
          </a:xfrm>
        </p:spPr>
        <p:txBody>
          <a:bodyPr/>
          <a:lstStyle/>
          <a:p>
            <a:r>
              <a:rPr lang="sv-SE" altLang="sv-SE" dirty="0" smtClean="0"/>
              <a:t>Hälso- och sjukvård, socialt arbete</a:t>
            </a:r>
          </a:p>
        </p:txBody>
      </p:sp>
      <p:sp>
        <p:nvSpPr>
          <p:cNvPr id="5" name="textruta 4"/>
          <p:cNvSpPr txBox="1"/>
          <p:nvPr/>
        </p:nvSpPr>
        <p:spPr>
          <a:xfrm>
            <a:off x="580572" y="5263331"/>
            <a:ext cx="8153627" cy="1569660"/>
          </a:xfrm>
          <a:prstGeom prst="rect">
            <a:avLst/>
          </a:prstGeom>
          <a:noFill/>
        </p:spPr>
        <p:txBody>
          <a:bodyPr wrap="square">
            <a:spAutoFit/>
          </a:bodyPr>
          <a:lstStyle/>
          <a:p>
            <a:pPr marL="285750" indent="-285750">
              <a:buFont typeface="Arial" panose="020B0604020202020204" pitchFamily="34" charset="0"/>
              <a:buChar char="•"/>
              <a:defRPr/>
            </a:pPr>
            <a:r>
              <a:rPr lang="sv-SE" sz="1600" dirty="0">
                <a:cs typeface="Arial" charset="0"/>
              </a:rPr>
              <a:t>Största yrkena är undersköterskor, vårdbiträden, skötare och sjuksköterskor</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Här sker den största generationsväxlingen</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Stort vårdbehov</a:t>
            </a:r>
          </a:p>
          <a:p>
            <a:pPr marL="285750" indent="-285750">
              <a:buFont typeface="Arial" panose="020B0604020202020204" pitchFamily="34" charset="0"/>
              <a:buChar char="•"/>
              <a:defRPr/>
            </a:pPr>
            <a:endParaRPr lang="sv-SE" sz="1600" dirty="0">
              <a:cs typeface="Arial"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6263" y="1115972"/>
            <a:ext cx="6151452" cy="41473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857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Rubrik 1"/>
          <p:cNvSpPr>
            <a:spLocks noGrp="1"/>
          </p:cNvSpPr>
          <p:nvPr>
            <p:ph type="title"/>
          </p:nvPr>
        </p:nvSpPr>
        <p:spPr>
          <a:xfrm>
            <a:off x="1815308" y="574222"/>
            <a:ext cx="5616575" cy="470807"/>
          </a:xfrm>
        </p:spPr>
        <p:txBody>
          <a:bodyPr/>
          <a:lstStyle/>
          <a:p>
            <a:r>
              <a:rPr lang="sv-SE" altLang="sv-SE" dirty="0" smtClean="0"/>
              <a:t>Tillverkning, drift och underhåll</a:t>
            </a:r>
          </a:p>
        </p:txBody>
      </p:sp>
      <p:sp>
        <p:nvSpPr>
          <p:cNvPr id="21507" name="textruta 4"/>
          <p:cNvSpPr txBox="1">
            <a:spLocks noChangeArrowheads="1"/>
          </p:cNvSpPr>
          <p:nvPr/>
        </p:nvSpPr>
        <p:spPr bwMode="auto">
          <a:xfrm>
            <a:off x="246743" y="4913313"/>
            <a:ext cx="8897257"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buChar char="•"/>
              <a:defRPr sz="2200">
                <a:solidFill>
                  <a:schemeClr val="tx1"/>
                </a:solidFill>
                <a:latin typeface="Arial" charset="0"/>
                <a:ea typeface="ＭＳ Ｐゴシック" pitchFamily="34" charset="-128"/>
              </a:defRPr>
            </a:lvl1pPr>
            <a:lvl2pPr marL="742950" indent="-285750">
              <a:buChar char="–"/>
              <a:defRPr sz="2200">
                <a:solidFill>
                  <a:schemeClr val="tx1"/>
                </a:solidFill>
                <a:latin typeface="Arial" charset="0"/>
                <a:ea typeface="ＭＳ Ｐゴシック" pitchFamily="34" charset="-128"/>
              </a:defRPr>
            </a:lvl2pPr>
            <a:lvl3pPr marL="1143000" indent="-228600">
              <a:buChar char="•"/>
              <a:defRPr sz="2200">
                <a:solidFill>
                  <a:schemeClr val="tx1"/>
                </a:solidFill>
                <a:latin typeface="Arial" charset="0"/>
                <a:ea typeface="ＭＳ Ｐゴシック" pitchFamily="34" charset="-128"/>
              </a:defRPr>
            </a:lvl3pPr>
            <a:lvl4pPr marL="1600200" indent="-228600">
              <a:buChar char="–"/>
              <a:defRPr sz="2200">
                <a:solidFill>
                  <a:schemeClr val="tx1"/>
                </a:solidFill>
                <a:latin typeface="Arial" charset="0"/>
                <a:ea typeface="ＭＳ Ｐゴシック" pitchFamily="34" charset="-128"/>
              </a:defRPr>
            </a:lvl4pPr>
            <a:lvl5pPr marL="2057400" indent="-228600">
              <a:buChar char="»"/>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9pPr>
          </a:lstStyle>
          <a:p>
            <a:r>
              <a:rPr lang="sv-SE" altLang="sv-SE" sz="1600" dirty="0">
                <a:cs typeface="Arial" charset="0"/>
              </a:rPr>
              <a:t>Största yrkena är verkstadsmekaniker, svetsare, processoperatör</a:t>
            </a:r>
          </a:p>
          <a:p>
            <a:endParaRPr lang="sv-SE" altLang="sv-SE" sz="1600" dirty="0">
              <a:cs typeface="Arial" charset="0"/>
            </a:endParaRPr>
          </a:p>
          <a:p>
            <a:r>
              <a:rPr lang="sv-SE" altLang="sv-SE" sz="1600" dirty="0">
                <a:cs typeface="Arial" charset="0"/>
              </a:rPr>
              <a:t>Snabb teknikutveckling – avancerade maskiner, färre personer </a:t>
            </a:r>
          </a:p>
          <a:p>
            <a:endParaRPr lang="sv-SE" altLang="sv-SE" sz="1600" dirty="0">
              <a:cs typeface="Arial" charset="0"/>
            </a:endParaRPr>
          </a:p>
          <a:p>
            <a:r>
              <a:rPr lang="sv-SE" altLang="sv-SE" sz="1600" dirty="0">
                <a:cs typeface="Arial" charset="0"/>
              </a:rPr>
              <a:t>Högre kompetenskrav</a:t>
            </a:r>
          </a:p>
          <a:p>
            <a:endParaRPr lang="sv-SE" altLang="sv-SE" sz="1600" dirty="0">
              <a:cs typeface="Arial" charset="0"/>
            </a:endParaRPr>
          </a:p>
          <a:p>
            <a:r>
              <a:rPr lang="sv-SE" altLang="sv-SE" sz="1600" dirty="0">
                <a:cs typeface="Arial" charset="0"/>
              </a:rPr>
              <a:t>Möjligheten till jobb ökar om man kontaktar ett bemanningsföretag</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5308" y="1146629"/>
            <a:ext cx="5760126" cy="35968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53625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Rubrik 1"/>
          <p:cNvSpPr>
            <a:spLocks noGrp="1"/>
          </p:cNvSpPr>
          <p:nvPr>
            <p:ph type="title"/>
          </p:nvPr>
        </p:nvSpPr>
        <p:spPr>
          <a:xfrm>
            <a:off x="2797036" y="488951"/>
            <a:ext cx="3443288" cy="614136"/>
          </a:xfrm>
        </p:spPr>
        <p:txBody>
          <a:bodyPr/>
          <a:lstStyle/>
          <a:p>
            <a:r>
              <a:rPr lang="sv-SE" altLang="sv-SE" dirty="0" smtClean="0"/>
              <a:t>Utbildningsyrken</a:t>
            </a:r>
          </a:p>
        </p:txBody>
      </p:sp>
      <p:sp>
        <p:nvSpPr>
          <p:cNvPr id="22531" name="textruta 4"/>
          <p:cNvSpPr txBox="1">
            <a:spLocks noChangeArrowheads="1"/>
          </p:cNvSpPr>
          <p:nvPr/>
        </p:nvSpPr>
        <p:spPr bwMode="auto">
          <a:xfrm>
            <a:off x="265994" y="4079481"/>
            <a:ext cx="8505372"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buChar char="•"/>
              <a:defRPr sz="2200">
                <a:solidFill>
                  <a:schemeClr val="tx1"/>
                </a:solidFill>
                <a:latin typeface="Arial" charset="0"/>
                <a:ea typeface="ＭＳ Ｐゴシック" pitchFamily="34" charset="-128"/>
              </a:defRPr>
            </a:lvl1pPr>
            <a:lvl2pPr marL="742950" indent="-285750">
              <a:buChar char="–"/>
              <a:defRPr sz="2200">
                <a:solidFill>
                  <a:schemeClr val="tx1"/>
                </a:solidFill>
                <a:latin typeface="Arial" charset="0"/>
                <a:ea typeface="ＭＳ Ｐゴシック" pitchFamily="34" charset="-128"/>
              </a:defRPr>
            </a:lvl2pPr>
            <a:lvl3pPr marL="1143000" indent="-228600">
              <a:buChar char="•"/>
              <a:defRPr sz="2200">
                <a:solidFill>
                  <a:schemeClr val="tx1"/>
                </a:solidFill>
                <a:latin typeface="Arial" charset="0"/>
                <a:ea typeface="ＭＳ Ｐゴシック" pitchFamily="34" charset="-128"/>
              </a:defRPr>
            </a:lvl3pPr>
            <a:lvl4pPr marL="1600200" indent="-228600">
              <a:buChar char="–"/>
              <a:defRPr sz="2200">
                <a:solidFill>
                  <a:schemeClr val="tx1"/>
                </a:solidFill>
                <a:latin typeface="Arial" charset="0"/>
                <a:ea typeface="ＭＳ Ｐゴシック" pitchFamily="34" charset="-128"/>
              </a:defRPr>
            </a:lvl4pPr>
            <a:lvl5pPr marL="2057400" indent="-228600">
              <a:buChar char="»"/>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9pPr>
          </a:lstStyle>
          <a:p>
            <a:r>
              <a:rPr lang="sv-SE" altLang="sv-SE" sz="1600" dirty="0">
                <a:cs typeface="Arial" charset="0"/>
              </a:rPr>
              <a:t>Största yrkena är grundskollärare, förskollärare, fritidspedagog, gymnasielärare</a:t>
            </a:r>
          </a:p>
          <a:p>
            <a:endParaRPr lang="sv-SE" altLang="sv-SE" sz="1600" dirty="0">
              <a:cs typeface="Arial" charset="0"/>
            </a:endParaRPr>
          </a:p>
          <a:p>
            <a:r>
              <a:rPr lang="sv-SE" altLang="sv-SE" sz="1600" dirty="0">
                <a:cs typeface="Arial" charset="0"/>
              </a:rPr>
              <a:t>Minskade ungdomskullar minskar behovet av gymnasielärare MEN samtidigt många som går i pension. Goda jobbmöjligheter som yrkeslärare</a:t>
            </a:r>
          </a:p>
          <a:p>
            <a:endParaRPr lang="sv-SE" altLang="sv-SE" sz="1600" dirty="0">
              <a:cs typeface="Arial" charset="0"/>
            </a:endParaRPr>
          </a:p>
          <a:p>
            <a:r>
              <a:rPr lang="sv-SE" altLang="sv-SE" sz="1600" dirty="0">
                <a:cs typeface="Arial" charset="0"/>
              </a:rPr>
              <a:t>Möjligheterna ökar om man har kunskaper i fler ämnen.</a:t>
            </a:r>
          </a:p>
          <a:p>
            <a:endParaRPr lang="sv-SE" altLang="sv-SE" sz="1600" dirty="0">
              <a:cs typeface="Arial" charset="0"/>
            </a:endParaRPr>
          </a:p>
          <a:p>
            <a:r>
              <a:rPr lang="sv-SE" altLang="sv-SE" sz="1600" dirty="0">
                <a:cs typeface="Arial" charset="0"/>
              </a:rPr>
              <a:t>Goda möjligheter att få jobb i vissa delar av länet där barnkullarna är stora</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918" y="1353700"/>
            <a:ext cx="7467082" cy="20226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819825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Rubrik 1"/>
          <p:cNvSpPr>
            <a:spLocks noGrp="1"/>
          </p:cNvSpPr>
          <p:nvPr>
            <p:ph type="title"/>
          </p:nvPr>
        </p:nvSpPr>
        <p:spPr>
          <a:xfrm>
            <a:off x="2191543" y="546327"/>
            <a:ext cx="5065712" cy="855662"/>
          </a:xfrm>
        </p:spPr>
        <p:txBody>
          <a:bodyPr/>
          <a:lstStyle/>
          <a:p>
            <a:r>
              <a:rPr lang="sv-SE" altLang="sv-SE" dirty="0" smtClean="0"/>
              <a:t>Bygg- och anläggningsyrken</a:t>
            </a:r>
          </a:p>
        </p:txBody>
      </p:sp>
      <p:sp>
        <p:nvSpPr>
          <p:cNvPr id="5" name="textruta 4"/>
          <p:cNvSpPr txBox="1"/>
          <p:nvPr/>
        </p:nvSpPr>
        <p:spPr>
          <a:xfrm>
            <a:off x="754743" y="4665613"/>
            <a:ext cx="7939313" cy="1815882"/>
          </a:xfrm>
          <a:prstGeom prst="rect">
            <a:avLst/>
          </a:prstGeom>
          <a:noFill/>
        </p:spPr>
        <p:txBody>
          <a:bodyPr wrap="square">
            <a:spAutoFit/>
          </a:bodyPr>
          <a:lstStyle/>
          <a:p>
            <a:pPr marL="342900" indent="-342900">
              <a:buFont typeface="Arial" panose="020B0604020202020204" pitchFamily="34" charset="0"/>
              <a:buChar char="•"/>
              <a:defRPr/>
            </a:pPr>
            <a:r>
              <a:rPr lang="sv-SE" sz="1600" dirty="0">
                <a:cs typeface="Arial" charset="0"/>
              </a:rPr>
              <a:t>Största yrkena är träarbetare, snickare, VVS-, montörer-, installationselektriker och anläggningsmaskinförare</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Stort antal lärlingar med svårare arbetsmarknad</a:t>
            </a:r>
          </a:p>
          <a:p>
            <a:pPr marL="285750" indent="-285750">
              <a:buFont typeface="Arial" panose="020B0604020202020204" pitchFamily="34" charset="0"/>
              <a:buChar cha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Yrkesbevis ökar chanser till jobb</a:t>
            </a:r>
          </a:p>
          <a:p>
            <a:pPr>
              <a:defRPr/>
            </a:pPr>
            <a:endParaRPr lang="sv-SE" sz="1600" dirty="0">
              <a:cs typeface="Arial" charset="0"/>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7009" y="1783874"/>
            <a:ext cx="5394779" cy="27581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27587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578" name="Rubrik 1"/>
          <p:cNvSpPr>
            <a:spLocks noGrp="1"/>
          </p:cNvSpPr>
          <p:nvPr>
            <p:ph type="title"/>
          </p:nvPr>
        </p:nvSpPr>
        <p:spPr>
          <a:xfrm>
            <a:off x="609600" y="290513"/>
            <a:ext cx="8679543" cy="855662"/>
          </a:xfrm>
        </p:spPr>
        <p:txBody>
          <a:bodyPr/>
          <a:lstStyle/>
          <a:p>
            <a:r>
              <a:rPr lang="sv-SE" altLang="sv-SE" dirty="0" smtClean="0"/>
              <a:t>Yrken inom data, teknik och naturvetenskap</a:t>
            </a:r>
          </a:p>
        </p:txBody>
      </p:sp>
      <p:sp>
        <p:nvSpPr>
          <p:cNvPr id="5" name="textruta 4"/>
          <p:cNvSpPr txBox="1"/>
          <p:nvPr/>
        </p:nvSpPr>
        <p:spPr>
          <a:xfrm>
            <a:off x="203198" y="4727891"/>
            <a:ext cx="8781143" cy="2308324"/>
          </a:xfrm>
          <a:prstGeom prst="rect">
            <a:avLst/>
          </a:prstGeom>
          <a:noFill/>
        </p:spPr>
        <p:txBody>
          <a:bodyPr wrap="square">
            <a:spAutoFit/>
          </a:bodyPr>
          <a:lstStyle/>
          <a:p>
            <a:pPr marL="285750" indent="-285750">
              <a:buFont typeface="Arial" panose="020B0604020202020204" pitchFamily="34" charset="0"/>
              <a:buChar char="•"/>
              <a:defRPr/>
            </a:pPr>
            <a:r>
              <a:rPr lang="sv-SE" sz="1600" dirty="0">
                <a:cs typeface="Arial" charset="0"/>
              </a:rPr>
              <a:t>Teknikutvecklingen i industrin innebär större behov av ingenjörer</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Teknikutveckligen i samhället i stort leder till stora behov av kvalificerade IT-specialister. Vana av projektledning ökar </a:t>
            </a:r>
            <a:r>
              <a:rPr lang="sv-SE" sz="1600" dirty="0" smtClean="0">
                <a:cs typeface="Arial" charset="0"/>
              </a:rPr>
              <a:t>jobbmöjligheterna</a:t>
            </a:r>
          </a:p>
          <a:p>
            <a:pPr marL="285750" indent="-285750">
              <a:buFont typeface="Arial" panose="020B0604020202020204" pitchFamily="34" charset="0"/>
              <a:buChar cha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Trots ökade behov finns för få som söker högre teknik- och </a:t>
            </a:r>
            <a:r>
              <a:rPr lang="sv-SE" sz="1600" dirty="0" smtClean="0">
                <a:cs typeface="Arial" charset="0"/>
              </a:rPr>
              <a:t>datautbildningar</a:t>
            </a:r>
          </a:p>
          <a:p>
            <a:pPr>
              <a:defRPr/>
            </a:pPr>
            <a:endParaRPr lang="sv-SE" sz="1600" dirty="0">
              <a:cs typeface="Arial" charset="0"/>
            </a:endParaRPr>
          </a:p>
          <a:p>
            <a:pPr marL="285750" indent="-285750">
              <a:buFont typeface="Arial" panose="020B0604020202020204" pitchFamily="34" charset="0"/>
              <a:buChar char="•"/>
              <a:defRPr/>
            </a:pPr>
            <a:r>
              <a:rPr lang="sv-SE" sz="1600" dirty="0" smtClean="0">
                <a:cs typeface="Arial" charset="0"/>
              </a:rPr>
              <a:t>Biomedicinsk analytiker brist i fler år i länet</a:t>
            </a:r>
            <a:endParaRPr lang="sv-SE" sz="1600" dirty="0">
              <a:cs typeface="Arial" charset="0"/>
            </a:endParaRPr>
          </a:p>
          <a:p>
            <a:pPr>
              <a:defRPr/>
            </a:pPr>
            <a:endParaRPr lang="sv-SE" sz="1600" dirty="0">
              <a:cs typeface="Arial" charset="0"/>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1771" y="1292866"/>
            <a:ext cx="5442857" cy="32089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98212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2" name="Rubrik 1"/>
          <p:cNvSpPr>
            <a:spLocks noGrp="1"/>
          </p:cNvSpPr>
          <p:nvPr>
            <p:ph type="title"/>
          </p:nvPr>
        </p:nvSpPr>
        <p:spPr>
          <a:xfrm>
            <a:off x="1168400" y="703266"/>
            <a:ext cx="7068457" cy="855662"/>
          </a:xfrm>
        </p:spPr>
        <p:txBody>
          <a:bodyPr>
            <a:normAutofit/>
          </a:bodyPr>
          <a:lstStyle/>
          <a:p>
            <a:r>
              <a:rPr lang="sv-SE" altLang="sv-SE" dirty="0" smtClean="0"/>
              <a:t>Yrken inom ekonomi, administration, kultur och media</a:t>
            </a:r>
          </a:p>
        </p:txBody>
      </p:sp>
      <p:sp>
        <p:nvSpPr>
          <p:cNvPr id="5" name="textruta 4"/>
          <p:cNvSpPr txBox="1"/>
          <p:nvPr/>
        </p:nvSpPr>
        <p:spPr>
          <a:xfrm>
            <a:off x="667658" y="4697590"/>
            <a:ext cx="8069942" cy="2308324"/>
          </a:xfrm>
          <a:prstGeom prst="rect">
            <a:avLst/>
          </a:prstGeom>
          <a:noFill/>
        </p:spPr>
        <p:txBody>
          <a:bodyPr wrap="square">
            <a:spAutoFit/>
          </a:bodyPr>
          <a:lstStyle/>
          <a:p>
            <a:pPr marL="285750" indent="-285750">
              <a:buFont typeface="Arial" panose="020B0604020202020204" pitchFamily="34" charset="0"/>
              <a:buChar char="•"/>
              <a:defRPr/>
            </a:pPr>
            <a:r>
              <a:rPr lang="sv-SE" sz="1600" dirty="0">
                <a:cs typeface="Arial" charset="0"/>
              </a:rPr>
              <a:t>Jobben finns ofta inom försäkrings- och fastighetsbolag, verksamheter inom juridik, ekonomi, teknik, reklambyråer och reseföretag</a:t>
            </a:r>
          </a:p>
          <a:p>
            <a:pPr marL="285750" indent="-285750">
              <a:buFont typeface="Arial" panose="020B0604020202020204" pitchFamily="34" charset="0"/>
              <a:buChar cha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Ofta krävs högskoleutbildning</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Kraven ökar även på ekonomi-/löne- och personalassistenter</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Brist på redovisningsekonomer och medicinska sekreterare</a:t>
            </a:r>
          </a:p>
          <a:p>
            <a:pPr>
              <a:defRPr/>
            </a:pPr>
            <a:endParaRPr lang="sv-SE" sz="1600" dirty="0">
              <a:cs typeface="Arial" charset="0"/>
            </a:endParaRP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5172" y="1596570"/>
            <a:ext cx="5694914" cy="28992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6954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6626" name="Rubrik 1"/>
          <p:cNvSpPr>
            <a:spLocks noGrp="1"/>
          </p:cNvSpPr>
          <p:nvPr>
            <p:ph type="title"/>
          </p:nvPr>
        </p:nvSpPr>
        <p:spPr>
          <a:xfrm>
            <a:off x="667657" y="407988"/>
            <a:ext cx="8476343" cy="724126"/>
          </a:xfrm>
        </p:spPr>
        <p:txBody>
          <a:bodyPr/>
          <a:lstStyle/>
          <a:p>
            <a:r>
              <a:rPr lang="sv-SE" altLang="sv-SE" dirty="0" smtClean="0"/>
              <a:t>Försäljnings-, hotell- och övriga serviceyrken</a:t>
            </a:r>
          </a:p>
        </p:txBody>
      </p:sp>
      <p:sp>
        <p:nvSpPr>
          <p:cNvPr id="5" name="textruta 4"/>
          <p:cNvSpPr txBox="1"/>
          <p:nvPr/>
        </p:nvSpPr>
        <p:spPr>
          <a:xfrm>
            <a:off x="1583486" y="4785495"/>
            <a:ext cx="6139542" cy="2062103"/>
          </a:xfrm>
          <a:prstGeom prst="rect">
            <a:avLst/>
          </a:prstGeom>
          <a:noFill/>
        </p:spPr>
        <p:txBody>
          <a:bodyPr wrap="square">
            <a:spAutoFit/>
          </a:bodyPr>
          <a:lstStyle/>
          <a:p>
            <a:pPr marL="285750" indent="-285750">
              <a:buFont typeface="Arial" panose="020B0604020202020204" pitchFamily="34" charset="0"/>
              <a:buChar char="•"/>
              <a:defRPr/>
            </a:pPr>
            <a:r>
              <a:rPr lang="sv-SE" sz="1600" dirty="0">
                <a:cs typeface="Arial" charset="0"/>
              </a:rPr>
              <a:t>Vanliga ingångsyrken</a:t>
            </a:r>
          </a:p>
          <a:p>
            <a:pPr marL="285750" indent="-285750">
              <a:buFont typeface="Arial" panose="020B0604020202020204" pitchFamily="34" charset="0"/>
              <a:buChar cha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I de flesta av yrkena finns fler arbetssökande än jobb</a:t>
            </a:r>
          </a:p>
          <a:p>
            <a:pPr marL="285750" indent="-285750">
              <a:buFont typeface="Arial" panose="020B0604020202020204" pitchFamily="34" charset="0"/>
              <a:buChar cha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Hög personalomsättning</a:t>
            </a:r>
          </a:p>
          <a:p>
            <a:pPr marL="285750" indent="-285750">
              <a:buFont typeface="Arial" panose="020B0604020202020204" pitchFamily="34" charset="0"/>
              <a:buChar char="•"/>
              <a:defRPr/>
            </a:pPr>
            <a:endParaRPr lang="sv-SE" sz="1600" dirty="0">
              <a:cs typeface="Arial" charset="0"/>
            </a:endParaRPr>
          </a:p>
          <a:p>
            <a:pPr marL="285750" indent="-285750">
              <a:buFont typeface="Arial" panose="020B0604020202020204" pitchFamily="34" charset="0"/>
              <a:buChar char="•"/>
              <a:defRPr/>
            </a:pPr>
            <a:r>
              <a:rPr lang="sv-SE" sz="1600" dirty="0" smtClean="0">
                <a:cs typeface="Arial" charset="0"/>
              </a:rPr>
              <a:t>Många </a:t>
            </a:r>
            <a:r>
              <a:rPr lang="sv-SE" sz="1600" dirty="0">
                <a:cs typeface="Arial" charset="0"/>
              </a:rPr>
              <a:t>lediga jobb inför vintersäsongen</a:t>
            </a:r>
          </a:p>
          <a:p>
            <a:pPr marL="285750" indent="-285750">
              <a:buFont typeface="Arial" panose="020B0604020202020204" pitchFamily="34" charset="0"/>
              <a:buChar char="•"/>
              <a:defRPr/>
            </a:pPr>
            <a:endParaRPr lang="sv-SE" sz="1600" dirty="0">
              <a:cs typeface="Arial" charset="0"/>
            </a:endParaRP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3486" y="1363450"/>
            <a:ext cx="6131470" cy="32468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506133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7650" name="Rubrik 1"/>
          <p:cNvSpPr>
            <a:spLocks noGrp="1"/>
          </p:cNvSpPr>
          <p:nvPr>
            <p:ph type="title"/>
          </p:nvPr>
        </p:nvSpPr>
        <p:spPr>
          <a:xfrm>
            <a:off x="2849110" y="725941"/>
            <a:ext cx="3011487" cy="522288"/>
          </a:xfrm>
        </p:spPr>
        <p:txBody>
          <a:bodyPr/>
          <a:lstStyle/>
          <a:p>
            <a:r>
              <a:rPr lang="sv-SE" altLang="sv-SE" dirty="0" smtClean="0"/>
              <a:t>Transportyrken</a:t>
            </a:r>
          </a:p>
        </p:txBody>
      </p:sp>
      <p:sp>
        <p:nvSpPr>
          <p:cNvPr id="5" name="textruta 4"/>
          <p:cNvSpPr txBox="1"/>
          <p:nvPr/>
        </p:nvSpPr>
        <p:spPr>
          <a:xfrm>
            <a:off x="583619" y="4859801"/>
            <a:ext cx="8295368" cy="1815882"/>
          </a:xfrm>
          <a:prstGeom prst="rect">
            <a:avLst/>
          </a:prstGeom>
          <a:noFill/>
        </p:spPr>
        <p:txBody>
          <a:bodyPr wrap="square">
            <a:spAutoFit/>
          </a:bodyPr>
          <a:lstStyle/>
          <a:p>
            <a:pPr marL="285750" indent="-285750">
              <a:buFont typeface="Arial" panose="020B0604020202020204" pitchFamily="34" charset="0"/>
              <a:buChar char="•"/>
              <a:defRPr/>
            </a:pPr>
            <a:r>
              <a:rPr lang="sv-SE" sz="1600" dirty="0">
                <a:cs typeface="Arial" charset="0"/>
              </a:rPr>
              <a:t>Vanligaste yrkena är lastbilsförare, brevbärare, taxiförare och bussförare</a:t>
            </a:r>
          </a:p>
          <a:p>
            <a:pPr marL="285750" indent="-285750">
              <a:buFont typeface="Arial" panose="020B0604020202020204" pitchFamily="34" charset="0"/>
              <a:buChar cha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Stora pensionsavgångar bland fordonsförarna</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Från och med 2015 – krav på yrkeskompetensbevis för persontransporter</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Från och med 2016 krav på yrkeskompetensbevis på godstransporter</a:t>
            </a:r>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9594" y="1654629"/>
            <a:ext cx="5532270" cy="28602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083660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ubrik 1"/>
          <p:cNvSpPr>
            <a:spLocks noGrp="1"/>
          </p:cNvSpPr>
          <p:nvPr>
            <p:ph type="title"/>
          </p:nvPr>
        </p:nvSpPr>
        <p:spPr>
          <a:xfrm>
            <a:off x="697092" y="550482"/>
            <a:ext cx="7488237" cy="719138"/>
          </a:xfrm>
        </p:spPr>
        <p:txBody>
          <a:bodyPr/>
          <a:lstStyle/>
          <a:p>
            <a:r>
              <a:rPr lang="sv-SE" altLang="sv-SE" dirty="0" smtClean="0"/>
              <a:t>Trender och tendenser</a:t>
            </a:r>
            <a:r>
              <a:rPr lang="sv-SE" altLang="sv-SE" dirty="0"/>
              <a:t> </a:t>
            </a:r>
            <a:r>
              <a:rPr lang="sv-SE" altLang="sv-SE" dirty="0" smtClean="0"/>
              <a:t>i Jämtlands län</a:t>
            </a:r>
          </a:p>
        </p:txBody>
      </p:sp>
      <p:sp>
        <p:nvSpPr>
          <p:cNvPr id="30723" name="textruta 1"/>
          <p:cNvSpPr>
            <a:spLocks noGrp="1" noChangeArrowheads="1"/>
          </p:cNvSpPr>
          <p:nvPr>
            <p:ph idx="1"/>
          </p:nvPr>
        </p:nvSpPr>
        <p:spPr>
          <a:xfrm>
            <a:off x="395288" y="1341438"/>
            <a:ext cx="8461375" cy="4376583"/>
          </a:xfrm>
        </p:spPr>
        <p:txBody>
          <a:bodyPr>
            <a:spAutoFit/>
          </a:bodyPr>
          <a:lstStyle/>
          <a:p>
            <a:r>
              <a:rPr lang="sv-SE" altLang="sv-SE" sz="1800" dirty="0" smtClean="0">
                <a:cs typeface="Arial" charset="0"/>
              </a:rPr>
              <a:t>Det sker hela tiden en omsättning </a:t>
            </a:r>
            <a:r>
              <a:rPr lang="sv-SE" altLang="sv-SE" sz="1800" dirty="0" err="1" smtClean="0">
                <a:cs typeface="Arial" charset="0"/>
              </a:rPr>
              <a:t>pga</a:t>
            </a:r>
            <a:r>
              <a:rPr lang="sv-SE" altLang="sv-SE" sz="1800" dirty="0" smtClean="0">
                <a:cs typeface="Arial" charset="0"/>
              </a:rPr>
              <a:t> studier, flytt, yrkesbyte, föräldraledighet, sjuskrivningar, pension mm</a:t>
            </a:r>
            <a:r>
              <a:rPr lang="sv-SE" altLang="sv-SE" sz="1800" dirty="0" smtClean="0">
                <a:cs typeface="Arial" charset="0"/>
              </a:rPr>
              <a:t>.</a:t>
            </a:r>
          </a:p>
          <a:p>
            <a:endParaRPr lang="sv-SE" altLang="sv-SE" sz="1800" dirty="0" smtClean="0">
              <a:cs typeface="Arial" charset="0"/>
            </a:endParaRPr>
          </a:p>
          <a:p>
            <a:r>
              <a:rPr lang="sv-SE" altLang="sv-SE" sz="1800" dirty="0">
                <a:cs typeface="Arial" charset="0"/>
              </a:rPr>
              <a:t>Endast 40 % av samtliga jobb anmäls hos Arbetsförmedlingen. Så därför är bemanningsföretag och personliga nätverk ofta en ingång till jobb.</a:t>
            </a:r>
          </a:p>
          <a:p>
            <a:pPr marL="0" indent="0">
              <a:buNone/>
            </a:pPr>
            <a:endParaRPr lang="sv-SE" altLang="sv-SE" sz="1800" dirty="0" smtClean="0">
              <a:cs typeface="Arial" charset="0"/>
            </a:endParaRPr>
          </a:p>
          <a:p>
            <a:r>
              <a:rPr lang="sv-SE" altLang="sv-SE" sz="1800" dirty="0" smtClean="0">
                <a:cs typeface="Arial" charset="0"/>
              </a:rPr>
              <a:t>Cirka 10 000 av dom som jobbar i Jämtlands län är över 64 år.</a:t>
            </a:r>
            <a:endParaRPr lang="sv-SE" altLang="sv-SE" sz="1800" dirty="0" smtClean="0">
              <a:cs typeface="Arial" charset="0"/>
            </a:endParaRPr>
          </a:p>
          <a:p>
            <a:endParaRPr lang="sv-SE" altLang="sv-SE" sz="1800" dirty="0" smtClean="0">
              <a:cs typeface="Arial" charset="0"/>
            </a:endParaRPr>
          </a:p>
          <a:p>
            <a:r>
              <a:rPr lang="sv-SE" altLang="sv-SE" sz="1800" dirty="0" smtClean="0">
                <a:cs typeface="Arial" charset="0"/>
              </a:rPr>
              <a:t>I vår undersökning, hösten 2014, svarade drygt 83 % av arbetsgivarna att de kommer att ersätta pensionsavgångarna.</a:t>
            </a:r>
          </a:p>
          <a:p>
            <a:endParaRPr lang="sv-SE" altLang="sv-SE" sz="1800" dirty="0" smtClean="0">
              <a:cs typeface="Arial" charset="0"/>
            </a:endParaRPr>
          </a:p>
          <a:p>
            <a:r>
              <a:rPr lang="sv-SE" altLang="sv-SE" sz="1800" dirty="0" smtClean="0">
                <a:cs typeface="Arial" charset="0"/>
              </a:rPr>
              <a:t>Många av arbetsgivarna vill ha minst gymnasiekompetens men även erfarenhet, social kompetens och initiativkraft efterfrågas.</a:t>
            </a:r>
          </a:p>
          <a:p>
            <a:pPr marL="0" indent="0">
              <a:buNone/>
            </a:pPr>
            <a:endParaRPr lang="sv-SE" altLang="sv-SE" sz="1800" dirty="0" smtClean="0">
              <a:cs typeface="Arial" charset="0"/>
            </a:endParaRPr>
          </a:p>
        </p:txBody>
      </p:sp>
    </p:spTree>
    <p:extLst>
      <p:ext uri="{BB962C8B-B14F-4D97-AF65-F5344CB8AC3E}">
        <p14:creationId xmlns:p14="http://schemas.microsoft.com/office/powerpoint/2010/main" val="28783033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Var finns jobben?</a:t>
            </a:r>
          </a:p>
        </p:txBody>
      </p:sp>
      <p:sp>
        <p:nvSpPr>
          <p:cNvPr id="3" name="Platshållare för innehåll 2"/>
          <p:cNvSpPr>
            <a:spLocks noGrp="1"/>
          </p:cNvSpPr>
          <p:nvPr>
            <p:ph idx="1"/>
          </p:nvPr>
        </p:nvSpPr>
        <p:spPr>
          <a:xfrm>
            <a:off x="2251074" y="2720514"/>
            <a:ext cx="6080125" cy="3849619"/>
          </a:xfrm>
        </p:spPr>
        <p:txBody>
          <a:bodyPr>
            <a:normAutofit/>
          </a:bodyPr>
          <a:lstStyle/>
          <a:p>
            <a:r>
              <a:rPr lang="sv-SE" dirty="0" smtClean="0"/>
              <a:t>Ta </a:t>
            </a:r>
            <a:r>
              <a:rPr lang="sv-SE" dirty="0"/>
              <a:t>tillfället i akt att </a:t>
            </a:r>
            <a:r>
              <a:rPr lang="sv-SE" dirty="0" smtClean="0"/>
              <a:t>plugga – men plugga klart</a:t>
            </a:r>
            <a:endParaRPr lang="sv-SE" dirty="0"/>
          </a:p>
          <a:p>
            <a:r>
              <a:rPr lang="sv-SE" dirty="0" smtClean="0"/>
              <a:t>Välj gärna ett yrkesförberedande program inom gymnasieskolan</a:t>
            </a:r>
          </a:p>
          <a:p>
            <a:pPr lvl="1"/>
            <a:r>
              <a:rPr lang="sv-SE" dirty="0" smtClean="0"/>
              <a:t>Vård- </a:t>
            </a:r>
            <a:r>
              <a:rPr lang="sv-SE" dirty="0"/>
              <a:t>och omsorgsprogrammet</a:t>
            </a:r>
            <a:endParaRPr lang="sv-SE" dirty="0" smtClean="0"/>
          </a:p>
          <a:p>
            <a:r>
              <a:rPr lang="sv-SE" dirty="0"/>
              <a:t>En fullföljd utbildning är viktigare än valet av specifikt gymnasieprogram</a:t>
            </a:r>
          </a:p>
          <a:p>
            <a:r>
              <a:rPr lang="sv-SE" dirty="0" smtClean="0"/>
              <a:t>Välj efter </a:t>
            </a:r>
            <a:r>
              <a:rPr lang="sv-SE" dirty="0"/>
              <a:t>intresse – men Arbetsförmedlingen erbjuder information och </a:t>
            </a:r>
            <a:r>
              <a:rPr lang="sv-SE" dirty="0" smtClean="0"/>
              <a:t>vägledning</a:t>
            </a:r>
          </a:p>
        </p:txBody>
      </p:sp>
    </p:spTree>
    <p:extLst>
      <p:ext uri="{BB962C8B-B14F-4D97-AF65-F5344CB8AC3E}">
        <p14:creationId xmlns:p14="http://schemas.microsoft.com/office/powerpoint/2010/main" val="3521635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827088" y="765175"/>
            <a:ext cx="7921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800" b="1">
                <a:solidFill>
                  <a:srgbClr val="005075"/>
                </a:solidFill>
                <a:latin typeface="+mj-lt"/>
                <a:ea typeface="+mj-ea"/>
                <a:cs typeface="+mj-cs"/>
              </a:defRPr>
            </a:lvl1pPr>
            <a:lvl2pPr algn="l" rtl="0" eaLnBrk="0" fontAlgn="base" hangingPunct="0">
              <a:spcBef>
                <a:spcPct val="0"/>
              </a:spcBef>
              <a:spcAft>
                <a:spcPct val="0"/>
              </a:spcAft>
              <a:defRPr sz="2800" b="1">
                <a:solidFill>
                  <a:srgbClr val="005075"/>
                </a:solidFill>
                <a:latin typeface="Arial Bold" pitchFamily="96" charset="0"/>
                <a:ea typeface="ＭＳ Ｐゴシック" pitchFamily="34" charset="-128"/>
              </a:defRPr>
            </a:lvl2pPr>
            <a:lvl3pPr algn="l" rtl="0" eaLnBrk="0" fontAlgn="base" hangingPunct="0">
              <a:spcBef>
                <a:spcPct val="0"/>
              </a:spcBef>
              <a:spcAft>
                <a:spcPct val="0"/>
              </a:spcAft>
              <a:defRPr sz="2800" b="1">
                <a:solidFill>
                  <a:srgbClr val="005075"/>
                </a:solidFill>
                <a:latin typeface="Arial Bold" pitchFamily="96" charset="0"/>
                <a:ea typeface="ＭＳ Ｐゴシック" pitchFamily="34" charset="-128"/>
              </a:defRPr>
            </a:lvl3pPr>
            <a:lvl4pPr algn="l" rtl="0" eaLnBrk="0" fontAlgn="base" hangingPunct="0">
              <a:spcBef>
                <a:spcPct val="0"/>
              </a:spcBef>
              <a:spcAft>
                <a:spcPct val="0"/>
              </a:spcAft>
              <a:defRPr sz="2800" b="1">
                <a:solidFill>
                  <a:srgbClr val="005075"/>
                </a:solidFill>
                <a:latin typeface="Arial Bold" pitchFamily="96" charset="0"/>
                <a:ea typeface="ＭＳ Ｐゴシック" pitchFamily="34" charset="-128"/>
              </a:defRPr>
            </a:lvl4pPr>
            <a:lvl5pPr algn="l" rtl="0" eaLnBrk="0" fontAlgn="base" hangingPunct="0">
              <a:spcBef>
                <a:spcPct val="0"/>
              </a:spcBef>
              <a:spcAft>
                <a:spcPct val="0"/>
              </a:spcAft>
              <a:defRPr sz="2800" b="1">
                <a:solidFill>
                  <a:srgbClr val="005075"/>
                </a:solidFill>
                <a:latin typeface="Arial Bold" pitchFamily="96" charset="0"/>
                <a:ea typeface="ＭＳ Ｐゴシック" pitchFamily="34" charset="-128"/>
              </a:defRPr>
            </a:lvl5pPr>
            <a:lvl6pPr marL="457200" algn="l" rtl="0" eaLnBrk="0" fontAlgn="base" hangingPunct="0">
              <a:spcBef>
                <a:spcPct val="0"/>
              </a:spcBef>
              <a:spcAft>
                <a:spcPct val="0"/>
              </a:spcAft>
              <a:defRPr sz="2800" b="1">
                <a:solidFill>
                  <a:srgbClr val="005075"/>
                </a:solidFill>
                <a:latin typeface="Arial Bold" pitchFamily="96" charset="0"/>
                <a:ea typeface="ＭＳ Ｐゴシック" pitchFamily="34" charset="-128"/>
              </a:defRPr>
            </a:lvl6pPr>
            <a:lvl7pPr marL="914400" algn="l" rtl="0" eaLnBrk="0" fontAlgn="base" hangingPunct="0">
              <a:spcBef>
                <a:spcPct val="0"/>
              </a:spcBef>
              <a:spcAft>
                <a:spcPct val="0"/>
              </a:spcAft>
              <a:defRPr sz="2800" b="1">
                <a:solidFill>
                  <a:srgbClr val="005075"/>
                </a:solidFill>
                <a:latin typeface="Arial Bold" pitchFamily="96" charset="0"/>
                <a:ea typeface="ＭＳ Ｐゴシック" pitchFamily="34" charset="-128"/>
              </a:defRPr>
            </a:lvl7pPr>
            <a:lvl8pPr marL="1371600" algn="l" rtl="0" eaLnBrk="0" fontAlgn="base" hangingPunct="0">
              <a:spcBef>
                <a:spcPct val="0"/>
              </a:spcBef>
              <a:spcAft>
                <a:spcPct val="0"/>
              </a:spcAft>
              <a:defRPr sz="2800" b="1">
                <a:solidFill>
                  <a:srgbClr val="005075"/>
                </a:solidFill>
                <a:latin typeface="Arial Bold" pitchFamily="96" charset="0"/>
                <a:ea typeface="ＭＳ Ｐゴシック" pitchFamily="34" charset="-128"/>
              </a:defRPr>
            </a:lvl8pPr>
            <a:lvl9pPr marL="1828800" algn="l" rtl="0" eaLnBrk="0" fontAlgn="base" hangingPunct="0">
              <a:spcBef>
                <a:spcPct val="0"/>
              </a:spcBef>
              <a:spcAft>
                <a:spcPct val="0"/>
              </a:spcAft>
              <a:defRPr sz="2800" b="1">
                <a:solidFill>
                  <a:srgbClr val="005075"/>
                </a:solidFill>
                <a:latin typeface="Arial Bold" pitchFamily="96" charset="0"/>
                <a:ea typeface="ＭＳ Ｐゴシック" pitchFamily="34" charset="-128"/>
              </a:defRPr>
            </a:lvl9pPr>
          </a:lstStyle>
          <a:p>
            <a:pPr>
              <a:defRPr/>
            </a:pPr>
            <a:r>
              <a:rPr lang="sv-SE" altLang="sv-SE" kern="0" dirty="0" smtClean="0">
                <a:latin typeface="Arial" charset="0"/>
              </a:rPr>
              <a:t>Jobbmöjligheter i Jämtlands län 2015-2016</a:t>
            </a:r>
          </a:p>
        </p:txBody>
      </p:sp>
      <p:sp>
        <p:nvSpPr>
          <p:cNvPr id="10243" name="textruta 4"/>
          <p:cNvSpPr txBox="1">
            <a:spLocks noChangeArrowheads="1"/>
          </p:cNvSpPr>
          <p:nvPr/>
        </p:nvSpPr>
        <p:spPr bwMode="auto">
          <a:xfrm>
            <a:off x="1522546" y="6101008"/>
            <a:ext cx="561234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Char char="•"/>
              <a:defRPr sz="2200">
                <a:solidFill>
                  <a:schemeClr val="tx1"/>
                </a:solidFill>
                <a:latin typeface="Arial" charset="0"/>
                <a:ea typeface="ＭＳ Ｐゴシック" pitchFamily="34" charset="-128"/>
              </a:defRPr>
            </a:lvl1pPr>
            <a:lvl2pPr marL="742950" indent="-285750">
              <a:buChar char="–"/>
              <a:defRPr sz="2200">
                <a:solidFill>
                  <a:schemeClr val="tx1"/>
                </a:solidFill>
                <a:latin typeface="Arial" charset="0"/>
                <a:ea typeface="ＭＳ Ｐゴシック" pitchFamily="34" charset="-128"/>
              </a:defRPr>
            </a:lvl2pPr>
            <a:lvl3pPr marL="1143000" indent="-228600">
              <a:buChar char="•"/>
              <a:defRPr sz="2200">
                <a:solidFill>
                  <a:schemeClr val="tx1"/>
                </a:solidFill>
                <a:latin typeface="Arial" charset="0"/>
                <a:ea typeface="ＭＳ Ｐゴシック" pitchFamily="34" charset="-128"/>
              </a:defRPr>
            </a:lvl3pPr>
            <a:lvl4pPr marL="1600200" indent="-228600">
              <a:buChar char="–"/>
              <a:defRPr sz="2200">
                <a:solidFill>
                  <a:schemeClr val="tx1"/>
                </a:solidFill>
                <a:latin typeface="Arial" charset="0"/>
                <a:ea typeface="ＭＳ Ｐゴシック" pitchFamily="34" charset="-128"/>
              </a:defRPr>
            </a:lvl4pPr>
            <a:lvl5pPr marL="2057400" indent="-228600">
              <a:buChar char="»"/>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9pPr>
          </a:lstStyle>
          <a:p>
            <a:pPr>
              <a:buFontTx/>
              <a:buNone/>
            </a:pPr>
            <a:r>
              <a:rPr lang="sv-SE" altLang="sv-SE" sz="1200" dirty="0">
                <a:cs typeface="Arial" charset="0"/>
                <a:hlinkClick r:id="rId2"/>
              </a:rPr>
              <a:t>http://</a:t>
            </a:r>
            <a:r>
              <a:rPr lang="sv-SE" altLang="sv-SE" sz="1200" dirty="0" smtClean="0">
                <a:cs typeface="Arial" charset="0"/>
                <a:hlinkClick r:id="rId2"/>
              </a:rPr>
              <a:t>www.arbetsformedlingen.se/For-arbetssokande/Yrke-och-framtid.html</a:t>
            </a:r>
            <a:endParaRPr lang="sv-SE" altLang="sv-SE" sz="1200" dirty="0" smtClean="0">
              <a:cs typeface="Arial" charset="0"/>
            </a:endParaRPr>
          </a:p>
          <a:p>
            <a:pPr>
              <a:buFontTx/>
              <a:buNone/>
            </a:pPr>
            <a:endParaRPr lang="sv-SE" altLang="sv-SE" sz="1200" dirty="0">
              <a:cs typeface="Arial"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7970" y="1412875"/>
            <a:ext cx="4381500" cy="437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856588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611634"/>
            <a:ext cx="4310743" cy="804862"/>
          </a:xfrm>
        </p:spPr>
        <p:txBody>
          <a:bodyPr/>
          <a:lstStyle/>
          <a:p>
            <a:pPr algn="ctr"/>
            <a:r>
              <a:rPr lang="sv-SE" altLang="sv-SE" dirty="0" smtClean="0"/>
              <a:t>Yrkeskompassen</a:t>
            </a:r>
            <a:r>
              <a:rPr lang="sv-SE" altLang="sv-SE" sz="2600" dirty="0" smtClean="0"/>
              <a:t> </a:t>
            </a:r>
            <a:endParaRPr lang="en-US" altLang="sv-SE" sz="2600" dirty="0" smtClean="0"/>
          </a:p>
        </p:txBody>
      </p:sp>
      <p:sp>
        <p:nvSpPr>
          <p:cNvPr id="32771" name="Rectangle 3"/>
          <p:cNvSpPr>
            <a:spLocks noGrp="1" noChangeArrowheads="1"/>
          </p:cNvSpPr>
          <p:nvPr>
            <p:ph type="body" sz="half" idx="1"/>
          </p:nvPr>
        </p:nvSpPr>
        <p:spPr>
          <a:xfrm>
            <a:off x="395288" y="1981200"/>
            <a:ext cx="4321175" cy="4114800"/>
          </a:xfrm>
        </p:spPr>
        <p:txBody>
          <a:bodyPr/>
          <a:lstStyle/>
          <a:p>
            <a:pPr>
              <a:lnSpc>
                <a:spcPct val="80000"/>
              </a:lnSpc>
              <a:buFontTx/>
              <a:buNone/>
            </a:pPr>
            <a:r>
              <a:rPr lang="en-US" altLang="sv-SE" sz="1800" smtClean="0">
                <a:solidFill>
                  <a:schemeClr val="accent2"/>
                </a:solidFill>
              </a:rPr>
              <a:t>	</a:t>
            </a:r>
            <a:endParaRPr lang="en-US" altLang="sv-SE" sz="2400" smtClean="0">
              <a:solidFill>
                <a:schemeClr val="accent2"/>
              </a:solidFill>
            </a:endParaRPr>
          </a:p>
        </p:txBody>
      </p:sp>
      <p:sp>
        <p:nvSpPr>
          <p:cNvPr id="32772" name="Rectangle 6"/>
          <p:cNvSpPr>
            <a:spLocks noGrp="1" noChangeArrowheads="1"/>
          </p:cNvSpPr>
          <p:nvPr>
            <p:ph type="body" sz="half" idx="4294967295"/>
          </p:nvPr>
        </p:nvSpPr>
        <p:spPr>
          <a:xfrm>
            <a:off x="244476" y="1920422"/>
            <a:ext cx="4176712" cy="4537075"/>
          </a:xfrm>
          <a:prstGeom prst="rect">
            <a:avLst/>
          </a:prstGeom>
        </p:spPr>
        <p:txBody>
          <a:bodyPr>
            <a:normAutofit fontScale="92500" lnSpcReduction="10000"/>
          </a:bodyPr>
          <a:lstStyle/>
          <a:p>
            <a:r>
              <a:rPr lang="sv-SE" altLang="sv-SE" sz="2000" dirty="0" smtClean="0"/>
              <a:t>Jobbmöjligheter är ett komplement till Yrkeskompassen</a:t>
            </a:r>
          </a:p>
          <a:p>
            <a:endParaRPr lang="sv-SE" altLang="sv-SE" sz="2000" dirty="0" smtClean="0"/>
          </a:p>
          <a:p>
            <a:r>
              <a:rPr lang="sv-SE" altLang="sv-SE" sz="2000" dirty="0" smtClean="0"/>
              <a:t>Bedömning </a:t>
            </a:r>
            <a:r>
              <a:rPr lang="sv-SE" altLang="sv-SE" sz="2000" dirty="0" smtClean="0"/>
              <a:t>av arbetsmarknadsläget inom ett urval av cirka </a:t>
            </a:r>
            <a:r>
              <a:rPr lang="sv-SE" altLang="sv-SE" sz="2000" b="1" dirty="0" smtClean="0"/>
              <a:t>200 yrken</a:t>
            </a:r>
            <a:r>
              <a:rPr lang="sv-SE" altLang="sv-SE" sz="2000" dirty="0" smtClean="0"/>
              <a:t> - idag samt om 12 månader</a:t>
            </a:r>
          </a:p>
          <a:p>
            <a:endParaRPr lang="sv-SE" altLang="sv-SE" sz="1800" b="1" dirty="0" smtClean="0"/>
          </a:p>
          <a:p>
            <a:r>
              <a:rPr lang="sv-SE" altLang="sv-SE" sz="2000" dirty="0" smtClean="0"/>
              <a:t>Yrkesbarometern är ett </a:t>
            </a:r>
            <a:r>
              <a:rPr lang="sv-SE" altLang="sv-SE" sz="2000" b="1" dirty="0" smtClean="0"/>
              <a:t>arbetsverktyg</a:t>
            </a:r>
            <a:r>
              <a:rPr lang="sv-SE" altLang="sv-SE" sz="2000" dirty="0" smtClean="0"/>
              <a:t> och utgör underlaget till Yrkeskompassen</a:t>
            </a:r>
          </a:p>
          <a:p>
            <a:endParaRPr lang="sv-SE" altLang="sv-SE" sz="2000" dirty="0" smtClean="0"/>
          </a:p>
          <a:p>
            <a:r>
              <a:rPr lang="sv-SE" altLang="sv-SE" sz="2000" b="1" dirty="0" smtClean="0"/>
              <a:t>Bygger på</a:t>
            </a:r>
            <a:r>
              <a:rPr lang="sv-SE" altLang="sv-SE" sz="2000" dirty="0" smtClean="0"/>
              <a:t> arbetsförmedlingarnas kunskap från arbetsgivarbesöken och det dagliga arbetet</a:t>
            </a:r>
          </a:p>
          <a:p>
            <a:endParaRPr lang="sv-SE" altLang="sv-SE" sz="2000" dirty="0" smtClean="0"/>
          </a:p>
        </p:txBody>
      </p:sp>
      <p:sp>
        <p:nvSpPr>
          <p:cNvPr id="32774" name="Rektangel 1"/>
          <p:cNvSpPr>
            <a:spLocks noChangeArrowheads="1"/>
          </p:cNvSpPr>
          <p:nvPr/>
        </p:nvSpPr>
        <p:spPr bwMode="auto">
          <a:xfrm>
            <a:off x="4522788" y="5876925"/>
            <a:ext cx="4572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Char char="•"/>
              <a:defRPr sz="2200">
                <a:solidFill>
                  <a:schemeClr val="tx1"/>
                </a:solidFill>
                <a:latin typeface="Arial" charset="0"/>
                <a:ea typeface="ＭＳ Ｐゴシック" pitchFamily="34" charset="-128"/>
              </a:defRPr>
            </a:lvl1pPr>
            <a:lvl2pPr marL="742950" indent="-285750">
              <a:buChar char="–"/>
              <a:defRPr sz="2200">
                <a:solidFill>
                  <a:schemeClr val="tx1"/>
                </a:solidFill>
                <a:latin typeface="Arial" charset="0"/>
                <a:ea typeface="ＭＳ Ｐゴシック" pitchFamily="34" charset="-128"/>
              </a:defRPr>
            </a:lvl2pPr>
            <a:lvl3pPr marL="1143000" indent="-228600">
              <a:buChar char="•"/>
              <a:defRPr sz="2200">
                <a:solidFill>
                  <a:schemeClr val="tx1"/>
                </a:solidFill>
                <a:latin typeface="Arial" charset="0"/>
                <a:ea typeface="ＭＳ Ｐゴシック" pitchFamily="34" charset="-128"/>
              </a:defRPr>
            </a:lvl3pPr>
            <a:lvl4pPr marL="1600200" indent="-228600">
              <a:buChar char="–"/>
              <a:defRPr sz="2200">
                <a:solidFill>
                  <a:schemeClr val="tx1"/>
                </a:solidFill>
                <a:latin typeface="Arial" charset="0"/>
                <a:ea typeface="ＭＳ Ｐゴシック" pitchFamily="34" charset="-128"/>
              </a:defRPr>
            </a:lvl4pPr>
            <a:lvl5pPr marL="2057400" indent="-228600">
              <a:buChar char="»"/>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9pPr>
          </a:lstStyle>
          <a:p>
            <a:pPr>
              <a:buFontTx/>
              <a:buNone/>
            </a:pPr>
            <a:r>
              <a:rPr lang="sv-SE" altLang="sv-SE" sz="1200" dirty="0">
                <a:cs typeface="Arial" charset="0"/>
                <a:hlinkClick r:id="rId3"/>
              </a:rPr>
              <a:t>http://</a:t>
            </a:r>
            <a:r>
              <a:rPr lang="sv-SE" altLang="sv-SE" sz="1200" dirty="0" smtClean="0">
                <a:cs typeface="Arial" charset="0"/>
                <a:hlinkClick r:id="rId3"/>
              </a:rPr>
              <a:t>www.arbetsformedlingen.se/For-arbetssokande/Yrke-och-framtid/Yrkeskompassen.html?url=1119789672%2FYrkeskompassen%2FYrkesprognos.aspx%3Fy%3D513%26s%3D5132%26b%3D5706&amp;sv.url=12.78280711d502730c1800078</a:t>
            </a:r>
            <a:endParaRPr lang="sv-SE" altLang="sv-SE" sz="1200" dirty="0" smtClean="0">
              <a:cs typeface="Arial" charset="0"/>
            </a:endParaRPr>
          </a:p>
          <a:p>
            <a:pPr>
              <a:buFontTx/>
              <a:buNone/>
            </a:pPr>
            <a:endParaRPr lang="sv-SE" altLang="sv-SE" sz="1200" dirty="0">
              <a:cs typeface="Arial" charset="0"/>
            </a:endParaRPr>
          </a:p>
        </p:txBody>
      </p:sp>
      <p:pic>
        <p:nvPicPr>
          <p:cNvPr id="1024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2788" y="883437"/>
            <a:ext cx="4243387" cy="48628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41218558"/>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2484438" y="3025775"/>
            <a:ext cx="5183187" cy="461963"/>
          </a:xfrm>
          <a:prstGeom prst="rect">
            <a:avLst/>
          </a:prstGeom>
          <a:noFill/>
        </p:spPr>
        <p:txBody>
          <a:bodyPr>
            <a:spAutoFit/>
          </a:bodyPr>
          <a:lstStyle/>
          <a:p>
            <a:pPr>
              <a:defRPr/>
            </a:pPr>
            <a:r>
              <a:rPr lang="sv-SE" sz="2400" b="1" dirty="0">
                <a:solidFill>
                  <a:schemeClr val="accent1">
                    <a:lumMod val="50000"/>
                  </a:schemeClr>
                </a:solidFill>
              </a:rPr>
              <a:t>Tack för er uppmärksamhet!</a:t>
            </a:r>
          </a:p>
        </p:txBody>
      </p:sp>
    </p:spTree>
    <p:extLst>
      <p:ext uri="{BB962C8B-B14F-4D97-AF65-F5344CB8AC3E}">
        <p14:creationId xmlns:p14="http://schemas.microsoft.com/office/powerpoint/2010/main" val="667902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175" y="1014413"/>
            <a:ext cx="8629650" cy="482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3917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974" y="1013413"/>
            <a:ext cx="6442959" cy="5167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0997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397" y="763417"/>
            <a:ext cx="6214533" cy="5942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38237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1808136" y="984844"/>
            <a:ext cx="5747492" cy="464267"/>
          </a:xfrm>
        </p:spPr>
        <p:txBody>
          <a:bodyPr>
            <a:normAutofit fontScale="90000"/>
          </a:bodyPr>
          <a:lstStyle/>
          <a:p>
            <a:r>
              <a:rPr lang="sv-SE" sz="2000" dirty="0" smtClean="0"/>
              <a:t>De </a:t>
            </a:r>
            <a:r>
              <a:rPr lang="sv-SE" sz="2000" dirty="0" smtClean="0"/>
              <a:t>10 </a:t>
            </a:r>
            <a:r>
              <a:rPr lang="sv-SE" sz="2000" dirty="0" smtClean="0"/>
              <a:t>största yrkena 16-64 år i Jämtlands län </a:t>
            </a:r>
            <a:r>
              <a:rPr lang="sv-SE" sz="2000" dirty="0" smtClean="0"/>
              <a:t>2013</a:t>
            </a:r>
            <a:endParaRPr lang="sv-SE" sz="2000" dirty="0"/>
          </a:p>
        </p:txBody>
      </p:sp>
      <p:pic>
        <p:nvPicPr>
          <p:cNvPr id="133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5443" y="1687513"/>
            <a:ext cx="7437915" cy="4476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5816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98537" y="765622"/>
            <a:ext cx="6960740" cy="714351"/>
          </a:xfrm>
        </p:spPr>
        <p:txBody>
          <a:bodyPr>
            <a:normAutofit fontScale="90000"/>
          </a:bodyPr>
          <a:lstStyle/>
          <a:p>
            <a:r>
              <a:rPr lang="sv-SE" dirty="0" smtClean="0"/>
              <a:t>Antal </a:t>
            </a:r>
            <a:r>
              <a:rPr lang="sv-SE" dirty="0" smtClean="0"/>
              <a:t>som är i åldern 60-64 </a:t>
            </a:r>
            <a:r>
              <a:rPr lang="sv-SE" dirty="0" smtClean="0"/>
              <a:t>år i </a:t>
            </a:r>
            <a:r>
              <a:rPr lang="sv-SE" dirty="0" smtClean="0"/>
              <a:t>Jämtlands län</a:t>
            </a:r>
            <a:endParaRPr lang="sv-SE" dirty="0"/>
          </a:p>
        </p:txBody>
      </p:sp>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746" y="1742546"/>
            <a:ext cx="7916862" cy="467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3417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ubrik 1"/>
          <p:cNvSpPr>
            <a:spLocks noGrp="1"/>
          </p:cNvSpPr>
          <p:nvPr>
            <p:ph type="title"/>
          </p:nvPr>
        </p:nvSpPr>
        <p:spPr>
          <a:xfrm>
            <a:off x="592135" y="646537"/>
            <a:ext cx="8856663" cy="443547"/>
          </a:xfrm>
        </p:spPr>
        <p:txBody>
          <a:bodyPr/>
          <a:lstStyle/>
          <a:p>
            <a:r>
              <a:rPr lang="sv-SE" altLang="sv-SE" sz="1800" dirty="0" smtClean="0"/>
              <a:t>De vanligaste ingångsyrkena för ungdomar 16-24 år i Jämtlands län </a:t>
            </a:r>
            <a:r>
              <a:rPr lang="sv-SE" altLang="sv-SE" sz="1800" dirty="0" smtClean="0"/>
              <a:t>2013</a:t>
            </a:r>
            <a:endParaRPr lang="sv-SE" altLang="sv-SE" sz="1800" dirty="0" smtClean="0"/>
          </a:p>
        </p:txBody>
      </p:sp>
      <p:sp>
        <p:nvSpPr>
          <p:cNvPr id="18436" name="textruta 4"/>
          <p:cNvSpPr txBox="1">
            <a:spLocks noChangeArrowheads="1"/>
          </p:cNvSpPr>
          <p:nvPr/>
        </p:nvSpPr>
        <p:spPr bwMode="auto">
          <a:xfrm>
            <a:off x="1204057" y="5801291"/>
            <a:ext cx="69850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Char char="•"/>
              <a:defRPr sz="2200">
                <a:solidFill>
                  <a:schemeClr val="tx1"/>
                </a:solidFill>
                <a:latin typeface="Arial" charset="0"/>
                <a:ea typeface="ＭＳ Ｐゴシック" pitchFamily="34" charset="-128"/>
              </a:defRPr>
            </a:lvl1pPr>
            <a:lvl2pPr marL="742950" indent="-285750">
              <a:buChar char="–"/>
              <a:defRPr sz="2200">
                <a:solidFill>
                  <a:schemeClr val="tx1"/>
                </a:solidFill>
                <a:latin typeface="Arial" charset="0"/>
                <a:ea typeface="ＭＳ Ｐゴシック" pitchFamily="34" charset="-128"/>
              </a:defRPr>
            </a:lvl2pPr>
            <a:lvl3pPr marL="1143000" indent="-228600">
              <a:buChar char="•"/>
              <a:defRPr sz="2200">
                <a:solidFill>
                  <a:schemeClr val="tx1"/>
                </a:solidFill>
                <a:latin typeface="Arial" charset="0"/>
                <a:ea typeface="ＭＳ Ｐゴシック" pitchFamily="34" charset="-128"/>
              </a:defRPr>
            </a:lvl3pPr>
            <a:lvl4pPr marL="1600200" indent="-228600">
              <a:buChar char="–"/>
              <a:defRPr sz="2200">
                <a:solidFill>
                  <a:schemeClr val="tx1"/>
                </a:solidFill>
                <a:latin typeface="Arial" charset="0"/>
                <a:ea typeface="ＭＳ Ｐゴシック" pitchFamily="34" charset="-128"/>
              </a:defRPr>
            </a:lvl4pPr>
            <a:lvl5pPr marL="2057400" indent="-228600">
              <a:buChar char="»"/>
              <a:defRPr sz="22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200">
                <a:solidFill>
                  <a:schemeClr val="tx1"/>
                </a:solidFill>
                <a:latin typeface="Arial" charset="0"/>
                <a:ea typeface="ＭＳ Ｐゴシック" pitchFamily="34" charset="-128"/>
              </a:defRPr>
            </a:lvl9pPr>
          </a:lstStyle>
          <a:p>
            <a:pPr>
              <a:buFontTx/>
              <a:buNone/>
            </a:pPr>
            <a:r>
              <a:rPr lang="sv-SE" altLang="sv-SE" dirty="0" smtClean="0">
                <a:cs typeface="Arial" charset="0"/>
              </a:rPr>
              <a:t>Drygt 70 % </a:t>
            </a:r>
            <a:r>
              <a:rPr lang="sv-SE" altLang="sv-SE" dirty="0" smtClean="0">
                <a:cs typeface="Arial" charset="0"/>
              </a:rPr>
              <a:t>av totalt 6 400 ungdomar </a:t>
            </a:r>
            <a:r>
              <a:rPr lang="sv-SE" altLang="sv-SE" dirty="0">
                <a:cs typeface="Arial" charset="0"/>
              </a:rPr>
              <a:t>som jobbar finns i något av dessa tio yrken.</a:t>
            </a:r>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100" y="1157816"/>
            <a:ext cx="7976254" cy="4418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1799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8" name="Rubrik 1"/>
          <p:cNvSpPr>
            <a:spLocks noGrp="1"/>
          </p:cNvSpPr>
          <p:nvPr>
            <p:ph type="title"/>
          </p:nvPr>
        </p:nvSpPr>
        <p:spPr>
          <a:xfrm>
            <a:off x="3272515" y="681945"/>
            <a:ext cx="3803650" cy="490168"/>
          </a:xfrm>
        </p:spPr>
        <p:txBody>
          <a:bodyPr/>
          <a:lstStyle/>
          <a:p>
            <a:r>
              <a:rPr lang="sv-SE" altLang="sv-SE" dirty="0" smtClean="0"/>
              <a:t>Naturbruksyrken</a:t>
            </a:r>
          </a:p>
        </p:txBody>
      </p:sp>
      <p:sp>
        <p:nvSpPr>
          <p:cNvPr id="5" name="textruta 4"/>
          <p:cNvSpPr txBox="1"/>
          <p:nvPr/>
        </p:nvSpPr>
        <p:spPr>
          <a:xfrm>
            <a:off x="537028" y="4635534"/>
            <a:ext cx="8273143" cy="2062103"/>
          </a:xfrm>
          <a:prstGeom prst="rect">
            <a:avLst/>
          </a:prstGeom>
          <a:noFill/>
        </p:spPr>
        <p:txBody>
          <a:bodyPr wrap="square">
            <a:spAutoFit/>
          </a:bodyPr>
          <a:lstStyle/>
          <a:p>
            <a:pPr marL="285750" indent="-285750">
              <a:buFont typeface="Arial" panose="020B0604020202020204" pitchFamily="34" charset="0"/>
              <a:buChar cha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Många aktiva efter 65 år</a:t>
            </a:r>
          </a:p>
          <a:p>
            <a:pPr marL="285750" indent="-285750">
              <a:buFont typeface="Arial" panose="020B0604020202020204" pitchFamily="34" charset="0"/>
              <a:buChar cha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Ökade produktionskostnader i jordbruket leder till minskad produktion</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Höga krav på teknisk kompetens hos maskinförarna</a:t>
            </a:r>
          </a:p>
          <a:p>
            <a:pPr>
              <a:defRPr/>
            </a:pPr>
            <a:endParaRPr lang="sv-SE" sz="1600" dirty="0">
              <a:cs typeface="Arial" charset="0"/>
            </a:endParaRPr>
          </a:p>
          <a:p>
            <a:pPr marL="285750" indent="-285750">
              <a:buFont typeface="Arial" panose="020B0604020202020204" pitchFamily="34" charset="0"/>
              <a:buChar char="•"/>
              <a:defRPr/>
            </a:pPr>
            <a:r>
              <a:rPr lang="sv-SE" sz="1600" dirty="0">
                <a:cs typeface="Arial" charset="0"/>
              </a:rPr>
              <a:t>Särskilt hård konkurrens för skogsarbetare, parkarbetare och trädgårdsarbetare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8244" y="1314617"/>
            <a:ext cx="5519184" cy="28219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66634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Arbetsförmedlingen">
  <a:themeElements>
    <a:clrScheme name="Arbetsförmedlingen">
      <a:dk1>
        <a:sysClr val="windowText" lastClr="000000"/>
      </a:dk1>
      <a:lt1>
        <a:sysClr val="window" lastClr="FFFFFF"/>
      </a:lt1>
      <a:dk2>
        <a:srgbClr val="70675C"/>
      </a:dk2>
      <a:lt2>
        <a:srgbClr val="B4AA9B"/>
      </a:lt2>
      <a:accent1>
        <a:srgbClr val="007597"/>
      </a:accent1>
      <a:accent2>
        <a:srgbClr val="F05414"/>
      </a:accent2>
      <a:accent3>
        <a:srgbClr val="96328C"/>
      </a:accent3>
      <a:accent4>
        <a:srgbClr val="FFCD00"/>
      </a:accent4>
      <a:accent5>
        <a:srgbClr val="84C300"/>
      </a:accent5>
      <a:accent6>
        <a:srgbClr val="C8004D"/>
      </a:accent6>
      <a:hlink>
        <a:srgbClr val="0000FF"/>
      </a:hlink>
      <a:folHlink>
        <a:srgbClr val="000000"/>
      </a:folHlink>
    </a:clrScheme>
    <a:fontScheme name="Arbetsförmedlinge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rbetsförmedlingen - Färgade layouter">
  <a:themeElements>
    <a:clrScheme name="Arbetsförmedlingen">
      <a:dk1>
        <a:sysClr val="windowText" lastClr="000000"/>
      </a:dk1>
      <a:lt1>
        <a:sysClr val="window" lastClr="FFFFFF"/>
      </a:lt1>
      <a:dk2>
        <a:srgbClr val="70675C"/>
      </a:dk2>
      <a:lt2>
        <a:srgbClr val="B4AA9B"/>
      </a:lt2>
      <a:accent1>
        <a:srgbClr val="007597"/>
      </a:accent1>
      <a:accent2>
        <a:srgbClr val="F05414"/>
      </a:accent2>
      <a:accent3>
        <a:srgbClr val="96328C"/>
      </a:accent3>
      <a:accent4>
        <a:srgbClr val="FFCD00"/>
      </a:accent4>
      <a:accent5>
        <a:srgbClr val="84C300"/>
      </a:accent5>
      <a:accent6>
        <a:srgbClr val="C8004D"/>
      </a:accent6>
      <a:hlink>
        <a:srgbClr val="0000FF"/>
      </a:hlink>
      <a:folHlink>
        <a:srgbClr val="000000"/>
      </a:folHlink>
    </a:clrScheme>
    <a:fontScheme name="Arbetsförmedlinge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979</TotalTime>
  <Words>881</Words>
  <Application>Microsoft Office PowerPoint</Application>
  <PresentationFormat>Bildspel på skärmen (4:3)</PresentationFormat>
  <Paragraphs>139</Paragraphs>
  <Slides>21</Slides>
  <Notes>15</Notes>
  <HiddenSlides>9</HiddenSlides>
  <MMClips>0</MMClips>
  <ScaleCrop>false</ScaleCrop>
  <HeadingPairs>
    <vt:vector size="4" baseType="variant">
      <vt:variant>
        <vt:lpstr>Tema</vt:lpstr>
      </vt:variant>
      <vt:variant>
        <vt:i4>2</vt:i4>
      </vt:variant>
      <vt:variant>
        <vt:lpstr>Bildrubriker</vt:lpstr>
      </vt:variant>
      <vt:variant>
        <vt:i4>21</vt:i4>
      </vt:variant>
    </vt:vector>
  </HeadingPairs>
  <TitlesOfParts>
    <vt:vector size="23" baseType="lpstr">
      <vt:lpstr>Arbetsförmedlingen</vt:lpstr>
      <vt:lpstr>Arbetsförmedlingen - Färgade layouter</vt:lpstr>
      <vt:lpstr>Jobbmöjligheter i Jämtlands län </vt:lpstr>
      <vt:lpstr>PowerPoint-presentation</vt:lpstr>
      <vt:lpstr>PowerPoint-presentation</vt:lpstr>
      <vt:lpstr>PowerPoint-presentation</vt:lpstr>
      <vt:lpstr>PowerPoint-presentation</vt:lpstr>
      <vt:lpstr>De 10 största yrkena 16-64 år i Jämtlands län 2013</vt:lpstr>
      <vt:lpstr>Antal som är i åldern 60-64 år i Jämtlands län</vt:lpstr>
      <vt:lpstr>De vanligaste ingångsyrkena för ungdomar 16-24 år i Jämtlands län 2013</vt:lpstr>
      <vt:lpstr>Naturbruksyrken</vt:lpstr>
      <vt:lpstr>Hälso- och sjukvård, socialt arbete</vt:lpstr>
      <vt:lpstr>Tillverkning, drift och underhåll</vt:lpstr>
      <vt:lpstr>Utbildningsyrken</vt:lpstr>
      <vt:lpstr>Bygg- och anläggningsyrken</vt:lpstr>
      <vt:lpstr>Yrken inom data, teknik och naturvetenskap</vt:lpstr>
      <vt:lpstr>Yrken inom ekonomi, administration, kultur och media</vt:lpstr>
      <vt:lpstr>Försäljnings-, hotell- och övriga serviceyrken</vt:lpstr>
      <vt:lpstr>Transportyrken</vt:lpstr>
      <vt:lpstr>Trender och tendenser i Jämtlands län</vt:lpstr>
      <vt:lpstr>Var finns jobben?</vt:lpstr>
      <vt:lpstr>Yrkeskompassen </vt:lpstr>
      <vt:lpstr>PowerPoint-presentation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Rabarber</dc:creator>
  <cp:lastModifiedBy>Maria Salomonsson</cp:lastModifiedBy>
  <cp:revision>65</cp:revision>
  <dcterms:created xsi:type="dcterms:W3CDTF">2012-05-10T08:47:36Z</dcterms:created>
  <dcterms:modified xsi:type="dcterms:W3CDTF">2015-09-07T13:14:23Z</dcterms:modified>
</cp:coreProperties>
</file>