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2"/>
  </p:notesMasterIdLst>
  <p:sldIdLst>
    <p:sldId id="263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3">
          <p15:clr>
            <a:srgbClr val="A4A3A4"/>
          </p15:clr>
        </p15:guide>
        <p15:guide id="3" pos="5038">
          <p15:clr>
            <a:srgbClr val="A4A3A4"/>
          </p15:clr>
        </p15:guide>
        <p15:guide id="4" pos="1418">
          <p15:clr>
            <a:srgbClr val="A4A3A4"/>
          </p15:clr>
        </p15:guide>
        <p15:guide id="5" pos="54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84BA"/>
    <a:srgbClr val="96328C"/>
    <a:srgbClr val="EAD6E8"/>
    <a:srgbClr val="D7D2C8"/>
    <a:srgbClr val="005075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2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76" y="108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5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7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227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8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929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765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210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14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74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87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523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590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4345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113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176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65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11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81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04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17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804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755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038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83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15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27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953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090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79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697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118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78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2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10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967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841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816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10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71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79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2018-06-12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2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3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9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1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2018-06-12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0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7179"/>
          <p:cNvSpPr>
            <a:spLocks noChangeArrowheads="1"/>
          </p:cNvSpPr>
          <p:nvPr/>
        </p:nvSpPr>
        <p:spPr bwMode="auto">
          <a:xfrm>
            <a:off x="2579147" y="1125538"/>
            <a:ext cx="42915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 algn="ctr"/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I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nskrivna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arbetsl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ö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sa </a:t>
            </a:r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i maj 2018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som andel (%) </a:t>
            </a:r>
            <a:endParaRPr lang="sv-SE" sz="1400" b="1" dirty="0" smtClean="0">
              <a:solidFill>
                <a:srgbClr val="003D58"/>
              </a:solidFill>
              <a:latin typeface="Arial" charset="0"/>
            </a:endParaRPr>
          </a:p>
          <a:p>
            <a:pPr marL="342900" indent="-342900" algn="ctr"/>
            <a:r>
              <a:rPr lang="sv-SE" sz="1400" b="1" dirty="0" smtClean="0">
                <a:solidFill>
                  <a:srgbClr val="003D58"/>
                </a:solidFill>
                <a:latin typeface="Arial" charset="0"/>
              </a:rPr>
              <a:t>av den registerbaserade 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arbetskraften 16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–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 64 </a:t>
            </a:r>
            <a:r>
              <a:rPr lang="sv-SE" sz="1400" b="1" dirty="0">
                <a:solidFill>
                  <a:srgbClr val="003D58"/>
                </a:solidFill>
                <a:latin typeface="Arial Bold" pitchFamily="96" charset="0"/>
              </a:rPr>
              <a:t>å</a:t>
            </a:r>
            <a:r>
              <a:rPr lang="sv-SE" sz="1400" b="1" dirty="0">
                <a:solidFill>
                  <a:srgbClr val="003D58"/>
                </a:solidFill>
                <a:latin typeface="Arial" charset="0"/>
              </a:rPr>
              <a:t>r</a:t>
            </a:r>
          </a:p>
        </p:txBody>
      </p:sp>
      <p:grpSp>
        <p:nvGrpSpPr>
          <p:cNvPr id="10" name="Grupp 9"/>
          <p:cNvGrpSpPr/>
          <p:nvPr/>
        </p:nvGrpSpPr>
        <p:grpSpPr>
          <a:xfrm>
            <a:off x="713490" y="2624138"/>
            <a:ext cx="8181975" cy="2627156"/>
            <a:chOff x="713490" y="2624138"/>
            <a:chExt cx="8181975" cy="2627156"/>
          </a:xfrm>
        </p:grpSpPr>
        <p:grpSp>
          <p:nvGrpSpPr>
            <p:cNvPr id="11" name="Grupp 10"/>
            <p:cNvGrpSpPr/>
            <p:nvPr/>
          </p:nvGrpSpPr>
          <p:grpSpPr>
            <a:xfrm>
              <a:off x="713490" y="2624138"/>
              <a:ext cx="8181975" cy="2627156"/>
              <a:chOff x="698500" y="2624138"/>
              <a:chExt cx="8181975" cy="2627156"/>
            </a:xfrm>
          </p:grpSpPr>
          <p:grpSp>
            <p:nvGrpSpPr>
              <p:cNvPr id="9" name="Grupp 8"/>
              <p:cNvGrpSpPr/>
              <p:nvPr/>
            </p:nvGrpSpPr>
            <p:grpSpPr>
              <a:xfrm>
                <a:off x="698500" y="2624138"/>
                <a:ext cx="1428750" cy="1450974"/>
                <a:chOff x="698500" y="2624138"/>
                <a:chExt cx="1428750" cy="1450974"/>
              </a:xfrm>
            </p:grpSpPr>
            <p:sp>
              <p:nvSpPr>
                <p:cNvPr id="820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698500" y="3368675"/>
                  <a:ext cx="1348785" cy="7064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aseline="30000" dirty="0"/>
                    <a:t>1</a:t>
                  </a:r>
                  <a:r>
                    <a:rPr lang="sv-SE" sz="800" dirty="0"/>
                    <a:t> Genomsnitt för länet </a:t>
                  </a:r>
                </a:p>
                <a:p>
                  <a:pPr algn="l"/>
                  <a:r>
                    <a:rPr lang="sv-SE" sz="800" dirty="0"/>
                    <a:t>+/- 1 procentenhet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820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20763" y="3160713"/>
                  <a:ext cx="784225" cy="2555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</a:t>
                  </a:r>
                  <a:r>
                    <a:rPr lang="sv-SE" sz="800" b="1" dirty="0" smtClean="0"/>
                    <a:t>9,1 </a:t>
                  </a:r>
                  <a:r>
                    <a:rPr lang="sv-SE" sz="800" b="1" dirty="0"/>
                    <a:t>% – 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820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019175" y="2882900"/>
                  <a:ext cx="1092200" cy="2555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</a:t>
                  </a:r>
                  <a:r>
                    <a:rPr lang="sv-SE" sz="800" b="1" dirty="0" smtClean="0"/>
                    <a:t>7,0 </a:t>
                  </a:r>
                  <a:r>
                    <a:rPr lang="sv-SE" sz="800" b="1" dirty="0"/>
                    <a:t>– </a:t>
                  </a:r>
                  <a:r>
                    <a:rPr lang="sv-SE" sz="800" b="1" dirty="0" smtClean="0"/>
                    <a:t>9,0 </a:t>
                  </a:r>
                  <a:r>
                    <a:rPr lang="sv-SE" sz="800" b="1" dirty="0"/>
                    <a:t>%</a:t>
                  </a:r>
                  <a:r>
                    <a:rPr lang="sv-SE" sz="800" b="1" baseline="30000" dirty="0"/>
                    <a:t>1</a:t>
                  </a:r>
                </a:p>
              </p:txBody>
            </p:sp>
            <p:sp>
              <p:nvSpPr>
                <p:cNvPr id="820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012825" y="2624138"/>
                  <a:ext cx="1114425" cy="25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7579" tIns="33790" rIns="67579" bIns="33790"/>
                <a:lstStyle>
                  <a:lvl1pPr marL="342900" indent="-3429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1pPr>
                  <a:lvl2pPr marL="742950" indent="-28575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2pPr>
                  <a:lvl3pPr marL="11430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3pPr>
                  <a:lvl4pPr marL="16002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4pPr>
                  <a:lvl5pPr marL="2057400" indent="-228600"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defRPr sz="600">
                      <a:solidFill>
                        <a:schemeClr val="tx1"/>
                      </a:solidFill>
                      <a:latin typeface="Verdana" pitchFamily="34" charset="0"/>
                      <a:ea typeface="ＭＳ Ｐゴシック" pitchFamily="34" charset="-128"/>
                    </a:defRPr>
                  </a:lvl9pPr>
                </a:lstStyle>
                <a:p>
                  <a:pPr algn="l"/>
                  <a:r>
                    <a:rPr lang="sv-SE" sz="800" b="1" dirty="0"/>
                    <a:t>=       </a:t>
                  </a:r>
                  <a:r>
                    <a:rPr lang="sv-SE" sz="800" b="1" dirty="0" smtClean="0"/>
                    <a:t> – 6,9 </a:t>
                  </a:r>
                  <a:r>
                    <a:rPr lang="sv-SE" sz="800" b="1" dirty="0"/>
                    <a:t>%</a:t>
                  </a:r>
                  <a:endParaRPr lang="sv-SE" sz="800" dirty="0">
                    <a:latin typeface="Arial" charset="0"/>
                  </a:endParaRPr>
                </a:p>
              </p:txBody>
            </p:sp>
            <p:sp>
              <p:nvSpPr>
                <p:cNvPr id="8210" name="Rectangle 18"/>
                <p:cNvSpPr>
                  <a:spLocks noChangeArrowheads="1"/>
                </p:cNvSpPr>
                <p:nvPr/>
              </p:nvSpPr>
              <p:spPr bwMode="auto">
                <a:xfrm>
                  <a:off x="868363" y="3152775"/>
                  <a:ext cx="169863" cy="169862"/>
                </a:xfrm>
                <a:prstGeom prst="rect">
                  <a:avLst/>
                </a:prstGeom>
                <a:solidFill>
                  <a:srgbClr val="96328C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8211" name="Rectangle 19"/>
                <p:cNvSpPr>
                  <a:spLocks noChangeArrowheads="1"/>
                </p:cNvSpPr>
                <p:nvPr/>
              </p:nvSpPr>
              <p:spPr bwMode="auto">
                <a:xfrm>
                  <a:off x="868363" y="2894013"/>
                  <a:ext cx="169863" cy="169862"/>
                </a:xfrm>
                <a:prstGeom prst="rect">
                  <a:avLst/>
                </a:prstGeom>
                <a:solidFill>
                  <a:srgbClr val="C084BA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8212" name="Rectangle 20"/>
                <p:cNvSpPr>
                  <a:spLocks noChangeArrowheads="1"/>
                </p:cNvSpPr>
                <p:nvPr/>
              </p:nvSpPr>
              <p:spPr bwMode="auto">
                <a:xfrm>
                  <a:off x="868363" y="2635250"/>
                  <a:ext cx="169863" cy="169862"/>
                </a:xfrm>
                <a:prstGeom prst="rect">
                  <a:avLst/>
                </a:prstGeom>
                <a:solidFill>
                  <a:srgbClr val="EAD6E8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sp>
            <p:nvSpPr>
              <p:cNvPr id="8221" name="Rectangle 671"/>
              <p:cNvSpPr>
                <a:spLocks noChangeArrowheads="1"/>
              </p:cNvSpPr>
              <p:nvPr/>
            </p:nvSpPr>
            <p:spPr bwMode="auto">
              <a:xfrm>
                <a:off x="5314950" y="4689319"/>
                <a:ext cx="3565525" cy="5619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tIns="38088" bIns="152352" anchor="ctr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sv-SE" sz="800" dirty="0">
                    <a:cs typeface="Times New Roman" pitchFamily="18" charset="0"/>
                  </a:rPr>
                  <a:t>*Förändring i procentenheter jämfört med</a:t>
                </a:r>
                <a:br>
                  <a:rPr lang="sv-SE" sz="800" dirty="0">
                    <a:cs typeface="Times New Roman" pitchFamily="18" charset="0"/>
                  </a:rPr>
                </a:br>
                <a:r>
                  <a:rPr lang="sv-SE" sz="800" dirty="0">
                    <a:cs typeface="Times New Roman" pitchFamily="18" charset="0"/>
                  </a:rPr>
                  <a:t>motsvarande period föregående år</a:t>
                </a:r>
                <a:endParaRPr lang="sv-SE" sz="800" b="1" dirty="0">
                  <a:cs typeface="Times New Roman" pitchFamily="18" charset="0"/>
                </a:endParaRPr>
              </a:p>
              <a:p>
                <a:pPr algn="l">
                  <a:spcBef>
                    <a:spcPct val="0"/>
                  </a:spcBef>
                </a:pPr>
                <a:endParaRPr lang="sv-SE" sz="800" dirty="0"/>
              </a:p>
            </p:txBody>
          </p:sp>
        </p:grpSp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29940" y="2639652"/>
              <a:ext cx="3340313" cy="2049667"/>
            </a:xfrm>
            <a:prstGeom prst="rect">
              <a:avLst/>
            </a:prstGeom>
          </p:spPr>
        </p:pic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83765" y="2635250"/>
              <a:ext cx="3182388" cy="19996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63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B16AD58-208C-4717-9B19-D273EFA921E4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2AAD102-884D-45EE-BEBA-26DF739A34BA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D3E391E-3477-45F1-A5F1-880BDA8AEFD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8FD18EFD-2A3E-4C1C-B60F-2B05926225FB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C46FE47D-E17F-41FA-BCE3-3F86FD66B84C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072D4D5-3B76-460E-8135-E3E0C67C514E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1784552-FF56-4AD9-AA15-D3E72EA052CC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320419AE-B44C-4442-9ADF-C45BD7E64023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C8EBC5C-00D9-492C-AEB0-B0D040FDA53A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03CFDF86-523B-45CF-AC6C-116AFBCBD0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</Template>
  <TotalTime>1766</TotalTime>
  <Words>43</Words>
  <Application>Microsoft Office PowerPoint</Application>
  <PresentationFormat>Bildspel på skärmen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1</vt:i4>
      </vt:variant>
    </vt:vector>
  </HeadingPairs>
  <TitlesOfParts>
    <vt:vector size="18" baseType="lpstr">
      <vt:lpstr>ＭＳ Ｐゴシック</vt:lpstr>
      <vt:lpstr>Arial</vt:lpstr>
      <vt:lpstr>Arial Bold</vt:lpstr>
      <vt:lpstr>Calibri</vt:lpstr>
      <vt:lpstr>Symbol</vt:lpstr>
      <vt:lpstr>Times New Roman</vt:lpstr>
      <vt:lpstr>Verdana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PowerPoint-presentation</vt:lpstr>
    </vt:vector>
  </TitlesOfParts>
  <Company>Arbetsförmedlingen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Bitte, Birgitta Lyrén</dc:creator>
  <dc:description>Af 00012_1.0_(2016-10-28, AF9001)</dc:description>
  <cp:lastModifiedBy>Peter Nilsson</cp:lastModifiedBy>
  <cp:revision>171</cp:revision>
  <dcterms:created xsi:type="dcterms:W3CDTF">2017-02-06T11:05:47Z</dcterms:created>
  <dcterms:modified xsi:type="dcterms:W3CDTF">2018-06-12T11:13:31Z</dcterms:modified>
</cp:coreProperties>
</file>